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93" r:id="rId2"/>
    <p:sldId id="295" r:id="rId3"/>
    <p:sldId id="296" r:id="rId4"/>
    <p:sldId id="297" r:id="rId5"/>
    <p:sldId id="298" r:id="rId6"/>
    <p:sldId id="263" r:id="rId7"/>
    <p:sldId id="266" r:id="rId8"/>
    <p:sldId id="267" r:id="rId9"/>
    <p:sldId id="276" r:id="rId10"/>
    <p:sldId id="299" r:id="rId11"/>
    <p:sldId id="300" r:id="rId12"/>
    <p:sldId id="262" r:id="rId13"/>
    <p:sldId id="257" r:id="rId14"/>
    <p:sldId id="274" r:id="rId15"/>
    <p:sldId id="259" r:id="rId16"/>
    <p:sldId id="261" r:id="rId17"/>
    <p:sldId id="272" r:id="rId18"/>
    <p:sldId id="273" r:id="rId19"/>
    <p:sldId id="304" r:id="rId20"/>
    <p:sldId id="269" r:id="rId21"/>
    <p:sldId id="270" r:id="rId22"/>
    <p:sldId id="280" r:id="rId23"/>
    <p:sldId id="302" r:id="rId24"/>
    <p:sldId id="305" r:id="rId25"/>
    <p:sldId id="275" r:id="rId26"/>
    <p:sldId id="288" r:id="rId27"/>
    <p:sldId id="290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45.wmf"/><Relationship Id="rId4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13D46-DEE6-4860-94D8-D195C65C27F4}" type="datetimeFigureOut">
              <a:rPr kumimoji="1" lang="ja-JP" altLang="en-US" smtClean="0"/>
              <a:pPr/>
              <a:t>2012/11/11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2DB6D-5957-48FD-A1C2-B0CDC719C6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96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C02FE-1609-400F-928F-B761CA38DB0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DB6D-5957-48FD-A1C2-B0CDC719C694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01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DB6D-5957-48FD-A1C2-B0CDC719C694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01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DB6D-5957-48FD-A1C2-B0CDC719C694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01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DB6D-5957-48FD-A1C2-B0CDC719C694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01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DB6D-5957-48FD-A1C2-B0CDC719C694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0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DB6D-5957-48FD-A1C2-B0CDC719C694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01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DB6D-5957-48FD-A1C2-B0CDC719C694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0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C02FE-1609-400F-928F-B761CA38DB0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DB6D-5957-48FD-A1C2-B0CDC719C69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0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DB6D-5957-48FD-A1C2-B0CDC719C69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0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DB6D-5957-48FD-A1C2-B0CDC719C694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0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DB6D-5957-48FD-A1C2-B0CDC719C694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0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DB6D-5957-48FD-A1C2-B0CDC719C694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01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DB6D-5957-48FD-A1C2-B0CDC719C694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0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DB6D-5957-48FD-A1C2-B0CDC719C694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0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90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20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52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23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90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94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2012/11/11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5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84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2012/11/11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21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67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7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2012/11/11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90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12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5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4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220072" y="332656"/>
            <a:ext cx="3509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n-ea"/>
              </a:rPr>
              <a:t>IOP workshop on Heavy Fermions </a:t>
            </a:r>
          </a:p>
          <a:p>
            <a:r>
              <a:rPr lang="en-US" altLang="ja-JP" dirty="0" smtClean="0">
                <a:latin typeface="+mn-ea"/>
              </a:rPr>
              <a:t>and Quantum Phase Transitions</a:t>
            </a:r>
          </a:p>
          <a:p>
            <a:r>
              <a:rPr lang="en-US" altLang="ja-JP" dirty="0" smtClean="0">
                <a:latin typeface="+mn-ea"/>
              </a:rPr>
              <a:t>November 10-12, 2012, Beijing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556792"/>
            <a:ext cx="8544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Dimensional Reduction and Odd-Frequency Pairing of the</a:t>
            </a:r>
          </a:p>
          <a:p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        Checkerboard-Lattice Hubbard Model at ¼-Filling</a:t>
            </a:r>
            <a:endParaRPr kumimoji="1"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9752" y="2708920"/>
            <a:ext cx="4000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                     </a:t>
            </a:r>
            <a:r>
              <a:rPr kumimoji="1" lang="en-US" altLang="ja-JP" sz="2400" dirty="0" smtClean="0"/>
              <a:t>Kazuo Ueda </a:t>
            </a:r>
          </a:p>
          <a:p>
            <a:r>
              <a:rPr lang="en-US" altLang="ja-JP" sz="2400" dirty="0" smtClean="0"/>
              <a:t>Institute for Solid State Physics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University of Tokyo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9752" y="422108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collaboration with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kumimoji="1" lang="en-US" altLang="ja-JP" sz="2400" dirty="0" smtClean="0"/>
              <a:t>Yuki </a:t>
            </a:r>
            <a:r>
              <a:rPr kumimoji="1" lang="en-US" altLang="ja-JP" sz="2400" dirty="0" err="1" smtClean="0"/>
              <a:t>Yanagi</a:t>
            </a:r>
            <a:r>
              <a:rPr kumimoji="1" lang="en-US" altLang="ja-JP" sz="2400" dirty="0" smtClean="0"/>
              <a:t>  (ISSP)</a:t>
            </a:r>
            <a:endParaRPr lang="en-US" altLang="ja-JP" sz="2400" dirty="0"/>
          </a:p>
          <a:p>
            <a:r>
              <a:rPr kumimoji="1" lang="en-US" altLang="ja-JP" sz="2400" dirty="0" smtClean="0"/>
              <a:t>     </a:t>
            </a:r>
            <a:r>
              <a:rPr kumimoji="1" lang="en-US" altLang="ja-JP" sz="2400" dirty="0" err="1" smtClean="0"/>
              <a:t>Yasufumi</a:t>
            </a:r>
            <a:r>
              <a:rPr kumimoji="1" lang="en-US" altLang="ja-JP" sz="2400" dirty="0" smtClean="0"/>
              <a:t> Yamashita (Nihon University) </a:t>
            </a:r>
            <a:endParaRPr kumimoji="1" lang="ja-JP" altLang="en-US" sz="2400" dirty="0"/>
          </a:p>
        </p:txBody>
      </p:sp>
      <p:pic>
        <p:nvPicPr>
          <p:cNvPr id="12290" name="Picture 2" descr="ISSPロ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805264"/>
            <a:ext cx="864095" cy="864096"/>
          </a:xfrm>
          <a:prstGeom prst="rect">
            <a:avLst/>
          </a:prstGeom>
          <a:noFill/>
        </p:spPr>
      </p:pic>
      <p:pic>
        <p:nvPicPr>
          <p:cNvPr id="12292" name="Picture 4" descr="http://www.heavy-electrons.jp/images/news/155/t/KAKENHIlog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877272"/>
            <a:ext cx="1656184" cy="700330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733256"/>
            <a:ext cx="1512168" cy="89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92188"/>
            <a:ext cx="2436813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4" descr="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971800"/>
            <a:ext cx="24368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5" descr="f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0988" y="2971800"/>
            <a:ext cx="2436812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6" descr="f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7588" y="4954588"/>
            <a:ext cx="24368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2" descr="f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990600"/>
            <a:ext cx="24368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1327150" y="288925"/>
            <a:ext cx="6477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>
                <a:latin typeface="Arial" charset="0"/>
              </a:rPr>
              <a:t>dispersion, DOS, and Fermi surface for </a:t>
            </a:r>
            <a:r>
              <a:rPr lang="en-US" altLang="ja-JP" dirty="0" smtClean="0">
                <a:latin typeface="cmmi10" pitchFamily="34" charset="0"/>
              </a:rPr>
              <a:t>t1</a:t>
            </a:r>
            <a:r>
              <a:rPr lang="en-US" altLang="ja-JP" dirty="0" smtClean="0">
                <a:latin typeface="Arial" charset="0"/>
              </a:rPr>
              <a:t>=1 </a:t>
            </a:r>
            <a:r>
              <a:rPr lang="en-US" altLang="ja-JP" dirty="0">
                <a:latin typeface="Arial" charset="0"/>
              </a:rPr>
              <a:t>with various </a:t>
            </a:r>
            <a:r>
              <a:rPr lang="en-US" altLang="ja-JP" dirty="0" smtClean="0">
                <a:latin typeface="cmmi10" pitchFamily="34" charset="0"/>
              </a:rPr>
              <a:t>t2</a:t>
            </a:r>
            <a:endParaRPr lang="en-US" altLang="ja-JP" dirty="0">
              <a:latin typeface="Arial" charset="0"/>
            </a:endParaRPr>
          </a:p>
        </p:txBody>
      </p:sp>
      <p:pic>
        <p:nvPicPr>
          <p:cNvPr id="4104" name="Picture 20" descr="dis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988" y="984250"/>
            <a:ext cx="2436812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1066800" y="763588"/>
            <a:ext cx="914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cmmi10" pitchFamily="34" charset="0"/>
              </a:rPr>
              <a:t>t2 </a:t>
            </a:r>
            <a:r>
              <a:rPr lang="en-US" altLang="ja-JP" dirty="0" smtClean="0">
                <a:latin typeface="Arial" charset="0"/>
              </a:rPr>
              <a:t>=0.0</a:t>
            </a:r>
            <a:endParaRPr lang="en-US" altLang="ja-JP" dirty="0">
              <a:latin typeface="Arial" charset="0"/>
            </a:endParaRPr>
          </a:p>
        </p:txBody>
      </p:sp>
      <p:pic>
        <p:nvPicPr>
          <p:cNvPr id="4106" name="Picture 23" descr="dis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9788" y="990600"/>
            <a:ext cx="2436812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24" descr="dis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3988" y="2971800"/>
            <a:ext cx="2436812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6" descr="dis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32325" y="2979738"/>
            <a:ext cx="2436813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8" descr="dis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3038" y="4954588"/>
            <a:ext cx="24368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31" descr="f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37338" y="4948238"/>
            <a:ext cx="24368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30" descr="dis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8200" y="4946650"/>
            <a:ext cx="24368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Text Box 14"/>
          <p:cNvSpPr txBox="1">
            <a:spLocks noChangeArrowheads="1"/>
          </p:cNvSpPr>
          <p:nvPr/>
        </p:nvSpPr>
        <p:spPr bwMode="auto">
          <a:xfrm>
            <a:off x="5562600" y="762000"/>
            <a:ext cx="9144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cmmi10" pitchFamily="34" charset="0"/>
              </a:rPr>
              <a:t>t2 </a:t>
            </a:r>
            <a:r>
              <a:rPr lang="en-US" altLang="ja-JP" dirty="0" smtClean="0">
                <a:latin typeface="Arial" charset="0"/>
              </a:rPr>
              <a:t>=0.2</a:t>
            </a:r>
            <a:endParaRPr lang="en-US" altLang="ja-JP" dirty="0">
              <a:latin typeface="Arial" charset="0"/>
            </a:endParaRPr>
          </a:p>
        </p:txBody>
      </p:sp>
      <p:sp>
        <p:nvSpPr>
          <p:cNvPr id="4113" name="Text Box 15"/>
          <p:cNvSpPr txBox="1">
            <a:spLocks noChangeArrowheads="1"/>
          </p:cNvSpPr>
          <p:nvPr/>
        </p:nvSpPr>
        <p:spPr bwMode="auto">
          <a:xfrm>
            <a:off x="1066800" y="2757488"/>
            <a:ext cx="914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cmmi10" pitchFamily="34" charset="0"/>
              </a:rPr>
              <a:t>t2 </a:t>
            </a:r>
            <a:r>
              <a:rPr lang="en-US" altLang="ja-JP" dirty="0" smtClean="0">
                <a:latin typeface="Arial" charset="0"/>
              </a:rPr>
              <a:t>=0.4</a:t>
            </a:r>
            <a:endParaRPr lang="en-US" altLang="ja-JP" dirty="0">
              <a:latin typeface="Arial" charset="0"/>
            </a:endParaRPr>
          </a:p>
        </p:txBody>
      </p:sp>
      <p:sp>
        <p:nvSpPr>
          <p:cNvPr id="4114" name="Text Box 16"/>
          <p:cNvSpPr txBox="1">
            <a:spLocks noChangeArrowheads="1"/>
          </p:cNvSpPr>
          <p:nvPr/>
        </p:nvSpPr>
        <p:spPr bwMode="auto">
          <a:xfrm>
            <a:off x="5638800" y="2757488"/>
            <a:ext cx="914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cmmi10" pitchFamily="34" charset="0"/>
              </a:rPr>
              <a:t>t2 </a:t>
            </a:r>
            <a:r>
              <a:rPr lang="en-US" altLang="ja-JP" dirty="0" smtClean="0">
                <a:latin typeface="Arial" charset="0"/>
              </a:rPr>
              <a:t>=0.6</a:t>
            </a:r>
            <a:endParaRPr lang="en-US" altLang="ja-JP" dirty="0">
              <a:latin typeface="Arial" charset="0"/>
            </a:endParaRPr>
          </a:p>
        </p:txBody>
      </p:sp>
      <p:sp>
        <p:nvSpPr>
          <p:cNvPr id="4115" name="Text Box 17"/>
          <p:cNvSpPr txBox="1">
            <a:spLocks noChangeArrowheads="1"/>
          </p:cNvSpPr>
          <p:nvPr/>
        </p:nvSpPr>
        <p:spPr bwMode="auto">
          <a:xfrm>
            <a:off x="1066800" y="4738688"/>
            <a:ext cx="914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cmmi10" pitchFamily="34" charset="0"/>
              </a:rPr>
              <a:t>t2 </a:t>
            </a:r>
            <a:r>
              <a:rPr lang="en-US" altLang="ja-JP" dirty="0" smtClean="0">
                <a:latin typeface="Arial" charset="0"/>
              </a:rPr>
              <a:t>=0.8</a:t>
            </a:r>
            <a:endParaRPr lang="en-US" altLang="ja-JP" dirty="0">
              <a:latin typeface="Arial" charset="0"/>
            </a:endParaRPr>
          </a:p>
        </p:txBody>
      </p:sp>
      <p:sp>
        <p:nvSpPr>
          <p:cNvPr id="4116" name="Text Box 18"/>
          <p:cNvSpPr txBox="1">
            <a:spLocks noChangeArrowheads="1"/>
          </p:cNvSpPr>
          <p:nvPr/>
        </p:nvSpPr>
        <p:spPr bwMode="auto">
          <a:xfrm>
            <a:off x="5638800" y="4738688"/>
            <a:ext cx="914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cmmi10" pitchFamily="34" charset="0"/>
              </a:rPr>
              <a:t>t2 </a:t>
            </a:r>
            <a:r>
              <a:rPr lang="en-US" altLang="ja-JP" dirty="0" smtClean="0">
                <a:latin typeface="Arial" charset="0"/>
              </a:rPr>
              <a:t>=1.0</a:t>
            </a:r>
            <a:endParaRPr lang="en-US" altLang="ja-JP" dirty="0">
              <a:latin typeface="Arial" charset="0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395288" y="69215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9" descr="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2188"/>
            <a:ext cx="2436813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0" descr="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0988" y="992188"/>
            <a:ext cx="24368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1" descr="f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973388"/>
            <a:ext cx="2436813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2" descr="f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0988" y="2971800"/>
            <a:ext cx="2436812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3" descr="f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954588"/>
            <a:ext cx="2436813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6"/>
          <p:cNvSpPr txBox="1">
            <a:spLocks noChangeArrowheads="1"/>
          </p:cNvSpPr>
          <p:nvPr/>
        </p:nvSpPr>
        <p:spPr bwMode="auto">
          <a:xfrm>
            <a:off x="1327150" y="288925"/>
            <a:ext cx="6477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>
                <a:latin typeface="Arial" charset="0"/>
              </a:rPr>
              <a:t>dispersion, DOS, and Fermi surface for </a:t>
            </a:r>
            <a:r>
              <a:rPr lang="en-US" altLang="ja-JP" dirty="0" smtClean="0">
                <a:latin typeface="cmmi10" pitchFamily="34" charset="0"/>
              </a:rPr>
              <a:t>t2 </a:t>
            </a:r>
            <a:r>
              <a:rPr lang="en-US" altLang="ja-JP" dirty="0" smtClean="0">
                <a:latin typeface="Arial" charset="0"/>
              </a:rPr>
              <a:t>=1 </a:t>
            </a:r>
            <a:r>
              <a:rPr lang="en-US" altLang="ja-JP" dirty="0">
                <a:latin typeface="Arial" charset="0"/>
              </a:rPr>
              <a:t>with various </a:t>
            </a:r>
            <a:r>
              <a:rPr lang="en-US" altLang="ja-JP" dirty="0" smtClean="0">
                <a:latin typeface="cmmi10" pitchFamily="34" charset="0"/>
              </a:rPr>
              <a:t>t1</a:t>
            </a:r>
            <a:endParaRPr lang="en-US" altLang="ja-JP" dirty="0">
              <a:latin typeface="Arial" charset="0"/>
            </a:endParaRPr>
          </a:p>
        </p:txBody>
      </p:sp>
      <p:pic>
        <p:nvPicPr>
          <p:cNvPr id="5128" name="Picture 27" descr="f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7338" y="4948238"/>
            <a:ext cx="24368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8" descr="dis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4946650"/>
            <a:ext cx="24368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9" descr="dis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463" y="990600"/>
            <a:ext cx="2436812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31" descr="dis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9788" y="992188"/>
            <a:ext cx="24368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33" descr="dis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6050" y="2971800"/>
            <a:ext cx="24368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35" descr="dis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8200" y="2971800"/>
            <a:ext cx="24368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37" descr="dis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4954588"/>
            <a:ext cx="2436813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Text Box 17"/>
          <p:cNvSpPr txBox="1">
            <a:spLocks noChangeArrowheads="1"/>
          </p:cNvSpPr>
          <p:nvPr/>
        </p:nvSpPr>
        <p:spPr bwMode="auto">
          <a:xfrm>
            <a:off x="1066800" y="763588"/>
            <a:ext cx="914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cmmi10" pitchFamily="34" charset="0"/>
              </a:rPr>
              <a:t>t1</a:t>
            </a:r>
            <a:r>
              <a:rPr lang="en-US" altLang="ja-JP" dirty="0" smtClean="0">
                <a:latin typeface="Arial" charset="0"/>
              </a:rPr>
              <a:t>=0.0</a:t>
            </a:r>
            <a:endParaRPr lang="en-US" altLang="ja-JP" baseline="-25000" dirty="0">
              <a:latin typeface="Arial" charset="0"/>
            </a:endParaRPr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5562600" y="762000"/>
            <a:ext cx="9144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cmmi10" pitchFamily="34" charset="0"/>
              </a:rPr>
              <a:t>t1</a:t>
            </a:r>
            <a:r>
              <a:rPr lang="en-US" altLang="ja-JP" dirty="0" smtClean="0">
                <a:latin typeface="Arial" charset="0"/>
              </a:rPr>
              <a:t>=0.2</a:t>
            </a:r>
            <a:endParaRPr lang="en-US" altLang="ja-JP" baseline="-25000" dirty="0">
              <a:latin typeface="Arial" charset="0"/>
            </a:endParaRPr>
          </a:p>
        </p:txBody>
      </p:sp>
      <p:sp>
        <p:nvSpPr>
          <p:cNvPr id="5137" name="Text Box 19"/>
          <p:cNvSpPr txBox="1">
            <a:spLocks noChangeArrowheads="1"/>
          </p:cNvSpPr>
          <p:nvPr/>
        </p:nvSpPr>
        <p:spPr bwMode="auto">
          <a:xfrm>
            <a:off x="1066800" y="2757488"/>
            <a:ext cx="914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cmmi10" pitchFamily="34" charset="0"/>
              </a:rPr>
              <a:t>t1</a:t>
            </a:r>
            <a:r>
              <a:rPr lang="en-US" altLang="ja-JP" dirty="0" smtClean="0">
                <a:latin typeface="Arial" charset="0"/>
              </a:rPr>
              <a:t>=0.4</a:t>
            </a:r>
            <a:endParaRPr lang="en-US" altLang="ja-JP" baseline="-25000" dirty="0">
              <a:latin typeface="Arial" charset="0"/>
            </a:endParaRPr>
          </a:p>
        </p:txBody>
      </p:sp>
      <p:sp>
        <p:nvSpPr>
          <p:cNvPr id="5138" name="Text Box 20"/>
          <p:cNvSpPr txBox="1">
            <a:spLocks noChangeArrowheads="1"/>
          </p:cNvSpPr>
          <p:nvPr/>
        </p:nvSpPr>
        <p:spPr bwMode="auto">
          <a:xfrm>
            <a:off x="5638800" y="2757488"/>
            <a:ext cx="914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cmmi10" pitchFamily="34" charset="0"/>
              </a:rPr>
              <a:t>t1</a:t>
            </a:r>
            <a:r>
              <a:rPr lang="en-US" altLang="ja-JP" dirty="0" smtClean="0">
                <a:latin typeface="Arial" charset="0"/>
              </a:rPr>
              <a:t>=0.6</a:t>
            </a:r>
            <a:endParaRPr lang="en-US" altLang="ja-JP" baseline="-25000" dirty="0">
              <a:latin typeface="Arial" charset="0"/>
            </a:endParaRPr>
          </a:p>
        </p:txBody>
      </p:sp>
      <p:sp>
        <p:nvSpPr>
          <p:cNvPr id="5139" name="Text Box 21"/>
          <p:cNvSpPr txBox="1">
            <a:spLocks noChangeArrowheads="1"/>
          </p:cNvSpPr>
          <p:nvPr/>
        </p:nvSpPr>
        <p:spPr bwMode="auto">
          <a:xfrm>
            <a:off x="1066800" y="4738688"/>
            <a:ext cx="914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cmmi10" pitchFamily="34" charset="0"/>
              </a:rPr>
              <a:t>t1</a:t>
            </a:r>
            <a:r>
              <a:rPr lang="en-US" altLang="ja-JP" dirty="0" smtClean="0">
                <a:latin typeface="Arial" charset="0"/>
              </a:rPr>
              <a:t>=0.8</a:t>
            </a:r>
            <a:endParaRPr lang="en-US" altLang="ja-JP" baseline="-25000" dirty="0">
              <a:latin typeface="Arial" charset="0"/>
            </a:endParaRPr>
          </a:p>
        </p:txBody>
      </p:sp>
      <p:sp>
        <p:nvSpPr>
          <p:cNvPr id="5140" name="Text Box 22"/>
          <p:cNvSpPr txBox="1">
            <a:spLocks noChangeArrowheads="1"/>
          </p:cNvSpPr>
          <p:nvPr/>
        </p:nvSpPr>
        <p:spPr bwMode="auto">
          <a:xfrm>
            <a:off x="5638800" y="4738688"/>
            <a:ext cx="914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cmmi10" pitchFamily="34" charset="0"/>
              </a:rPr>
              <a:t>t1</a:t>
            </a:r>
            <a:r>
              <a:rPr lang="en-US" altLang="ja-JP" dirty="0" smtClean="0">
                <a:latin typeface="Arial" charset="0"/>
              </a:rPr>
              <a:t>=1.0</a:t>
            </a:r>
            <a:endParaRPr lang="en-US" altLang="ja-JP" baseline="-25000" dirty="0">
              <a:latin typeface="Arial" charset="0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395288" y="69215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23408"/>
              </p:ext>
            </p:extLst>
          </p:nvPr>
        </p:nvGraphicFramePr>
        <p:xfrm>
          <a:off x="3275856" y="836712"/>
          <a:ext cx="4032448" cy="1874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数式" r:id="rId3" imgW="2184120" imgH="1015920" progId="Equation.3">
                  <p:embed/>
                </p:oleObj>
              </mc:Choice>
              <mc:Fallback>
                <p:oleObj name="数式" r:id="rId3" imgW="2184120" imgH="1015920" progId="Equation.3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836712"/>
                        <a:ext cx="4032448" cy="1874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/>
          </p:cNvSpPr>
          <p:nvPr/>
        </p:nvSpPr>
        <p:spPr bwMode="auto">
          <a:xfrm>
            <a:off x="0" y="14288"/>
            <a:ext cx="9144000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Dyson-</a:t>
            </a:r>
            <a:r>
              <a:rPr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Gor’kov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Equation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</a:t>
            </a:r>
            <a:r>
              <a:rPr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Eliashberg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 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</a:t>
            </a: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288" y="69215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247529"/>
              </p:ext>
            </p:extLst>
          </p:nvPr>
        </p:nvGraphicFramePr>
        <p:xfrm>
          <a:off x="1002109" y="3050426"/>
          <a:ext cx="7602339" cy="92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数式" r:id="rId5" imgW="3974760" imgH="482400" progId="Equation.3">
                  <p:embed/>
                </p:oleObj>
              </mc:Choice>
              <mc:Fallback>
                <p:oleObj name="数式" r:id="rId5" imgW="3974760" imgH="482400" progId="Equation.3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109" y="3050426"/>
                        <a:ext cx="7602339" cy="9211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960363" y="4283804"/>
            <a:ext cx="198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linearized</a:t>
            </a:r>
            <a:r>
              <a:rPr lang="en-US" altLang="ja-JP" dirty="0" smtClean="0"/>
              <a:t> equation</a:t>
            </a:r>
            <a:endParaRPr kumimoji="1" lang="ja-JP" altLang="en-US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385242"/>
              </p:ext>
            </p:extLst>
          </p:nvPr>
        </p:nvGraphicFramePr>
        <p:xfrm>
          <a:off x="1392411" y="4590420"/>
          <a:ext cx="4098458" cy="7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" name="数式" r:id="rId7" imgW="2171520" imgH="419040" progId="Equation.3">
                  <p:embed/>
                </p:oleObj>
              </mc:Choice>
              <mc:Fallback>
                <p:oleObj name="数式" r:id="rId7" imgW="2171520" imgH="419040" progId="Equation.3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411" y="4590420"/>
                        <a:ext cx="4098458" cy="78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208752"/>
              </p:ext>
            </p:extLst>
          </p:nvPr>
        </p:nvGraphicFramePr>
        <p:xfrm>
          <a:off x="1392411" y="5778202"/>
          <a:ext cx="44037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数式" r:id="rId9" imgW="2247840" imgH="419040" progId="Equation.3">
                  <p:embed/>
                </p:oleObj>
              </mc:Choice>
              <mc:Fallback>
                <p:oleObj name="数式" r:id="rId9" imgW="2247840" imgH="419040" progId="Equation.3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411" y="5778202"/>
                        <a:ext cx="44037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960363" y="5373216"/>
            <a:ext cx="293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eigenvalue</a:t>
            </a:r>
            <a:r>
              <a:rPr lang="en-US" altLang="ja-JP" dirty="0" smtClean="0"/>
              <a:t> problem with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>
                <a:latin typeface="Times" pitchFamily="18" charset="0"/>
              </a:rPr>
              <a:t>=1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1520" y="2636912"/>
            <a:ext cx="24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" pitchFamily="18" charset="0"/>
              </a:rPr>
              <a:t>Dyson-</a:t>
            </a:r>
            <a:r>
              <a:rPr lang="en-US" altLang="ja-JP" dirty="0" err="1" smtClean="0">
                <a:latin typeface="Times" pitchFamily="18" charset="0"/>
              </a:rPr>
              <a:t>Gorkov</a:t>
            </a:r>
            <a:r>
              <a:rPr lang="en-US" altLang="ja-JP" dirty="0" smtClean="0">
                <a:latin typeface="Times" pitchFamily="18" charset="0"/>
              </a:rPr>
              <a:t> </a:t>
            </a:r>
            <a:r>
              <a:rPr lang="en-US" altLang="ja-JP" dirty="0" smtClean="0">
                <a:latin typeface="Times" pitchFamily="18" charset="0"/>
                <a:cs typeface="Times" pitchFamily="18" charset="0"/>
              </a:rPr>
              <a:t>equation</a:t>
            </a:r>
            <a:endParaRPr kumimoji="1" lang="ja-JP" alt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1520" y="3933056"/>
            <a:ext cx="206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Times" pitchFamily="18" charset="0"/>
              </a:rPr>
              <a:t>Eliashberg</a:t>
            </a:r>
            <a:r>
              <a:rPr lang="en-US" altLang="ja-JP" dirty="0" smtClean="0">
                <a:latin typeface="Times" pitchFamily="18" charset="0"/>
              </a:rPr>
              <a:t> </a:t>
            </a:r>
            <a:r>
              <a:rPr lang="en-US" altLang="ja-JP" dirty="0" smtClean="0">
                <a:latin typeface="Times" pitchFamily="18" charset="0"/>
                <a:cs typeface="Times" pitchFamily="18" charset="0"/>
              </a:rPr>
              <a:t>equation</a:t>
            </a:r>
            <a:endParaRPr kumimoji="1" lang="ja-JP" alt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7941" y="980728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normal </a:t>
            </a:r>
            <a:r>
              <a:rPr lang="en-US" altLang="ja-JP" dirty="0" smtClean="0">
                <a:latin typeface="Times" pitchFamily="18" charset="0"/>
              </a:rPr>
              <a:t>Green</a:t>
            </a:r>
            <a:r>
              <a:rPr lang="ja-JP" altLang="en-US" dirty="0" smtClean="0"/>
              <a:t> </a:t>
            </a:r>
            <a:r>
              <a:rPr lang="en-US" altLang="ja-JP" dirty="0" smtClean="0"/>
              <a:t>function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14556" y="1556792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" pitchFamily="18" charset="0"/>
              </a:rPr>
              <a:t>anomalous Green</a:t>
            </a:r>
            <a:r>
              <a:rPr lang="ja-JP" altLang="en-US" dirty="0" smtClean="0"/>
              <a:t> </a:t>
            </a:r>
            <a:r>
              <a:rPr lang="en-US" altLang="ja-JP" dirty="0" smtClean="0"/>
              <a:t>function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4556" y="2132856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" pitchFamily="18" charset="0"/>
              </a:rPr>
              <a:t>anomalous Green</a:t>
            </a:r>
            <a:r>
              <a:rPr lang="ja-JP" altLang="en-US" dirty="0" smtClean="0"/>
              <a:t> </a:t>
            </a:r>
            <a:r>
              <a:rPr lang="en-US" altLang="ja-JP" dirty="0" smtClean="0"/>
              <a:t>function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71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737029"/>
              </p:ext>
            </p:extLst>
          </p:nvPr>
        </p:nvGraphicFramePr>
        <p:xfrm>
          <a:off x="4334031" y="318742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" name="数式" r:id="rId3" imgW="114120" imgH="215640" progId="Equation.3">
                  <p:embed/>
                </p:oleObj>
              </mc:Choice>
              <mc:Fallback>
                <p:oleObj name="数式" r:id="rId3" imgW="114120" imgH="215640" progId="Equation.3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031" y="3187427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038545"/>
              </p:ext>
            </p:extLst>
          </p:nvPr>
        </p:nvGraphicFramePr>
        <p:xfrm>
          <a:off x="2415958" y="1266155"/>
          <a:ext cx="403244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" name="数式" r:id="rId5" imgW="1828800" imgH="228600" progId="Equation.3">
                  <p:embed/>
                </p:oleObj>
              </mc:Choice>
              <mc:Fallback>
                <p:oleObj name="数式" r:id="rId5" imgW="1828800" imgH="228600" progId="Equation.3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958" y="1266155"/>
                        <a:ext cx="4032448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546893"/>
              </p:ext>
            </p:extLst>
          </p:nvPr>
        </p:nvGraphicFramePr>
        <p:xfrm>
          <a:off x="658886" y="2214439"/>
          <a:ext cx="77295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" name="数式" r:id="rId7" imgW="3504960" imgH="228600" progId="Equation.3">
                  <p:embed/>
                </p:oleObj>
              </mc:Choice>
              <mc:Fallback>
                <p:oleObj name="数式" r:id="rId7" imgW="3504960" imgH="228600" progId="Equation.3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86" y="2214439"/>
                        <a:ext cx="772953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24852"/>
              </p:ext>
            </p:extLst>
          </p:nvPr>
        </p:nvGraphicFramePr>
        <p:xfrm>
          <a:off x="658887" y="3367386"/>
          <a:ext cx="77295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" name="数式" r:id="rId9" imgW="3504960" imgH="228600" progId="Equation.3">
                  <p:embed/>
                </p:oleObj>
              </mc:Choice>
              <mc:Fallback>
                <p:oleObj name="数式" r:id="rId9" imgW="3504960" imgH="228600" progId="Equation.3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87" y="3367386"/>
                        <a:ext cx="772953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176681"/>
              </p:ext>
            </p:extLst>
          </p:nvPr>
        </p:nvGraphicFramePr>
        <p:xfrm>
          <a:off x="664097" y="4446687"/>
          <a:ext cx="81216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" name="数式" r:id="rId11" imgW="3682800" imgH="228600" progId="Equation.3">
                  <p:embed/>
                </p:oleObj>
              </mc:Choice>
              <mc:Fallback>
                <p:oleObj name="数式" r:id="rId11" imgW="3682800" imgH="228600" progId="Equation.3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97" y="4446687"/>
                        <a:ext cx="81216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743721"/>
              </p:ext>
            </p:extLst>
          </p:nvPr>
        </p:nvGraphicFramePr>
        <p:xfrm>
          <a:off x="658887" y="5599633"/>
          <a:ext cx="77295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" name="数式" r:id="rId13" imgW="3504960" imgH="228600" progId="Equation.3">
                  <p:embed/>
                </p:oleObj>
              </mc:Choice>
              <mc:Fallback>
                <p:oleObj name="数式" r:id="rId13" imgW="3504960" imgH="228600" progId="Equation.3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87" y="5599633"/>
                        <a:ext cx="772953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14717" y="1833488"/>
            <a:ext cx="491262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ja-JP" dirty="0" smtClean="0">
                <a:latin typeface="Times" pitchFamily="18" charset="0"/>
                <a:cs typeface="Times" pitchFamily="18" charset="0"/>
              </a:rPr>
              <a:t>Even frequency, spin-singlet, even parity</a:t>
            </a:r>
            <a:r>
              <a:rPr lang="ja-JP" altLang="en-US" dirty="0" smtClean="0">
                <a:latin typeface="Times" pitchFamily="18" charset="0"/>
              </a:rPr>
              <a:t> </a:t>
            </a:r>
            <a:r>
              <a:rPr lang="en-US" altLang="ja-JP" dirty="0" smtClean="0">
                <a:latin typeface="Times" pitchFamily="18" charset="0"/>
              </a:rPr>
              <a:t>(ESE)</a:t>
            </a:r>
          </a:p>
          <a:p>
            <a:pPr marL="285750" indent="-285750">
              <a:buFont typeface="Wingdings" pitchFamily="2" charset="2"/>
              <a:buChar char="l"/>
            </a:pPr>
            <a:endParaRPr lang="en-US" altLang="ja-JP" dirty="0" smtClean="0">
              <a:latin typeface="Times" pitchFamily="18" charset="0"/>
            </a:endParaRPr>
          </a:p>
          <a:p>
            <a:pPr marL="285750" indent="-285750">
              <a:buFont typeface="Wingdings" pitchFamily="2" charset="2"/>
              <a:buChar char="l"/>
            </a:pPr>
            <a:endParaRPr kumimoji="1" lang="en-US" altLang="ja-JP" dirty="0">
              <a:latin typeface="Times" pitchFamily="18" charset="0"/>
            </a:endParaRPr>
          </a:p>
          <a:p>
            <a:pPr marL="285750" indent="-285750">
              <a:buFont typeface="Wingdings" pitchFamily="2" charset="2"/>
              <a:buChar char="l"/>
            </a:pPr>
            <a:endParaRPr lang="en-US" altLang="ja-JP" dirty="0" smtClean="0">
              <a:latin typeface="Times" pitchFamily="18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dirty="0" smtClean="0">
                <a:latin typeface="Times" pitchFamily="18" charset="0"/>
              </a:rPr>
              <a:t>Even frequency,</a:t>
            </a:r>
            <a:r>
              <a:rPr kumimoji="1" lang="ja-JP" altLang="en-US" dirty="0" smtClean="0">
                <a:latin typeface="Times" pitchFamily="18" charset="0"/>
              </a:rPr>
              <a:t> </a:t>
            </a:r>
            <a:r>
              <a:rPr kumimoji="1" lang="en-US" altLang="ja-JP" dirty="0" smtClean="0">
                <a:latin typeface="Times" pitchFamily="18" charset="0"/>
              </a:rPr>
              <a:t>spin-triplet, odd parity (ETO)</a:t>
            </a:r>
          </a:p>
          <a:p>
            <a:pPr marL="285750" indent="-285750">
              <a:buFont typeface="Wingdings" pitchFamily="2" charset="2"/>
              <a:buChar char="l"/>
            </a:pPr>
            <a:endParaRPr lang="en-US" altLang="ja-JP" dirty="0" smtClean="0">
              <a:latin typeface="Times" pitchFamily="18" charset="0"/>
            </a:endParaRPr>
          </a:p>
          <a:p>
            <a:pPr marL="285750" indent="-285750">
              <a:buFont typeface="Wingdings" pitchFamily="2" charset="2"/>
              <a:buChar char="l"/>
            </a:pPr>
            <a:endParaRPr lang="en-US" altLang="ja-JP" dirty="0" smtClean="0">
              <a:latin typeface="Times" pitchFamily="18" charset="0"/>
            </a:endParaRPr>
          </a:p>
          <a:p>
            <a:pPr marL="285750" indent="-285750">
              <a:buFont typeface="Wingdings" pitchFamily="2" charset="2"/>
              <a:buChar char="l"/>
            </a:pPr>
            <a:endParaRPr lang="en-US" altLang="ja-JP" dirty="0">
              <a:latin typeface="Times" pitchFamily="18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FF0000"/>
                </a:solidFill>
                <a:latin typeface="Times" pitchFamily="18" charset="0"/>
              </a:rPr>
              <a:t>Odd frequency, </a:t>
            </a:r>
            <a:r>
              <a:rPr lang="en-US" altLang="ja-JP" dirty="0" smtClean="0">
                <a:latin typeface="Times" pitchFamily="18" charset="0"/>
              </a:rPr>
              <a:t>spin-singlet, odd parity</a:t>
            </a:r>
            <a:r>
              <a:rPr kumimoji="1" lang="ja-JP" altLang="en-US" b="1" dirty="0" smtClean="0">
                <a:latin typeface="Times" pitchFamily="18" charset="0"/>
              </a:rPr>
              <a:t> </a:t>
            </a:r>
            <a:r>
              <a:rPr kumimoji="1" lang="en-US" altLang="ja-JP" dirty="0" smtClean="0">
                <a:latin typeface="Times" pitchFamily="18" charset="0"/>
              </a:rPr>
              <a:t>(OSO)</a:t>
            </a:r>
          </a:p>
          <a:p>
            <a:pPr marL="285750" indent="-285750">
              <a:buFont typeface="Wingdings" pitchFamily="2" charset="2"/>
              <a:buChar char="l"/>
            </a:pPr>
            <a:endParaRPr lang="en-US" altLang="ja-JP" dirty="0" smtClean="0">
              <a:latin typeface="Times" pitchFamily="18" charset="0"/>
            </a:endParaRPr>
          </a:p>
          <a:p>
            <a:pPr marL="285750" indent="-285750">
              <a:buFont typeface="Wingdings" pitchFamily="2" charset="2"/>
              <a:buChar char="l"/>
            </a:pPr>
            <a:endParaRPr lang="en-US" altLang="ja-JP" dirty="0">
              <a:latin typeface="Times" pitchFamily="18" charset="0"/>
            </a:endParaRPr>
          </a:p>
          <a:p>
            <a:pPr marL="285750" indent="-285750">
              <a:buFont typeface="Wingdings" pitchFamily="2" charset="2"/>
              <a:buChar char="l"/>
            </a:pPr>
            <a:endParaRPr lang="en-US" altLang="ja-JP" dirty="0">
              <a:latin typeface="Times" pitchFamily="18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FF0000"/>
                </a:solidFill>
                <a:latin typeface="Times" pitchFamily="18" charset="0"/>
              </a:rPr>
              <a:t>Odd frequency, </a:t>
            </a:r>
            <a:r>
              <a:rPr kumimoji="1" lang="en-US" altLang="ja-JP" dirty="0" smtClean="0">
                <a:latin typeface="Times" pitchFamily="18" charset="0"/>
              </a:rPr>
              <a:t>spin-triplet, even parity</a:t>
            </a:r>
            <a:r>
              <a:rPr kumimoji="1" lang="ja-JP" altLang="en-US" dirty="0" smtClean="0">
                <a:latin typeface="Times" pitchFamily="18" charset="0"/>
              </a:rPr>
              <a:t> </a:t>
            </a:r>
            <a:r>
              <a:rPr kumimoji="1" lang="en-US" altLang="ja-JP" dirty="0" smtClean="0">
                <a:latin typeface="Times" pitchFamily="18" charset="0"/>
              </a:rPr>
              <a:t>(OTE)</a:t>
            </a:r>
            <a:endParaRPr kumimoji="1" lang="ja-JP" altLang="en-US" dirty="0">
              <a:latin typeface="Times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288" y="836712"/>
            <a:ext cx="358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Antisymmetric</a:t>
            </a:r>
            <a:r>
              <a:rPr lang="en-US" altLang="ja-JP" dirty="0" smtClean="0"/>
              <a:t> property of Fermions</a:t>
            </a:r>
            <a:endParaRPr kumimoji="1" lang="ja-JP" altLang="en-US" dirty="0"/>
          </a:p>
        </p:txBody>
      </p:sp>
      <p:sp>
        <p:nvSpPr>
          <p:cNvPr id="16" name="Rectangle 2"/>
          <p:cNvSpPr txBox="1">
            <a:spLocks/>
          </p:cNvSpPr>
          <p:nvPr/>
        </p:nvSpPr>
        <p:spPr bwMode="auto">
          <a:xfrm>
            <a:off x="0" y="14288"/>
            <a:ext cx="9144000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form of superconducting order parameter</a:t>
            </a: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288" y="69215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右矢印 3"/>
          <p:cNvSpPr/>
          <p:nvPr/>
        </p:nvSpPr>
        <p:spPr>
          <a:xfrm>
            <a:off x="1527168" y="1350343"/>
            <a:ext cx="720080" cy="2880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53458" y="6309320"/>
            <a:ext cx="4802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※</a:t>
            </a:r>
            <a:r>
              <a:rPr kumimoji="1" lang="ja-JP" altLang="en-US" sz="1600" dirty="0" smtClean="0"/>
              <a:t>　</a:t>
            </a:r>
            <a:r>
              <a:rPr lang="ja-JP" altLang="en-US" sz="1600" dirty="0"/>
              <a:t>空間反転</a:t>
            </a:r>
            <a:r>
              <a:rPr lang="ja-JP" altLang="en-US" sz="1600" dirty="0" smtClean="0"/>
              <a:t>対称性がない場合にはパリティが混ざる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92080" y="5127575"/>
            <a:ext cx="1788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" pitchFamily="18" charset="0"/>
              </a:rPr>
              <a:t>V. L. </a:t>
            </a:r>
            <a:r>
              <a:rPr lang="en-US" altLang="ja-JP" sz="1200" dirty="0" err="1" smtClean="0">
                <a:latin typeface="Times" pitchFamily="18" charset="0"/>
              </a:rPr>
              <a:t>Berezinskii</a:t>
            </a:r>
            <a:r>
              <a:rPr lang="en-US" altLang="ja-JP" sz="1200" dirty="0" smtClean="0">
                <a:latin typeface="Times" pitchFamily="18" charset="0"/>
              </a:rPr>
              <a:t>,</a:t>
            </a:r>
          </a:p>
          <a:p>
            <a:r>
              <a:rPr kumimoji="1" lang="en-US" altLang="ja-JP" sz="1200" dirty="0" smtClean="0">
                <a:latin typeface="Times" pitchFamily="18" charset="0"/>
              </a:rPr>
              <a:t>JETP </a:t>
            </a:r>
            <a:r>
              <a:rPr kumimoji="1" lang="en-US" altLang="ja-JP" sz="1200" dirty="0" err="1" smtClean="0">
                <a:latin typeface="Times" pitchFamily="18" charset="0"/>
              </a:rPr>
              <a:t>Lett</a:t>
            </a:r>
            <a:r>
              <a:rPr kumimoji="1" lang="en-US" altLang="ja-JP" sz="1200" dirty="0" smtClean="0">
                <a:latin typeface="Times" pitchFamily="18" charset="0"/>
              </a:rPr>
              <a:t>. </a:t>
            </a:r>
            <a:r>
              <a:rPr kumimoji="1" lang="en-US" altLang="ja-JP" sz="1200" b="1" dirty="0" smtClean="0">
                <a:latin typeface="Times" pitchFamily="18" charset="0"/>
              </a:rPr>
              <a:t>20</a:t>
            </a:r>
            <a:r>
              <a:rPr kumimoji="1" lang="en-US" altLang="ja-JP" sz="1200" dirty="0" smtClean="0">
                <a:latin typeface="Times" pitchFamily="18" charset="0"/>
              </a:rPr>
              <a:t>, 628 (1974)</a:t>
            </a:r>
            <a:endParaRPr kumimoji="1" lang="ja-JP" altLang="en-US" sz="1200" dirty="0">
              <a:latin typeface="Times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20072" y="3975447"/>
            <a:ext cx="204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" pitchFamily="18" charset="0"/>
              </a:rPr>
              <a:t>A. </a:t>
            </a:r>
            <a:r>
              <a:rPr kumimoji="1" lang="en-US" altLang="ja-JP" sz="1200" dirty="0" err="1" smtClean="0">
                <a:latin typeface="Times" pitchFamily="18" charset="0"/>
              </a:rPr>
              <a:t>Balatsky</a:t>
            </a:r>
            <a:r>
              <a:rPr kumimoji="1" lang="en-US" altLang="ja-JP" sz="1200" dirty="0" smtClean="0">
                <a:latin typeface="Times" pitchFamily="18" charset="0"/>
              </a:rPr>
              <a:t> and E. Abrahams</a:t>
            </a:r>
            <a:r>
              <a:rPr lang="en-US" altLang="ja-JP" sz="1200" dirty="0" smtClean="0">
                <a:latin typeface="Times" pitchFamily="18" charset="0"/>
              </a:rPr>
              <a:t>,</a:t>
            </a:r>
          </a:p>
          <a:p>
            <a:r>
              <a:rPr kumimoji="1" lang="en-US" altLang="ja-JP" sz="1200" dirty="0" smtClean="0">
                <a:latin typeface="Times" pitchFamily="18" charset="0"/>
              </a:rPr>
              <a:t>PRB </a:t>
            </a:r>
            <a:r>
              <a:rPr kumimoji="1" lang="en-US" altLang="ja-JP" sz="1200" b="1" dirty="0" smtClean="0">
                <a:latin typeface="Times" pitchFamily="18" charset="0"/>
              </a:rPr>
              <a:t>45</a:t>
            </a:r>
            <a:r>
              <a:rPr kumimoji="1" lang="en-US" altLang="ja-JP" sz="1200" dirty="0" smtClean="0">
                <a:latin typeface="Times" pitchFamily="18" charset="0"/>
              </a:rPr>
              <a:t>, 13125 (1992)</a:t>
            </a:r>
            <a:endParaRPr kumimoji="1" lang="ja-JP" altLang="en-US" sz="1200" dirty="0">
              <a:latin typeface="Times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4717" y="3886448"/>
            <a:ext cx="8677763" cy="230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8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 bwMode="auto">
          <a:xfrm>
            <a:off x="0" y="137195"/>
            <a:ext cx="9144000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 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</a:t>
            </a:r>
            <a:r>
              <a:rPr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Eliashberg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equation</a:t>
            </a: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536" y="980728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728992"/>
              </p:ext>
            </p:extLst>
          </p:nvPr>
        </p:nvGraphicFramePr>
        <p:xfrm>
          <a:off x="539552" y="1457722"/>
          <a:ext cx="44037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" name="数式" r:id="rId3" imgW="2247840" imgH="419040" progId="Equation.3">
                  <p:embed/>
                </p:oleObj>
              </mc:Choice>
              <mc:Fallback>
                <p:oleObj name="数式" r:id="rId3" imgW="2247840" imgH="419040" progId="Equation.3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57722"/>
                        <a:ext cx="44037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464634" y="1115452"/>
            <a:ext cx="206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Times" pitchFamily="18" charset="0"/>
              </a:rPr>
              <a:t>Eliashberg</a:t>
            </a:r>
            <a:r>
              <a:rPr lang="en-US" altLang="ja-JP" dirty="0" smtClean="0">
                <a:latin typeface="Times" pitchFamily="18" charset="0"/>
              </a:rPr>
              <a:t> </a:t>
            </a:r>
            <a:r>
              <a:rPr lang="en-US" altLang="ja-JP" dirty="0" smtClean="0"/>
              <a:t>equation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198793"/>
              </p:ext>
            </p:extLst>
          </p:nvPr>
        </p:nvGraphicFramePr>
        <p:xfrm>
          <a:off x="490538" y="3573016"/>
          <a:ext cx="68913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" name="数式" r:id="rId5" imgW="3517560" imgH="393480" progId="Equation.3">
                  <p:embed/>
                </p:oleObj>
              </mc:Choice>
              <mc:Fallback>
                <p:oleObj name="数式" r:id="rId5" imgW="3517560" imgH="393480" progId="Equation.3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3573016"/>
                        <a:ext cx="6891337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664695"/>
              </p:ext>
            </p:extLst>
          </p:nvPr>
        </p:nvGraphicFramePr>
        <p:xfrm>
          <a:off x="582613" y="2224410"/>
          <a:ext cx="64928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" name="数式" r:id="rId7" imgW="3314520" imgH="431640" progId="Equation.3">
                  <p:embed/>
                </p:oleObj>
              </mc:Choice>
              <mc:Fallback>
                <p:oleObj name="数式" r:id="rId7" imgW="3314520" imgH="431640" progId="Equation.3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2224410"/>
                        <a:ext cx="649287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53524"/>
              </p:ext>
            </p:extLst>
          </p:nvPr>
        </p:nvGraphicFramePr>
        <p:xfrm>
          <a:off x="520700" y="4456087"/>
          <a:ext cx="684053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" name="数式" r:id="rId9" imgW="3492360" imgH="393480" progId="Equation.3">
                  <p:embed/>
                </p:oleObj>
              </mc:Choice>
              <mc:Fallback>
                <p:oleObj name="数式" r:id="rId9" imgW="3492360" imgH="393480" progId="Equation.3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4456087"/>
                        <a:ext cx="6840538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7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 bwMode="auto">
          <a:xfrm>
            <a:off x="-252536" y="14288"/>
            <a:ext cx="9612560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 frequency pairing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(1)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electron-phonon coupling</a:t>
            </a:r>
            <a:endParaRPr lang="ja-JP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288" y="69215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71" y="1340768"/>
            <a:ext cx="500282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15239"/>
            <a:ext cx="4082430" cy="57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4" y="2937888"/>
            <a:ext cx="3960688" cy="43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4" y="3706114"/>
            <a:ext cx="4017789" cy="12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8" y="1556792"/>
            <a:ext cx="3493641" cy="75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452646" y="1331476"/>
            <a:ext cx="63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even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96336" y="13407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odd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264111" y="92482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Times" pitchFamily="18" charset="0"/>
              </a:rPr>
              <a:t>V</a:t>
            </a:r>
            <a:r>
              <a:rPr kumimoji="1" lang="en-US" altLang="ja-JP" i="1" baseline="-25000" dirty="0" err="1" smtClean="0">
                <a:latin typeface="Symbol" pitchFamily="18" charset="2"/>
              </a:rPr>
              <a:t>f</a:t>
            </a:r>
            <a:r>
              <a:rPr kumimoji="1" lang="en-US" altLang="ja-JP" dirty="0" smtClean="0">
                <a:latin typeface="Times" pitchFamily="18" charset="0"/>
              </a:rPr>
              <a:t>(</a:t>
            </a:r>
            <a:r>
              <a:rPr kumimoji="1" lang="en-US" altLang="ja-JP" i="1" dirty="0" err="1" smtClean="0">
                <a:latin typeface="Symbol" pitchFamily="18" charset="2"/>
              </a:rPr>
              <a:t>w</a:t>
            </a:r>
            <a:r>
              <a:rPr kumimoji="1" lang="en-US" altLang="ja-JP" i="1" baseline="-25000" dirty="0" err="1" smtClean="0">
                <a:latin typeface="Times" pitchFamily="18" charset="0"/>
              </a:rPr>
              <a:t>n</a:t>
            </a:r>
            <a:r>
              <a:rPr kumimoji="1" lang="en-US" altLang="ja-JP" dirty="0" err="1" smtClean="0">
                <a:latin typeface="Times" pitchFamily="18" charset="0"/>
              </a:rPr>
              <a:t>,</a:t>
            </a:r>
            <a:r>
              <a:rPr kumimoji="1" lang="en-US" altLang="ja-JP" i="1" dirty="0" err="1" smtClean="0">
                <a:latin typeface="Symbol" pitchFamily="18" charset="2"/>
              </a:rPr>
              <a:t>w</a:t>
            </a:r>
            <a:r>
              <a:rPr kumimoji="1" lang="en-US" altLang="ja-JP" i="1" baseline="-25000" dirty="0" err="1" smtClean="0">
                <a:latin typeface="Times" pitchFamily="18" charset="0"/>
              </a:rPr>
              <a:t>n</a:t>
            </a:r>
            <a:r>
              <a:rPr kumimoji="1" lang="en-US" altLang="ja-JP" i="1" baseline="-25000" dirty="0" smtClean="0">
                <a:latin typeface="Times" pitchFamily="18" charset="0"/>
              </a:rPr>
              <a:t>’</a:t>
            </a:r>
            <a:r>
              <a:rPr kumimoji="1" lang="en-US" altLang="ja-JP" dirty="0" smtClean="0">
                <a:latin typeface="Times" pitchFamily="18" charset="0"/>
              </a:rPr>
              <a:t>)</a:t>
            </a:r>
            <a:r>
              <a:rPr lang="ja-JP" altLang="en-US" dirty="0">
                <a:latin typeface="Times" pitchFamily="18" charset="0"/>
              </a:rPr>
              <a:t> </a:t>
            </a:r>
            <a:endParaRPr kumimoji="1" lang="ja-JP" altLang="en-US" dirty="0">
              <a:latin typeface="Times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59632" y="5445224"/>
            <a:ext cx="164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" pitchFamily="18" charset="0"/>
              </a:rPr>
              <a:t>H. </a:t>
            </a:r>
            <a:r>
              <a:rPr kumimoji="1" lang="en-US" altLang="ja-JP" sz="1200" dirty="0" err="1" smtClean="0">
                <a:latin typeface="Times" pitchFamily="18" charset="0"/>
              </a:rPr>
              <a:t>Kusunose</a:t>
            </a:r>
            <a:r>
              <a:rPr kumimoji="1" lang="en-US" altLang="ja-JP" sz="1200" dirty="0" smtClean="0">
                <a:latin typeface="Times" pitchFamily="18" charset="0"/>
              </a:rPr>
              <a:t> et al., </a:t>
            </a:r>
          </a:p>
          <a:p>
            <a:r>
              <a:rPr kumimoji="1" lang="en-US" altLang="ja-JP" sz="1200" dirty="0" smtClean="0">
                <a:latin typeface="Times" pitchFamily="18" charset="0"/>
              </a:rPr>
              <a:t>JPSJ </a:t>
            </a:r>
            <a:r>
              <a:rPr kumimoji="1" lang="en-US" altLang="ja-JP" sz="1200" b="1" dirty="0" smtClean="0">
                <a:latin typeface="Times" pitchFamily="18" charset="0"/>
              </a:rPr>
              <a:t>80</a:t>
            </a:r>
            <a:r>
              <a:rPr kumimoji="1" lang="en-US" altLang="ja-JP" sz="1200" dirty="0" smtClean="0">
                <a:latin typeface="Times" pitchFamily="18" charset="0"/>
              </a:rPr>
              <a:t>, 044711 (2011)</a:t>
            </a:r>
            <a:endParaRPr kumimoji="1" lang="ja-JP" altLang="en-US" sz="1200" dirty="0">
              <a:latin typeface="Times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9512" y="3429000"/>
            <a:ext cx="63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even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4149" y="41646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odd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7504" y="6119336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Effect of retardation</a:t>
            </a:r>
            <a:endParaRPr lang="ja-JP" altLang="en-US" sz="2400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24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 bwMode="auto">
          <a:xfrm>
            <a:off x="0" y="14288"/>
            <a:ext cx="9144000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 frequency pairing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 lattice</a:t>
            </a: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288" y="69215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1727"/>
            <a:ext cx="3600648" cy="551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1187624" y="82742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" pitchFamily="18" charset="0"/>
              </a:rPr>
              <a:t>T</a:t>
            </a:r>
            <a:r>
              <a:rPr lang="en-US" altLang="ja-JP" dirty="0" smtClean="0">
                <a:latin typeface="Times" pitchFamily="18" charset="0"/>
              </a:rPr>
              <a:t>-dependence</a:t>
            </a:r>
            <a:endParaRPr kumimoji="1" lang="ja-JP" altLang="en-US" dirty="0">
              <a:latin typeface="Times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65099" y="92706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" pitchFamily="18" charset="0"/>
              </a:rPr>
              <a:t>U</a:t>
            </a:r>
            <a:r>
              <a:rPr kumimoji="1" lang="en-US" altLang="ja-JP" dirty="0" smtClean="0">
                <a:latin typeface="Times" pitchFamily="18" charset="0"/>
              </a:rPr>
              <a:t>=4</a:t>
            </a:r>
            <a:r>
              <a:rPr kumimoji="1" lang="en-US" altLang="ja-JP" i="1" dirty="0" smtClean="0">
                <a:latin typeface="Times" pitchFamily="18" charset="0"/>
              </a:rPr>
              <a:t>t</a:t>
            </a:r>
            <a:endParaRPr kumimoji="1" lang="ja-JP" altLang="en-US" dirty="0">
              <a:latin typeface="Times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43808" y="370774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" pitchFamily="18" charset="0"/>
              </a:rPr>
              <a:t>U</a:t>
            </a:r>
            <a:r>
              <a:rPr kumimoji="1" lang="en-US" altLang="ja-JP" dirty="0" smtClean="0">
                <a:latin typeface="Times" pitchFamily="18" charset="0"/>
              </a:rPr>
              <a:t>=8</a:t>
            </a:r>
            <a:r>
              <a:rPr kumimoji="1" lang="en-US" altLang="ja-JP" i="1" dirty="0" smtClean="0">
                <a:latin typeface="Times" pitchFamily="18" charset="0"/>
              </a:rPr>
              <a:t>t</a:t>
            </a:r>
            <a:endParaRPr kumimoji="1" lang="ja-JP" altLang="en-US" dirty="0">
              <a:latin typeface="Times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12349" y="1652607"/>
            <a:ext cx="915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Times" pitchFamily="18" charset="0"/>
              </a:rPr>
              <a:t>●</a:t>
            </a:r>
            <a:r>
              <a:rPr kumimoji="1" lang="en-US" altLang="ja-JP" dirty="0" smtClean="0">
                <a:latin typeface="Times" pitchFamily="18" charset="0"/>
              </a:rPr>
              <a:t>AFM</a:t>
            </a:r>
          </a:p>
          <a:p>
            <a:r>
              <a:rPr lang="ja-JP" altLang="en-US" dirty="0">
                <a:latin typeface="Times" pitchFamily="18" charset="0"/>
              </a:rPr>
              <a:t>○</a:t>
            </a:r>
            <a:r>
              <a:rPr lang="en-US" altLang="ja-JP" dirty="0" smtClean="0">
                <a:latin typeface="Times" pitchFamily="18" charset="0"/>
              </a:rPr>
              <a:t>ESE</a:t>
            </a:r>
          </a:p>
          <a:p>
            <a:r>
              <a:rPr lang="ja-JP" altLang="en-US" dirty="0">
                <a:latin typeface="Times" pitchFamily="18" charset="0"/>
              </a:rPr>
              <a:t>□</a:t>
            </a:r>
            <a:r>
              <a:rPr lang="en-US" altLang="ja-JP" dirty="0" smtClean="0">
                <a:latin typeface="Times" pitchFamily="18" charset="0"/>
              </a:rPr>
              <a:t>OSO</a:t>
            </a:r>
          </a:p>
          <a:p>
            <a:r>
              <a:rPr lang="ja-JP" altLang="en-US" dirty="0">
                <a:latin typeface="Times" pitchFamily="18" charset="0"/>
              </a:rPr>
              <a:t>△</a:t>
            </a:r>
            <a:r>
              <a:rPr lang="en-US" altLang="ja-JP" dirty="0" smtClean="0">
                <a:latin typeface="Times" pitchFamily="18" charset="0"/>
              </a:rPr>
              <a:t>OTE</a:t>
            </a:r>
            <a:endParaRPr lang="ja-JP" altLang="en-US" dirty="0">
              <a:latin typeface="Times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32040" y="834728"/>
            <a:ext cx="1184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" pitchFamily="18" charset="0"/>
              </a:rPr>
              <a:t>QMC</a:t>
            </a:r>
          </a:p>
          <a:p>
            <a:r>
              <a:rPr kumimoji="1" lang="en-US" altLang="ja-JP" dirty="0" smtClean="0">
                <a:latin typeface="Times" pitchFamily="18" charset="0"/>
              </a:rPr>
              <a:t>8×8</a:t>
            </a:r>
          </a:p>
          <a:p>
            <a:r>
              <a:rPr lang="en-US" altLang="ja-JP" dirty="0">
                <a:latin typeface="Times" pitchFamily="18" charset="0"/>
              </a:rPr>
              <a:t>h</a:t>
            </a:r>
            <a:r>
              <a:rPr lang="en-US" altLang="ja-JP" dirty="0" smtClean="0">
                <a:latin typeface="Times" pitchFamily="18" charset="0"/>
              </a:rPr>
              <a:t>alf-filling</a:t>
            </a:r>
            <a:endParaRPr kumimoji="1" lang="en-US" altLang="ja-JP" dirty="0" smtClean="0">
              <a:latin typeface="Times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00192" y="119675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" pitchFamily="18" charset="0"/>
              </a:rPr>
              <a:t>N. </a:t>
            </a:r>
            <a:r>
              <a:rPr kumimoji="1" lang="en-US" altLang="ja-JP" sz="1200" dirty="0" err="1" smtClean="0">
                <a:latin typeface="Times" pitchFamily="18" charset="0"/>
              </a:rPr>
              <a:t>Bulut</a:t>
            </a:r>
            <a:r>
              <a:rPr kumimoji="1" lang="en-US" altLang="ja-JP" sz="1200" dirty="0" smtClean="0">
                <a:latin typeface="Times" pitchFamily="18" charset="0"/>
              </a:rPr>
              <a:t> et al.,</a:t>
            </a:r>
          </a:p>
          <a:p>
            <a:r>
              <a:rPr lang="en-US" altLang="ja-JP" sz="1200" dirty="0" smtClean="0">
                <a:latin typeface="Times" pitchFamily="18" charset="0"/>
              </a:rPr>
              <a:t>PRB </a:t>
            </a:r>
            <a:r>
              <a:rPr lang="en-US" altLang="ja-JP" sz="1200" b="1" dirty="0" smtClean="0">
                <a:latin typeface="Times" pitchFamily="18" charset="0"/>
              </a:rPr>
              <a:t>47</a:t>
            </a:r>
            <a:r>
              <a:rPr lang="en-US" altLang="ja-JP" sz="1200" dirty="0" smtClean="0">
                <a:latin typeface="Times" pitchFamily="18" charset="0"/>
              </a:rPr>
              <a:t>, 14599 (1992)</a:t>
            </a:r>
            <a:endParaRPr kumimoji="1" lang="en-US" altLang="ja-JP" sz="1200" dirty="0" smtClean="0">
              <a:latin typeface="Times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384376" cy="398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220072" y="206084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 smtClean="0">
                <a:latin typeface="Symbol" pitchFamily="18" charset="2"/>
              </a:rPr>
              <a:t>w</a:t>
            </a:r>
            <a:r>
              <a:rPr lang="en-US" altLang="ja-JP" i="1" baseline="-25000" dirty="0" err="1" smtClean="0">
                <a:latin typeface="Times" pitchFamily="18" charset="0"/>
              </a:rPr>
              <a:t>n</a:t>
            </a:r>
            <a:r>
              <a:rPr lang="en-US" altLang="ja-JP" dirty="0" smtClean="0"/>
              <a:t>-dependence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48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 bwMode="auto">
          <a:xfrm>
            <a:off x="0" y="14288"/>
            <a:ext cx="9144000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 frequency pairing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(3) </a:t>
            </a: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lattice</a:t>
            </a: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288" y="69215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899592" y="13407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" pitchFamily="18" charset="0"/>
              </a:rPr>
              <a:t>T</a:t>
            </a:r>
            <a:r>
              <a:rPr lang="en-US" altLang="ja-JP" dirty="0" smtClean="0">
                <a:latin typeface="Times" pitchFamily="18" charset="0"/>
              </a:rPr>
              <a:t>-dependence</a:t>
            </a:r>
            <a:endParaRPr kumimoji="1" lang="ja-JP" altLang="en-US" dirty="0">
              <a:latin typeface="Times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19516" y="1346121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" pitchFamily="18" charset="0"/>
              </a:rPr>
              <a:t>U</a:t>
            </a:r>
            <a:r>
              <a:rPr kumimoji="1" lang="en-US" altLang="ja-JP" dirty="0" smtClean="0">
                <a:latin typeface="Times" pitchFamily="18" charset="0"/>
              </a:rPr>
              <a:t>=3.5</a:t>
            </a:r>
            <a:r>
              <a:rPr kumimoji="1" lang="en-US" altLang="ja-JP" i="1" dirty="0" smtClean="0">
                <a:latin typeface="Times" pitchFamily="18" charset="0"/>
              </a:rPr>
              <a:t>t</a:t>
            </a:r>
            <a:r>
              <a:rPr kumimoji="1" lang="en-US" altLang="ja-JP" dirty="0" smtClean="0">
                <a:latin typeface="Times" pitchFamily="18" charset="0"/>
              </a:rPr>
              <a:t>, hal</a:t>
            </a:r>
            <a:r>
              <a:rPr lang="en-US" altLang="ja-JP" dirty="0" smtClean="0">
                <a:latin typeface="Times" pitchFamily="18" charset="0"/>
              </a:rPr>
              <a:t>f-filling</a:t>
            </a:r>
            <a:endParaRPr kumimoji="1" lang="ja-JP" altLang="en-US" dirty="0">
              <a:latin typeface="Times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16216" y="908720"/>
            <a:ext cx="61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" pitchFamily="18" charset="0"/>
              </a:rPr>
              <a:t>RPA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36296" y="90872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" pitchFamily="18" charset="0"/>
              </a:rPr>
              <a:t>M. </a:t>
            </a:r>
            <a:r>
              <a:rPr kumimoji="1" lang="en-US" altLang="ja-JP" sz="1200" dirty="0" err="1" smtClean="0">
                <a:latin typeface="Times" pitchFamily="18" charset="0"/>
              </a:rPr>
              <a:t>Vojta</a:t>
            </a:r>
            <a:r>
              <a:rPr kumimoji="1" lang="en-US" altLang="ja-JP" sz="1200" dirty="0" smtClean="0">
                <a:latin typeface="Times" pitchFamily="18" charset="0"/>
              </a:rPr>
              <a:t> and E. </a:t>
            </a:r>
            <a:r>
              <a:rPr kumimoji="1" lang="en-US" altLang="ja-JP" sz="1200" dirty="0" err="1" smtClean="0">
                <a:latin typeface="Times" pitchFamily="18" charset="0"/>
              </a:rPr>
              <a:t>Dagotto</a:t>
            </a:r>
            <a:r>
              <a:rPr kumimoji="1" lang="en-US" altLang="ja-JP" sz="1200" dirty="0" smtClean="0">
                <a:latin typeface="Times" pitchFamily="18" charset="0"/>
              </a:rPr>
              <a:t>,</a:t>
            </a:r>
          </a:p>
          <a:p>
            <a:r>
              <a:rPr lang="en-US" altLang="ja-JP" sz="1200" dirty="0" smtClean="0">
                <a:latin typeface="Times" pitchFamily="18" charset="0"/>
              </a:rPr>
              <a:t>PRB </a:t>
            </a:r>
            <a:r>
              <a:rPr lang="en-US" altLang="ja-JP" sz="1200" b="1" dirty="0" smtClean="0">
                <a:latin typeface="Times" pitchFamily="18" charset="0"/>
              </a:rPr>
              <a:t>59</a:t>
            </a:r>
            <a:r>
              <a:rPr lang="en-US" altLang="ja-JP" sz="1200" dirty="0" smtClean="0">
                <a:latin typeface="Times" pitchFamily="18" charset="0"/>
              </a:rPr>
              <a:t>, R713 (1999)</a:t>
            </a:r>
            <a:endParaRPr kumimoji="1" lang="en-US" altLang="ja-JP" sz="1200" dirty="0" smtClean="0">
              <a:latin typeface="Times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540552" y="2080022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ギャップ関数</a:t>
            </a:r>
            <a:r>
              <a:rPr lang="ja-JP" altLang="en-US" dirty="0" smtClean="0"/>
              <a:t>の</a:t>
            </a:r>
            <a:r>
              <a:rPr lang="en-US" altLang="ja-JP" i="1" dirty="0" err="1" smtClean="0">
                <a:latin typeface="Symbol" pitchFamily="18" charset="2"/>
              </a:rPr>
              <a:t>w</a:t>
            </a:r>
            <a:r>
              <a:rPr lang="en-US" altLang="ja-JP" i="1" baseline="-25000" dirty="0" err="1" smtClean="0">
                <a:latin typeface="Times" pitchFamily="18" charset="0"/>
              </a:rPr>
              <a:t>n</a:t>
            </a:r>
            <a:r>
              <a:rPr lang="ja-JP" altLang="en-US" dirty="0" smtClean="0"/>
              <a:t>依存性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340936" cy="294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379688" y="17635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87896" y="24928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o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01410" y="1979548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o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01410" y="22675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o</a:t>
            </a:r>
            <a:endParaRPr kumimoji="1" lang="ja-JP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38" y="1804902"/>
            <a:ext cx="4745739" cy="247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5364088" y="146265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" pitchFamily="18" charset="0"/>
              </a:rPr>
              <a:t>n-</a:t>
            </a:r>
            <a:r>
              <a:rPr lang="en-US" altLang="ja-JP" dirty="0" smtClean="0">
                <a:latin typeface="Times" pitchFamily="18" charset="0"/>
              </a:rPr>
              <a:t>dependence</a:t>
            </a:r>
            <a:endParaRPr kumimoji="1" lang="ja-JP" altLang="en-US" dirty="0">
              <a:latin typeface="Times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27739" y="1476134"/>
            <a:ext cx="161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" pitchFamily="18" charset="0"/>
              </a:rPr>
              <a:t>U</a:t>
            </a:r>
            <a:r>
              <a:rPr kumimoji="1" lang="en-US" altLang="ja-JP" dirty="0" smtClean="0">
                <a:latin typeface="Times" pitchFamily="18" charset="0"/>
              </a:rPr>
              <a:t>=3.5</a:t>
            </a:r>
            <a:r>
              <a:rPr kumimoji="1" lang="en-US" altLang="ja-JP" i="1" dirty="0" smtClean="0">
                <a:latin typeface="Times" pitchFamily="18" charset="0"/>
              </a:rPr>
              <a:t>t</a:t>
            </a:r>
            <a:r>
              <a:rPr kumimoji="1" lang="en-US" altLang="ja-JP" dirty="0" smtClean="0">
                <a:latin typeface="Times" pitchFamily="18" charset="0"/>
              </a:rPr>
              <a:t>, </a:t>
            </a:r>
            <a:r>
              <a:rPr kumimoji="1" lang="en-US" altLang="ja-JP" i="1" dirty="0" smtClean="0">
                <a:latin typeface="Times" pitchFamily="18" charset="0"/>
              </a:rPr>
              <a:t>T</a:t>
            </a:r>
            <a:r>
              <a:rPr kumimoji="1" lang="en-US" altLang="ja-JP" dirty="0" smtClean="0">
                <a:latin typeface="Times" pitchFamily="18" charset="0"/>
              </a:rPr>
              <a:t>=0.02</a:t>
            </a:r>
            <a:endParaRPr kumimoji="1" lang="ja-JP" altLang="en-US" dirty="0">
              <a:latin typeface="Times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19672" y="5284648"/>
            <a:ext cx="60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ja-JP" i="1" dirty="0" smtClean="0">
                <a:latin typeface="Times" pitchFamily="18" charset="0"/>
              </a:rPr>
              <a:t>d</a:t>
            </a:r>
            <a:r>
              <a:rPr lang="en-US" altLang="ja-JP" dirty="0" smtClean="0"/>
              <a:t>-wave correlation is suppressed by geometrical frustration</a:t>
            </a:r>
            <a:endParaRPr kumimoji="1" lang="ja-JP" altLang="en-US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437112"/>
            <a:ext cx="32099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65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1"/>
            <a:ext cx="3168352" cy="236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/>
          <p:cNvSpPr txBox="1">
            <a:spLocks/>
          </p:cNvSpPr>
          <p:nvPr/>
        </p:nvSpPr>
        <p:spPr bwMode="auto">
          <a:xfrm>
            <a:off x="0" y="14288"/>
            <a:ext cx="9144000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 frequency pairing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(4) </a:t>
            </a: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 1-D system</a:t>
            </a: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288" y="69215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307891" y="743496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" pitchFamily="18" charset="0"/>
              </a:rPr>
              <a:t>RPA</a:t>
            </a:r>
            <a:endParaRPr lang="en-US" altLang="ja-JP" dirty="0">
              <a:latin typeface="Times" pitchFamily="18" charset="0"/>
            </a:endParaRPr>
          </a:p>
          <a:p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ja-JP" altLang="en-US" dirty="0" smtClean="0">
                <a:latin typeface="Times" pitchFamily="18" charset="0"/>
              </a:rPr>
              <a:t>の</a:t>
            </a:r>
            <a:r>
              <a:rPr kumimoji="1" lang="en-US" altLang="ja-JP" i="1" dirty="0" err="1" smtClean="0">
                <a:latin typeface="Times" pitchFamily="18" charset="0"/>
              </a:rPr>
              <a:t>t</a:t>
            </a:r>
            <a:r>
              <a:rPr kumimoji="1" lang="en-US" altLang="ja-JP" i="1" baseline="-25000" dirty="0" err="1" smtClean="0">
                <a:latin typeface="Times" pitchFamily="18" charset="0"/>
              </a:rPr>
              <a:t>y</a:t>
            </a:r>
            <a:r>
              <a:rPr kumimoji="1" lang="en-US" altLang="ja-JP" i="1" dirty="0" smtClean="0">
                <a:latin typeface="Times" pitchFamily="18" charset="0"/>
              </a:rPr>
              <a:t>=t</a:t>
            </a:r>
            <a:r>
              <a:rPr kumimoji="1" lang="en-US" altLang="ja-JP" baseline="-25000" dirty="0" smtClean="0">
                <a:latin typeface="Times" pitchFamily="18" charset="0"/>
              </a:rPr>
              <a:t>2</a:t>
            </a:r>
            <a:r>
              <a:rPr kumimoji="1" lang="ja-JP" altLang="en-US" dirty="0" smtClean="0">
                <a:latin typeface="Times" pitchFamily="18" charset="0"/>
              </a:rPr>
              <a:t>依存性</a:t>
            </a:r>
            <a:endParaRPr kumimoji="1" lang="ja-JP" altLang="en-US" dirty="0">
              <a:latin typeface="Times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98733" y="6146104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" pitchFamily="18" charset="0"/>
              </a:rPr>
              <a:t>K. </a:t>
            </a:r>
            <a:r>
              <a:rPr kumimoji="1" lang="en-US" altLang="ja-JP" sz="1200" dirty="0" err="1" smtClean="0">
                <a:latin typeface="Times" pitchFamily="18" charset="0"/>
              </a:rPr>
              <a:t>Shigeta</a:t>
            </a:r>
            <a:r>
              <a:rPr kumimoji="1" lang="en-US" altLang="ja-JP" sz="1200" dirty="0" smtClean="0">
                <a:latin typeface="Times" pitchFamily="18" charset="0"/>
              </a:rPr>
              <a:t> et al., </a:t>
            </a:r>
          </a:p>
          <a:p>
            <a:r>
              <a:rPr lang="en-US" altLang="ja-JP" sz="1200" dirty="0" smtClean="0">
                <a:latin typeface="Times" pitchFamily="18" charset="0"/>
              </a:rPr>
              <a:t>PRB </a:t>
            </a:r>
            <a:r>
              <a:rPr lang="en-US" altLang="ja-JP" sz="1200" b="1" dirty="0" smtClean="0">
                <a:latin typeface="Times" pitchFamily="18" charset="0"/>
              </a:rPr>
              <a:t>79</a:t>
            </a:r>
            <a:r>
              <a:rPr lang="en-US" altLang="ja-JP" sz="1200" dirty="0" smtClean="0">
                <a:latin typeface="Times" pitchFamily="18" charset="0"/>
              </a:rPr>
              <a:t>, 14507 (2009)</a:t>
            </a:r>
            <a:endParaRPr kumimoji="1" lang="en-US" altLang="ja-JP" sz="1200" dirty="0" smtClean="0">
              <a:latin typeface="Times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12160" y="764704"/>
            <a:ext cx="18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Symbol" pitchFamily="18" charset="2"/>
              </a:rPr>
              <a:t>a</a:t>
            </a:r>
            <a:r>
              <a:rPr kumimoji="1" lang="en-US" altLang="ja-JP" baseline="-25000" dirty="0" smtClean="0">
                <a:latin typeface="Times" pitchFamily="18" charset="0"/>
              </a:rPr>
              <a:t>s</a:t>
            </a:r>
            <a:r>
              <a:rPr kumimoji="1" lang="en-US" altLang="ja-JP" dirty="0" smtClean="0">
                <a:latin typeface="Times" pitchFamily="18" charset="0"/>
              </a:rPr>
              <a:t>=0.97, </a:t>
            </a:r>
            <a:r>
              <a:rPr kumimoji="1" lang="en-US" altLang="ja-JP" i="1" dirty="0" smtClean="0">
                <a:latin typeface="Times" pitchFamily="18" charset="0"/>
              </a:rPr>
              <a:t>T</a:t>
            </a:r>
            <a:r>
              <a:rPr kumimoji="1" lang="en-US" altLang="ja-JP" dirty="0" smtClean="0">
                <a:latin typeface="Times" pitchFamily="18" charset="0"/>
              </a:rPr>
              <a:t>=0.04</a:t>
            </a:r>
            <a:r>
              <a:rPr kumimoji="1" lang="en-US" altLang="ja-JP" i="1" dirty="0" smtClean="0">
                <a:latin typeface="Times" pitchFamily="18" charset="0"/>
              </a:rPr>
              <a:t>t</a:t>
            </a:r>
            <a:r>
              <a:rPr kumimoji="1" lang="en-US" altLang="ja-JP" i="1" baseline="-25000" dirty="0" smtClean="0">
                <a:latin typeface="Times" pitchFamily="18" charset="0"/>
              </a:rPr>
              <a:t>x</a:t>
            </a:r>
            <a:endParaRPr kumimoji="1" lang="en-US" altLang="ja-JP" i="1" dirty="0" smtClean="0">
              <a:latin typeface="Times" pitchFamily="18" charset="0"/>
            </a:endParaRPr>
          </a:p>
          <a:p>
            <a:r>
              <a:rPr lang="en-US" altLang="ja-JP" dirty="0" smtClean="0">
                <a:latin typeface="Times" pitchFamily="18" charset="0"/>
              </a:rPr>
              <a:t>half-filling</a:t>
            </a:r>
            <a:endParaRPr kumimoji="1" lang="ja-JP" altLang="en-US" dirty="0">
              <a:latin typeface="Times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22" y="908720"/>
            <a:ext cx="2419498" cy="229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0063"/>
            <a:ext cx="3383657" cy="252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4572000" y="3601046"/>
            <a:ext cx="136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" pitchFamily="18" charset="0"/>
              </a:rPr>
              <a:t>RPA</a:t>
            </a:r>
            <a:endParaRPr lang="en-US" altLang="ja-JP" dirty="0">
              <a:latin typeface="Times" pitchFamily="18" charset="0"/>
            </a:endParaRPr>
          </a:p>
          <a:p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ja-JP" altLang="en-US" dirty="0" smtClean="0">
                <a:latin typeface="Times" pitchFamily="18" charset="0"/>
              </a:rPr>
              <a:t>の</a:t>
            </a:r>
            <a:r>
              <a:rPr kumimoji="1" lang="en-US" altLang="ja-JP" i="1" dirty="0" smtClean="0">
                <a:latin typeface="Times" pitchFamily="18" charset="0"/>
              </a:rPr>
              <a:t>T</a:t>
            </a:r>
            <a:r>
              <a:rPr kumimoji="1" lang="ja-JP" altLang="en-US" dirty="0" smtClean="0">
                <a:latin typeface="Times" pitchFamily="18" charset="0"/>
              </a:rPr>
              <a:t>依存性</a:t>
            </a:r>
            <a:endParaRPr kumimoji="1" lang="ja-JP" altLang="en-US" dirty="0">
              <a:latin typeface="Times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12160" y="3621365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" pitchFamily="18" charset="0"/>
              </a:rPr>
              <a:t>U</a:t>
            </a:r>
            <a:r>
              <a:rPr kumimoji="1" lang="en-US" altLang="ja-JP" dirty="0" smtClean="0">
                <a:latin typeface="Times" pitchFamily="18" charset="0"/>
              </a:rPr>
              <a:t>=1.6</a:t>
            </a:r>
            <a:r>
              <a:rPr kumimoji="1" lang="en-US" altLang="ja-JP" i="1" dirty="0" smtClean="0">
                <a:latin typeface="Times" pitchFamily="18" charset="0"/>
              </a:rPr>
              <a:t>t</a:t>
            </a:r>
            <a:r>
              <a:rPr kumimoji="1" lang="en-US" altLang="ja-JP" i="1" baseline="-25000" dirty="0" smtClean="0">
                <a:latin typeface="Times" pitchFamily="18" charset="0"/>
              </a:rPr>
              <a:t>x</a:t>
            </a:r>
            <a:r>
              <a:rPr kumimoji="1" lang="en-US" altLang="ja-JP" i="1" dirty="0" smtClean="0">
                <a:latin typeface="Times" pitchFamily="18" charset="0"/>
              </a:rPr>
              <a:t>, </a:t>
            </a:r>
            <a:r>
              <a:rPr lang="en-US" altLang="ja-JP" i="1" dirty="0" err="1" smtClean="0">
                <a:latin typeface="Times" pitchFamily="18" charset="0"/>
              </a:rPr>
              <a:t>t</a:t>
            </a:r>
            <a:r>
              <a:rPr lang="en-US" altLang="ja-JP" i="1" baseline="-25000" dirty="0" err="1" smtClean="0">
                <a:latin typeface="Times" pitchFamily="18" charset="0"/>
              </a:rPr>
              <a:t>y</a:t>
            </a:r>
            <a:r>
              <a:rPr lang="en-US" altLang="ja-JP" dirty="0" smtClean="0">
                <a:latin typeface="Times" pitchFamily="18" charset="0"/>
              </a:rPr>
              <a:t>=</a:t>
            </a:r>
            <a:r>
              <a:rPr lang="en-US" altLang="ja-JP" i="1" dirty="0" smtClean="0">
                <a:latin typeface="Times" pitchFamily="18" charset="0"/>
              </a:rPr>
              <a:t> t</a:t>
            </a:r>
            <a:r>
              <a:rPr lang="en-US" altLang="ja-JP" baseline="-25000" dirty="0" smtClean="0">
                <a:latin typeface="Times" pitchFamily="18" charset="0"/>
              </a:rPr>
              <a:t>2</a:t>
            </a:r>
            <a:r>
              <a:rPr lang="en-US" altLang="ja-JP" dirty="0" smtClean="0">
                <a:latin typeface="Times" pitchFamily="18" charset="0"/>
              </a:rPr>
              <a:t>=0.1</a:t>
            </a:r>
            <a:endParaRPr kumimoji="1" lang="en-US" altLang="ja-JP" dirty="0" smtClean="0">
              <a:latin typeface="Times" pitchFamily="18" charset="0"/>
            </a:endParaRPr>
          </a:p>
          <a:p>
            <a:r>
              <a:rPr lang="en-US" altLang="ja-JP" dirty="0" smtClean="0">
                <a:latin typeface="Times" pitchFamily="18" charset="0"/>
              </a:rPr>
              <a:t>half-filling</a:t>
            </a:r>
            <a:endParaRPr kumimoji="1" lang="ja-JP" altLang="en-US" dirty="0">
              <a:latin typeface="Times" pitchFamily="18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9" y="3140968"/>
            <a:ext cx="3615643" cy="223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6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467544" y="1124744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07504" y="395953"/>
            <a:ext cx="9045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" pitchFamily="18" charset="0"/>
              </a:rPr>
              <a:t>f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" pitchFamily="18" charset="0"/>
              </a:rPr>
              <a:t>avorable conditions for the odd-frequency pairing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1484784"/>
            <a:ext cx="812748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kumimoji="1"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strong retardation</a:t>
            </a:r>
            <a:endParaRPr lang="en-US" altLang="ja-JP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/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en-US" altLang="ja-JP" sz="2800" dirty="0" smtClean="0"/>
              <a:t>critical fluctuations (QCP)</a:t>
            </a:r>
          </a:p>
          <a:p>
            <a:pPr marL="514350" indent="-514350"/>
            <a:r>
              <a:rPr kumimoji="1" lang="en-US" altLang="ja-JP" sz="2800" dirty="0" smtClean="0"/>
              <a:t>         soft phonons</a:t>
            </a:r>
          </a:p>
          <a:p>
            <a:pPr marL="514350" indent="-514350">
              <a:buAutoNum type="arabicPeriod" startAt="2"/>
            </a:pP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frustration</a:t>
            </a:r>
          </a:p>
          <a:p>
            <a:pPr marL="514350" indent="-514350"/>
            <a:r>
              <a:rPr kumimoji="1"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kumimoji="1" lang="en-US" altLang="ja-JP" sz="2800" dirty="0" smtClean="0"/>
              <a:t>suppression of the conventional (even frequency)</a:t>
            </a:r>
          </a:p>
          <a:p>
            <a:pPr marL="514350" indent="-514350"/>
            <a:r>
              <a:rPr lang="en-US" altLang="ja-JP" sz="2800" dirty="0" smtClean="0"/>
              <a:t>         pairing</a:t>
            </a:r>
          </a:p>
          <a:p>
            <a:pPr marL="514350" indent="-514350"/>
            <a:r>
              <a:rPr kumimoji="1"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3.  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kumimoji="1"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ne dimensionality</a:t>
            </a:r>
          </a:p>
          <a:p>
            <a:pPr marL="514350" indent="-514350">
              <a:buAutoNum type="arabicPeriod"/>
            </a:pPr>
            <a:endParaRPr kumimoji="1" lang="en-US" altLang="ja-JP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5373216"/>
            <a:ext cx="7536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the c</a:t>
            </a:r>
            <a:r>
              <a:rPr kumimoji="1"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heckerboard lattice Hubbard model offers </a:t>
            </a:r>
          </a:p>
          <a:p>
            <a:r>
              <a:rPr kumimoji="1"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an ideal </a:t>
            </a:r>
            <a: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opportunity</a:t>
            </a:r>
            <a:r>
              <a:rPr kumimoji="1"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 for the odd-frequency pairing</a:t>
            </a:r>
            <a:endParaRPr kumimoji="1" lang="ja-JP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890100" cy="1343072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Superconductivity</a:t>
            </a:r>
            <a:r>
              <a:rPr lang="ja-JP" altLang="en-US" dirty="0" smtClean="0"/>
              <a:t>：</a:t>
            </a:r>
            <a:r>
              <a:rPr lang="en-US" altLang="ja-JP" dirty="0" smtClean="0"/>
              <a:t>mechanism for condensation of Cooper pairs</a:t>
            </a:r>
            <a:endParaRPr kumimoji="1" lang="ja-JP" altLang="en-US" dirty="0"/>
          </a:p>
        </p:txBody>
      </p:sp>
      <p:pic>
        <p:nvPicPr>
          <p:cNvPr id="10" name="図 9" descr="f-bot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384287" y="1696833"/>
            <a:ext cx="1016186" cy="16002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83568" y="2060848"/>
            <a:ext cx="4944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Conventional BCS superconductors</a:t>
            </a:r>
            <a:r>
              <a:rPr kumimoji="1" lang="en-US" altLang="ja-JP" sz="2000" b="1" dirty="0" smtClean="0"/>
              <a:t>: </a:t>
            </a:r>
            <a:r>
              <a:rPr lang="en-US" altLang="ja-JP" sz="2000" dirty="0" smtClean="0">
                <a:solidFill>
                  <a:srgbClr val="FF0000"/>
                </a:solidFill>
              </a:rPr>
              <a:t>phonons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2708920"/>
            <a:ext cx="64415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3He</a:t>
            </a:r>
            <a:r>
              <a:rPr lang="ja-JP" altLang="en-US" sz="2000" b="1" dirty="0" smtClean="0"/>
              <a:t> </a:t>
            </a:r>
            <a:r>
              <a:rPr lang="en-US" altLang="ja-JP" sz="2000" b="1" dirty="0" err="1" smtClean="0"/>
              <a:t>superfluidity</a:t>
            </a:r>
            <a:r>
              <a:rPr kumimoji="1" lang="en-US" altLang="ja-JP" sz="2000" b="1" dirty="0" smtClean="0"/>
              <a:t>: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paramagnetic spin fluctuations</a:t>
            </a:r>
          </a:p>
          <a:p>
            <a:r>
              <a:rPr lang="en-US" altLang="ja-JP" sz="2000" dirty="0" smtClean="0"/>
              <a:t>    PW Anderson and P Morel, Phys. Rev. 123, 1911 (1961)</a:t>
            </a:r>
          </a:p>
          <a:p>
            <a:r>
              <a:rPr kumimoji="1" lang="en-US" altLang="ja-JP" sz="2000" dirty="0" smtClean="0"/>
              <a:t>    R </a:t>
            </a:r>
            <a:r>
              <a:rPr kumimoji="1" lang="en-US" altLang="ja-JP" sz="2000" dirty="0" err="1" smtClean="0"/>
              <a:t>Balian</a:t>
            </a:r>
            <a:r>
              <a:rPr kumimoji="1" lang="en-US" altLang="ja-JP" sz="2000" dirty="0" smtClean="0"/>
              <a:t> and NR </a:t>
            </a:r>
            <a:r>
              <a:rPr kumimoji="1" lang="en-US" altLang="ja-JP" sz="2000" dirty="0" err="1" smtClean="0"/>
              <a:t>Werthamer</a:t>
            </a:r>
            <a:r>
              <a:rPr kumimoji="1" lang="en-US" altLang="ja-JP" sz="2000" dirty="0" smtClean="0"/>
              <a:t>, Phys. Rev.  131, 1553 (1963)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1560" y="4005064"/>
            <a:ext cx="7842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Heavy </a:t>
            </a:r>
            <a:r>
              <a:rPr lang="en-US" altLang="ja-JP" sz="2000" b="1" dirty="0" err="1" smtClean="0"/>
              <a:t>Fermion</a:t>
            </a:r>
            <a:r>
              <a:rPr lang="en-US" altLang="ja-JP" sz="2000" b="1" dirty="0" smtClean="0"/>
              <a:t> superconductors</a:t>
            </a:r>
            <a:r>
              <a:rPr kumimoji="1" lang="en-US" altLang="ja-JP" sz="2000" b="1" dirty="0" smtClean="0"/>
              <a:t>: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antiferromagnetic</a:t>
            </a:r>
            <a:r>
              <a:rPr lang="en-US" altLang="ja-JP" sz="2000" dirty="0" smtClean="0">
                <a:solidFill>
                  <a:srgbClr val="FF0000"/>
                </a:solidFill>
              </a:rPr>
              <a:t> spin fluctuations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r>
              <a:rPr lang="en-US" altLang="ja-JP" sz="2000" dirty="0" smtClean="0"/>
              <a:t>       K Miyake, S Schmitt-Rink and CM </a:t>
            </a:r>
            <a:r>
              <a:rPr lang="en-US" altLang="ja-JP" sz="2000" dirty="0" err="1" smtClean="0"/>
              <a:t>Varma</a:t>
            </a:r>
            <a:r>
              <a:rPr lang="en-US" altLang="ja-JP" sz="2000" dirty="0" smtClean="0"/>
              <a:t>: Phys. Rev. B34, 6554 (1986)  </a:t>
            </a:r>
          </a:p>
          <a:p>
            <a:r>
              <a:rPr lang="en-US" altLang="ja-JP" sz="2000" dirty="0" smtClean="0"/>
              <a:t>       DJ </a:t>
            </a:r>
            <a:r>
              <a:rPr lang="en-US" altLang="ja-JP" sz="2000" dirty="0" err="1" smtClean="0"/>
              <a:t>Scalapino</a:t>
            </a:r>
            <a:r>
              <a:rPr lang="en-US" altLang="ja-JP" sz="2000" dirty="0" smtClean="0"/>
              <a:t>, E </a:t>
            </a:r>
            <a:r>
              <a:rPr lang="en-US" altLang="ja-JP" sz="2000" dirty="0" err="1" smtClean="0"/>
              <a:t>Loh</a:t>
            </a:r>
            <a:r>
              <a:rPr lang="en-US" altLang="ja-JP" sz="2000" dirty="0" smtClean="0"/>
              <a:t> and JE Hirsch: Phys. Rev. B34, 8190 (1986)  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5373216"/>
            <a:ext cx="5814669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Question: other type of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bosonic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excitations?</a:t>
            </a: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  charge fluctuations,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multipole</a:t>
            </a:r>
            <a:r>
              <a:rPr lang="en-US" altLang="ja-JP" sz="2400" dirty="0" smtClean="0">
                <a:solidFill>
                  <a:schemeClr val="bg1"/>
                </a:solidFill>
              </a:rPr>
              <a:t> fluctuations,</a:t>
            </a:r>
          </a:p>
          <a:p>
            <a:r>
              <a:rPr kumimoji="1" lang="en-US" altLang="ja-JP" sz="2400" dirty="0" smtClean="0">
                <a:solidFill>
                  <a:schemeClr val="bg1"/>
                </a:solidFill>
              </a:rPr>
              <a:t> 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anharmonic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phonons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 bwMode="auto">
          <a:xfrm>
            <a:off x="70992" y="332656"/>
            <a:ext cx="9073008" cy="113156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Magnetic phase diagram </a:t>
            </a:r>
          </a:p>
          <a:p>
            <a:pPr>
              <a:defRPr/>
            </a:pP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mean field approximation - </a:t>
            </a:r>
            <a:endParaRPr lang="ja-JP" altLang="en-US" sz="32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467544" y="1484784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2675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2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 bwMode="auto">
          <a:xfrm>
            <a:off x="0" y="14288"/>
            <a:ext cx="9144000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spin and charge density pattern</a:t>
            </a: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288" y="69215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1" y="1484784"/>
            <a:ext cx="744353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81" y="780467"/>
            <a:ext cx="6225976" cy="66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8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 bwMode="auto">
          <a:xfrm>
            <a:off x="0" y="14288"/>
            <a:ext cx="9144000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RPA</a:t>
            </a: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288" y="69215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373250"/>
              </p:ext>
            </p:extLst>
          </p:nvPr>
        </p:nvGraphicFramePr>
        <p:xfrm>
          <a:off x="811237" y="1268413"/>
          <a:ext cx="65690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8" name="数式" r:id="rId3" imgW="3352680" imgH="419040" progId="Equation.3">
                  <p:embed/>
                </p:oleObj>
              </mc:Choice>
              <mc:Fallback>
                <p:oleObj name="数式" r:id="rId3" imgW="3352680" imgH="419040" progId="Equation.3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37" y="1268413"/>
                        <a:ext cx="656907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755576" y="908720"/>
            <a:ext cx="2284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latin typeface="Times" pitchFamily="18" charset="0"/>
              </a:rPr>
              <a:t>Eliashberg</a:t>
            </a:r>
            <a:r>
              <a:rPr lang="en-US" altLang="ja-JP" sz="2000" dirty="0" smtClean="0">
                <a:latin typeface="Times" pitchFamily="18" charset="0"/>
              </a:rPr>
              <a:t> equation </a:t>
            </a:r>
            <a:endParaRPr kumimoji="1" lang="ja-JP" altLang="en-US" sz="2000" dirty="0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424586"/>
              </p:ext>
            </p:extLst>
          </p:nvPr>
        </p:nvGraphicFramePr>
        <p:xfrm>
          <a:off x="1331640" y="2780928"/>
          <a:ext cx="42545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9" name="数式" r:id="rId5" imgW="2171520" imgH="393480" progId="Equation.3">
                  <p:embed/>
                </p:oleObj>
              </mc:Choice>
              <mc:Fallback>
                <p:oleObj name="数式" r:id="rId5" imgW="2171520" imgH="393480" progId="Equation.3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780928"/>
                        <a:ext cx="425450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719811"/>
              </p:ext>
            </p:extLst>
          </p:nvPr>
        </p:nvGraphicFramePr>
        <p:xfrm>
          <a:off x="1331640" y="4077072"/>
          <a:ext cx="397986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0" name="数式" r:id="rId7" imgW="2031840" imgH="393480" progId="Equation.3">
                  <p:embed/>
                </p:oleObj>
              </mc:Choice>
              <mc:Fallback>
                <p:oleObj name="数式" r:id="rId7" imgW="2031840" imgH="393480" progId="Equation.3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077072"/>
                        <a:ext cx="397986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971600" y="2339588"/>
            <a:ext cx="172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" pitchFamily="18" charset="0"/>
                <a:cs typeface="Times" pitchFamily="18" charset="0"/>
              </a:rPr>
              <a:t>singlet channel</a:t>
            </a:r>
            <a:endParaRPr kumimoji="1" lang="ja-JP" altLang="en-US" sz="20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3645024"/>
            <a:ext cx="1709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" pitchFamily="18" charset="0"/>
                <a:cs typeface="Times" pitchFamily="18" charset="0"/>
              </a:rPr>
              <a:t>triplet channel</a:t>
            </a:r>
            <a:endParaRPr kumimoji="1" lang="ja-JP" altLang="en-US" sz="2000" dirty="0">
              <a:latin typeface="Times" pitchFamily="18" charset="0"/>
              <a:cs typeface="Times" pitchFamily="18" charset="0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74723"/>
              </p:ext>
            </p:extLst>
          </p:nvPr>
        </p:nvGraphicFramePr>
        <p:xfrm>
          <a:off x="1043608" y="5473601"/>
          <a:ext cx="766286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" name="数式" r:id="rId9" imgW="3911400" imgH="279360" progId="Equation.3">
                  <p:embed/>
                </p:oleObj>
              </mc:Choice>
              <mc:Fallback>
                <p:oleObj name="数式" r:id="rId9" imgW="3911400" imgH="279360" progId="Equation.3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473601"/>
                        <a:ext cx="7662863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6090701" y="2889810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latin typeface="Times" pitchFamily="18" charset="0"/>
              </a:rPr>
              <a:t>k</a:t>
            </a:r>
            <a:r>
              <a:rPr lang="en-US" altLang="ja-JP" dirty="0" smtClean="0">
                <a:latin typeface="Times" pitchFamily="18" charset="0"/>
              </a:rPr>
              <a:t>-meshes=128×128</a:t>
            </a:r>
          </a:p>
          <a:p>
            <a:r>
              <a:rPr kumimoji="1" lang="en-US" altLang="ja-JP" dirty="0" smtClean="0">
                <a:latin typeface="Times" pitchFamily="18" charset="0"/>
              </a:rPr>
              <a:t>-511</a:t>
            </a:r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i="1" dirty="0" smtClean="0">
                <a:latin typeface="Times" pitchFamily="18" charset="0"/>
              </a:rPr>
              <a:t>T</a:t>
            </a:r>
            <a:r>
              <a:rPr kumimoji="1" lang="ja-JP" altLang="en-US" dirty="0" smtClean="0">
                <a:latin typeface="Times" pitchFamily="18" charset="0"/>
              </a:rPr>
              <a:t>≦</a:t>
            </a:r>
            <a:r>
              <a:rPr kumimoji="1" lang="en-US" altLang="ja-JP" i="1" dirty="0" smtClean="0">
                <a:latin typeface="Symbol" pitchFamily="18" charset="2"/>
              </a:rPr>
              <a:t>e</a:t>
            </a:r>
            <a:r>
              <a:rPr kumimoji="1" lang="en-US" altLang="ja-JP" i="1" baseline="-25000" dirty="0" smtClean="0">
                <a:latin typeface="Times" pitchFamily="18" charset="0"/>
              </a:rPr>
              <a:t>n</a:t>
            </a:r>
            <a:r>
              <a:rPr lang="ja-JP" altLang="en-US" dirty="0">
                <a:latin typeface="Times" pitchFamily="18" charset="0"/>
              </a:rPr>
              <a:t> </a:t>
            </a:r>
            <a:r>
              <a:rPr lang="ja-JP" altLang="en-US" dirty="0" smtClean="0">
                <a:latin typeface="Times" pitchFamily="18" charset="0"/>
              </a:rPr>
              <a:t>≦</a:t>
            </a:r>
            <a:r>
              <a:rPr lang="en-US" altLang="ja-JP" dirty="0" smtClean="0">
                <a:latin typeface="Times" pitchFamily="18" charset="0"/>
              </a:rPr>
              <a:t>511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i="1" dirty="0" smtClean="0">
                <a:latin typeface="Times" pitchFamily="18" charset="0"/>
              </a:rPr>
              <a:t>T</a:t>
            </a:r>
            <a:endParaRPr kumimoji="1" lang="en-US" altLang="ja-JP" dirty="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539552" y="980728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993901" y="201414"/>
            <a:ext cx="5386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q</a:t>
            </a:r>
            <a:r>
              <a:rPr lang="en-US" altLang="ja-JP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-dependence of </a:t>
            </a:r>
            <a:r>
              <a:rPr lang="en-US" altLang="ja-JP" sz="36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c</a:t>
            </a:r>
            <a:r>
              <a:rPr lang="en-US" altLang="ja-JP" sz="3600" b="1" baseline="30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</a:t>
            </a:r>
            <a:r>
              <a:rPr lang="ja-JP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 </a:t>
            </a:r>
            <a:r>
              <a:rPr lang="en-US" altLang="ja-JP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cs typeface="Times" pitchFamily="18" charset="0"/>
              </a:rPr>
              <a:t>[</a:t>
            </a:r>
            <a:r>
              <a:rPr lang="en-US" altLang="ja-JP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cs typeface="Times" pitchFamily="18" charset="0"/>
              </a:rPr>
              <a:t>n</a:t>
            </a:r>
            <a:r>
              <a:rPr lang="en-US" altLang="ja-JP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cs typeface="Times" pitchFamily="18" charset="0"/>
              </a:rPr>
              <a:t>=0.5]</a:t>
            </a:r>
            <a:endParaRPr lang="ja-JP" alt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  <a:p>
            <a:endParaRPr kumimoji="1" lang="ja-JP" alt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437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 bwMode="auto">
          <a:xfrm>
            <a:off x="0" y="260648"/>
            <a:ext cx="9144000" cy="96644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Magnetic phase diagram </a:t>
            </a:r>
          </a:p>
          <a:p>
            <a:pPr>
              <a:defRPr/>
            </a:pP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– mean field approximation - </a:t>
            </a: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536" y="1340768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2675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2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 bwMode="auto">
          <a:xfrm>
            <a:off x="0" y="14288"/>
            <a:ext cx="9144000" cy="147049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Phase diagram of superconductivity </a:t>
            </a:r>
          </a:p>
          <a:p>
            <a:pPr>
              <a:defRPr/>
            </a:pP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obtained by the RPA</a:t>
            </a: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536" y="162880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2411760" y="1772816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372200" y="1700808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70961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02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 bwMode="auto">
          <a:xfrm>
            <a:off x="0" y="14288"/>
            <a:ext cx="9144000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cs typeface="Times" pitchFamily="18" charset="0"/>
              </a:rPr>
              <a:t>Gap function</a:t>
            </a: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cs typeface="Times" pitchFamily="18" charset="0"/>
              </a:rPr>
              <a:t>(</a:t>
            </a:r>
            <a:r>
              <a:rPr lang="en-US" altLang="ja-JP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cs typeface="Times" pitchFamily="18" charset="0"/>
              </a:rPr>
              <a:t>k</a:t>
            </a:r>
            <a:r>
              <a:rPr lang="en-US" altLang="ja-JP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cs typeface="Times" pitchFamily="18" charset="0"/>
              </a:rPr>
              <a:t>,</a:t>
            </a:r>
            <a:r>
              <a:rPr lang="en-US" altLang="ja-JP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cs typeface="Times" pitchFamily="18" charset="0"/>
              </a:rPr>
              <a:t>i</a:t>
            </a:r>
            <a:r>
              <a:rPr lang="en-US" altLang="ja-JP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" pitchFamily="18" charset="0"/>
              </a:rPr>
              <a:t>p</a:t>
            </a:r>
            <a:r>
              <a:rPr lang="en-US" altLang="ja-JP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cs typeface="Times" pitchFamily="18" charset="0"/>
              </a:rPr>
              <a:t>T</a:t>
            </a: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cs typeface="Times" pitchFamily="18" charset="0"/>
              </a:rPr>
              <a:t>) </a:t>
            </a: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cs typeface="Times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288" y="69215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646389" cy="580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96752"/>
            <a:ext cx="3778142" cy="23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5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 bwMode="auto">
          <a:xfrm>
            <a:off x="0" y="14288"/>
            <a:ext cx="9144000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</a:t>
            </a:r>
            <a:r>
              <a:rPr lang="en-US" altLang="ja-JP" sz="32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1</a:t>
            </a:r>
            <a:r>
              <a:rPr lang="ja-JP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 </a:t>
            </a: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dependence of the </a:t>
            </a:r>
            <a:r>
              <a:rPr lang="en-US" altLang="ja-JP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eigenvalue</a:t>
            </a: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 </a:t>
            </a:r>
            <a:r>
              <a:rPr lang="en-US" altLang="ja-JP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l</a:t>
            </a: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 </a:t>
            </a: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288" y="69215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187624" y="1449650"/>
            <a:ext cx="2220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Times" pitchFamily="18" charset="0"/>
              </a:rPr>
              <a:t>n</a:t>
            </a:r>
            <a:r>
              <a:rPr lang="en-US" altLang="ja-JP" dirty="0" smtClean="0">
                <a:latin typeface="Times" pitchFamily="18" charset="0"/>
              </a:rPr>
              <a:t>=0.5 (quarter-filling)</a:t>
            </a:r>
          </a:p>
          <a:p>
            <a:r>
              <a:rPr kumimoji="1" lang="en-US" altLang="ja-JP" i="1" dirty="0" smtClean="0">
                <a:latin typeface="Times" pitchFamily="18" charset="0"/>
              </a:rPr>
              <a:t>T</a:t>
            </a:r>
            <a:r>
              <a:rPr kumimoji="1" lang="en-US" altLang="ja-JP" dirty="0" smtClean="0">
                <a:latin typeface="Times" pitchFamily="18" charset="0"/>
              </a:rPr>
              <a:t>=0.02, </a:t>
            </a:r>
            <a:r>
              <a:rPr kumimoji="1" lang="en-US" altLang="ja-JP" i="1" dirty="0" smtClean="0">
                <a:latin typeface="Symbol" pitchFamily="18" charset="2"/>
              </a:rPr>
              <a:t>a</a:t>
            </a:r>
            <a:r>
              <a:rPr kumimoji="1" lang="en-US" altLang="ja-JP" baseline="-25000" dirty="0" smtClean="0">
                <a:latin typeface="Times" pitchFamily="18" charset="0"/>
              </a:rPr>
              <a:t>s</a:t>
            </a:r>
            <a:r>
              <a:rPr kumimoji="1" lang="en-US" altLang="ja-JP" dirty="0" smtClean="0">
                <a:latin typeface="Times" pitchFamily="18" charset="0"/>
              </a:rPr>
              <a:t>=0.95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1484784"/>
            <a:ext cx="238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Times" pitchFamily="18" charset="0"/>
              </a:rPr>
              <a:t>n</a:t>
            </a:r>
            <a:r>
              <a:rPr lang="en-US" altLang="ja-JP" dirty="0" smtClean="0">
                <a:latin typeface="Times" pitchFamily="18" charset="0"/>
              </a:rPr>
              <a:t>=1.1 (near half-filling)</a:t>
            </a:r>
          </a:p>
          <a:p>
            <a:r>
              <a:rPr kumimoji="1" lang="en-US" altLang="ja-JP" i="1" dirty="0" smtClean="0">
                <a:latin typeface="Times" pitchFamily="18" charset="0"/>
              </a:rPr>
              <a:t>T</a:t>
            </a:r>
            <a:r>
              <a:rPr kumimoji="1" lang="en-US" altLang="ja-JP" dirty="0" smtClean="0">
                <a:latin typeface="Times" pitchFamily="18" charset="0"/>
              </a:rPr>
              <a:t>=0.02, </a:t>
            </a:r>
            <a:r>
              <a:rPr kumimoji="1" lang="en-US" altLang="ja-JP" i="1" dirty="0" smtClean="0">
                <a:latin typeface="Symbol" pitchFamily="18" charset="2"/>
              </a:rPr>
              <a:t>a</a:t>
            </a:r>
            <a:r>
              <a:rPr kumimoji="1" lang="en-US" altLang="ja-JP" baseline="-25000" dirty="0" smtClean="0">
                <a:latin typeface="Times" pitchFamily="18" charset="0"/>
              </a:rPr>
              <a:t>s</a:t>
            </a:r>
            <a:r>
              <a:rPr kumimoji="1" lang="en-US" altLang="ja-JP" dirty="0" smtClean="0">
                <a:latin typeface="Times" pitchFamily="18" charset="0"/>
              </a:rPr>
              <a:t>=0.95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85514"/>
            <a:ext cx="4032448" cy="445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9832"/>
            <a:ext cx="4053655" cy="447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7809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altLang="ja-JP" sz="3200" dirty="0" smtClean="0">
                <a:latin typeface="+mn-ea"/>
                <a:ea typeface="+mn-ea"/>
              </a:rPr>
              <a:t>Superconductivity close to quantum critical point</a:t>
            </a:r>
            <a:endParaRPr kumimoji="1" lang="ja-JP" altLang="en-US" sz="3200" dirty="0">
              <a:latin typeface="+mn-ea"/>
              <a:ea typeface="+mn-ea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672408" cy="49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529" y="3861048"/>
            <a:ext cx="3793911" cy="282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3312368" cy="277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11560" y="6444044"/>
            <a:ext cx="392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 pitchFamily="18" charset="0"/>
                <a:cs typeface="Times" pitchFamily="18" charset="0"/>
              </a:rPr>
              <a:t>N.D </a:t>
            </a:r>
            <a:r>
              <a:rPr kumimoji="1" lang="en-US" altLang="ja-JP" dirty="0" err="1" smtClean="0">
                <a:latin typeface="Times" pitchFamily="18" charset="0"/>
                <a:cs typeface="Times" pitchFamily="18" charset="0"/>
              </a:rPr>
              <a:t>Mathur</a:t>
            </a:r>
            <a:r>
              <a:rPr kumimoji="1" lang="en-US" altLang="ja-JP" dirty="0" smtClean="0">
                <a:latin typeface="Times" pitchFamily="18" charset="0"/>
                <a:cs typeface="Times" pitchFamily="18" charset="0"/>
              </a:rPr>
              <a:t> et al.: Nature 394 (1998) 39</a:t>
            </a:r>
            <a:endParaRPr kumimoji="1" lang="ja-JP" altLang="en-US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3012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US" altLang="ja-JP" sz="3600" dirty="0" smtClean="0"/>
              <a:t>Frontiers of research on heavy Fermions</a:t>
            </a:r>
            <a:br>
              <a:rPr lang="en-US" altLang="ja-JP" sz="3600" dirty="0" smtClean="0"/>
            </a:br>
            <a:r>
              <a:rPr lang="en-US" altLang="ja-JP" sz="3600" dirty="0" smtClean="0"/>
              <a:t>rich variety of order parameters</a:t>
            </a:r>
            <a:endParaRPr lang="ja-JP" altLang="en-US" sz="36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3C73A-BBB9-48A7-97C2-8485EC4DD4D2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2600" y="1873250"/>
            <a:ext cx="7325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+mn-lt"/>
              </a:rPr>
              <a:t>Superconductivity in a ferromagnetic metallic state</a:t>
            </a:r>
            <a:r>
              <a:rPr kumimoji="1" lang="en-US" altLang="ja-JP" dirty="0" smtClean="0">
                <a:latin typeface="+mn-lt"/>
              </a:rPr>
              <a:t>: UGe</a:t>
            </a:r>
            <a:r>
              <a:rPr kumimoji="1" lang="en-US" altLang="ja-JP" sz="1600" dirty="0" smtClean="0">
                <a:latin typeface="+mn-lt"/>
              </a:rPr>
              <a:t>2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71850" y="2406650"/>
            <a:ext cx="348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+mn-lt"/>
              </a:rPr>
              <a:t>SS </a:t>
            </a:r>
            <a:r>
              <a:rPr kumimoji="1" lang="en-US" altLang="ja-JP" sz="1600" dirty="0" err="1" smtClean="0">
                <a:latin typeface="+mn-lt"/>
              </a:rPr>
              <a:t>Saxena</a:t>
            </a:r>
            <a:r>
              <a:rPr kumimoji="1" lang="en-US" altLang="ja-JP" sz="1600" dirty="0" smtClean="0">
                <a:latin typeface="+mn-lt"/>
              </a:rPr>
              <a:t> et al, Nature 406, 587 (2000) </a:t>
            </a:r>
            <a:endParaRPr kumimoji="1" lang="ja-JP" altLang="en-US" sz="16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851150"/>
            <a:ext cx="3596904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6450" y="2806700"/>
            <a:ext cx="3874299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467544" y="1196752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259632" y="332656"/>
            <a:ext cx="6521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Initial motivation of this research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340768"/>
            <a:ext cx="5570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search for a ferromagnetic Hubbard model 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7624" y="1988840"/>
            <a:ext cx="6120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various</a:t>
            </a:r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 models are available for </a:t>
            </a:r>
            <a:r>
              <a:rPr kumimoji="1" lang="en-US" altLang="ja-JP" sz="2000" dirty="0" err="1" smtClean="0">
                <a:solidFill>
                  <a:schemeClr val="accent6">
                    <a:lumMod val="75000"/>
                  </a:schemeClr>
                </a:solidFill>
              </a:rPr>
              <a:t>antiferromagnetism</a:t>
            </a:r>
            <a:endParaRPr kumimoji="1" lang="en-US" altLang="ja-JP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　　　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at half filling in particular</a:t>
            </a:r>
          </a:p>
          <a:p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known exact results for ferromagnetism</a:t>
            </a:r>
            <a:endParaRPr kumimoji="1" lang="en-US" altLang="ja-JP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　　　</a:t>
            </a:r>
            <a:r>
              <a:rPr lang="en-US" altLang="ja-JP" sz="2000" dirty="0" err="1" smtClean="0">
                <a:solidFill>
                  <a:schemeClr val="accent6">
                    <a:lumMod val="75000"/>
                  </a:schemeClr>
                </a:solidFill>
              </a:rPr>
              <a:t>Nagaoka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 ferromagnetism</a:t>
            </a:r>
          </a:p>
          <a:p>
            <a:r>
              <a:rPr kumimoji="1"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　　　</a:t>
            </a:r>
            <a:r>
              <a:rPr kumimoji="1" lang="en-US" altLang="ja-JP" sz="2000" dirty="0" err="1" smtClean="0">
                <a:solidFill>
                  <a:schemeClr val="accent6">
                    <a:lumMod val="75000"/>
                  </a:schemeClr>
                </a:solidFill>
              </a:rPr>
              <a:t>Mielke</a:t>
            </a:r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endParaRPr kumimoji="1" lang="en-US" altLang="ja-JP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　　　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Tasaki model</a:t>
            </a:r>
          </a:p>
          <a:p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Question: quarter filling is favorable for ferromagnetism?</a:t>
            </a:r>
            <a:endParaRPr kumimoji="1" lang="en-US" altLang="ja-JP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　　　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Moriya theory </a:t>
            </a:r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（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Alexander-Anderson-Moriya</a:t>
            </a:r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model)</a:t>
            </a:r>
          </a:p>
          <a:p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　　　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exact ground state of the square lattice Hubbard </a:t>
            </a:r>
          </a:p>
          <a:p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  model is not known yet</a:t>
            </a:r>
          </a:p>
          <a:p>
            <a:r>
              <a:rPr kumimoji="1"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　　　</a:t>
            </a:r>
            <a:endParaRPr kumimoji="1" lang="ja-JP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45224"/>
            <a:ext cx="7429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 bwMode="auto">
          <a:xfrm>
            <a:off x="0" y="14288"/>
            <a:ext cx="9144000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checkerboard lattice</a:t>
            </a: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288" y="69215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3" y="1326728"/>
            <a:ext cx="4586400" cy="458640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559822" y="33315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" pitchFamily="18" charset="0"/>
              </a:rPr>
              <a:t>t</a:t>
            </a:r>
            <a:r>
              <a:rPr kumimoji="1" lang="en-US" altLang="ja-JP" sz="2400" baseline="-25000" dirty="0" smtClean="0">
                <a:latin typeface="Times" pitchFamily="18" charset="0"/>
              </a:rPr>
              <a:t>1</a:t>
            </a:r>
            <a:endParaRPr kumimoji="1" lang="ja-JP" altLang="en-US" sz="2400" baseline="-25000" dirty="0">
              <a:latin typeface="Times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004966" y="31070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" pitchFamily="18" charset="0"/>
              </a:rPr>
              <a:t>t</a:t>
            </a:r>
            <a:r>
              <a:rPr kumimoji="1" lang="en-US" altLang="ja-JP" sz="2400" baseline="-25000" dirty="0" smtClean="0">
                <a:latin typeface="Times" pitchFamily="18" charset="0"/>
              </a:rPr>
              <a:t>2</a:t>
            </a:r>
            <a:endParaRPr kumimoji="1" lang="ja-JP" altLang="en-US" sz="2400" baseline="-25000" dirty="0">
              <a:latin typeface="Times" pitchFamily="18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436096" y="1611883"/>
            <a:ext cx="170912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ja-JP" sz="2400" i="1" dirty="0" smtClean="0">
                <a:latin typeface="Times" pitchFamily="18" charset="0"/>
              </a:rPr>
              <a:t>t</a:t>
            </a:r>
            <a:r>
              <a:rPr lang="en-US" altLang="ja-JP" sz="2400" baseline="-25000" dirty="0" smtClean="0">
                <a:latin typeface="Times" pitchFamily="18" charset="0"/>
              </a:rPr>
              <a:t>1</a:t>
            </a:r>
            <a:r>
              <a:rPr lang="en-US" altLang="ja-JP" sz="2400" dirty="0" smtClean="0">
                <a:latin typeface="Times" pitchFamily="18" charset="0"/>
              </a:rPr>
              <a:t>=</a:t>
            </a:r>
            <a:r>
              <a:rPr lang="en-US" altLang="ja-JP" sz="2400" i="1" dirty="0" smtClean="0">
                <a:latin typeface="Times" pitchFamily="18" charset="0"/>
              </a:rPr>
              <a:t>t</a:t>
            </a:r>
            <a:r>
              <a:rPr lang="en-US" altLang="ja-JP" sz="2400" baseline="-25000" dirty="0" smtClean="0">
                <a:latin typeface="Times" pitchFamily="18" charset="0"/>
              </a:rPr>
              <a:t>2</a:t>
            </a:r>
            <a:endParaRPr lang="en-US" altLang="ja-JP" sz="2400" dirty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i="1" dirty="0" smtClean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i="1" dirty="0" smtClean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i="1" dirty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400" i="1" dirty="0" smtClean="0">
                <a:latin typeface="Times" pitchFamily="18" charset="0"/>
              </a:rPr>
              <a:t>t</a:t>
            </a:r>
            <a:r>
              <a:rPr lang="en-US" altLang="ja-JP" sz="2400" baseline="-25000" dirty="0" smtClean="0">
                <a:latin typeface="Times" pitchFamily="18" charset="0"/>
              </a:rPr>
              <a:t>1</a:t>
            </a:r>
            <a:r>
              <a:rPr lang="ja-JP" altLang="en-US" sz="2400" dirty="0" smtClean="0">
                <a:latin typeface="Times" pitchFamily="18" charset="0"/>
              </a:rPr>
              <a:t>≠</a:t>
            </a:r>
            <a:r>
              <a:rPr lang="en-US" altLang="ja-JP" sz="2400" dirty="0" smtClean="0">
                <a:latin typeface="Times" pitchFamily="18" charset="0"/>
              </a:rPr>
              <a:t>0, </a:t>
            </a:r>
            <a:r>
              <a:rPr kumimoji="1" lang="en-US" altLang="ja-JP" sz="2400" i="1" dirty="0" smtClean="0">
                <a:latin typeface="Times" pitchFamily="18" charset="0"/>
              </a:rPr>
              <a:t>t</a:t>
            </a:r>
            <a:r>
              <a:rPr kumimoji="1" lang="en-US" altLang="ja-JP" sz="2400" baseline="-25000" dirty="0" smtClean="0">
                <a:latin typeface="Times" pitchFamily="18" charset="0"/>
              </a:rPr>
              <a:t>2</a:t>
            </a:r>
            <a:r>
              <a:rPr kumimoji="1" lang="en-US" altLang="ja-JP" sz="2400" dirty="0" smtClean="0">
                <a:latin typeface="Times" pitchFamily="18" charset="0"/>
              </a:rPr>
              <a:t>=0</a:t>
            </a: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dirty="0" smtClean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dirty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dirty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400" i="1" dirty="0">
                <a:latin typeface="Times" pitchFamily="18" charset="0"/>
              </a:rPr>
              <a:t>t</a:t>
            </a:r>
            <a:r>
              <a:rPr lang="en-US" altLang="ja-JP" sz="2400" baseline="-25000" dirty="0">
                <a:latin typeface="Times" pitchFamily="18" charset="0"/>
              </a:rPr>
              <a:t>1</a:t>
            </a:r>
            <a:r>
              <a:rPr lang="en-US" altLang="ja-JP" sz="2400" dirty="0">
                <a:latin typeface="Times" pitchFamily="18" charset="0"/>
              </a:rPr>
              <a:t>=0, </a:t>
            </a:r>
            <a:r>
              <a:rPr lang="en-US" altLang="ja-JP" sz="2400" i="1" dirty="0">
                <a:latin typeface="Times" pitchFamily="18" charset="0"/>
              </a:rPr>
              <a:t>t</a:t>
            </a:r>
            <a:r>
              <a:rPr lang="en-US" altLang="ja-JP" sz="2400" baseline="-25000" dirty="0">
                <a:latin typeface="Times" pitchFamily="18" charset="0"/>
              </a:rPr>
              <a:t>2</a:t>
            </a:r>
            <a:r>
              <a:rPr lang="ja-JP" altLang="en-US" sz="2400" dirty="0">
                <a:latin typeface="Times" pitchFamily="18" charset="0"/>
              </a:rPr>
              <a:t>≠</a:t>
            </a:r>
            <a:r>
              <a:rPr lang="en-US" altLang="ja-JP" sz="2400" dirty="0">
                <a:latin typeface="Times" pitchFamily="18" charset="0"/>
              </a:rPr>
              <a:t>0</a:t>
            </a:r>
            <a:endParaRPr lang="ja-JP" altLang="en-US" sz="2400" dirty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kumimoji="1" lang="en-US" altLang="ja-JP" sz="2400" dirty="0" smtClean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kumimoji="1" lang="ja-JP" altLang="en-US" sz="2400" dirty="0">
              <a:latin typeface="Times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940152" y="2060848"/>
            <a:ext cx="3134448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imes" pitchFamily="18" charset="0"/>
              </a:rPr>
              <a:t>checkerboard lattice</a:t>
            </a:r>
            <a:endParaRPr kumimoji="1" lang="en-US" altLang="ja-JP" sz="2400" dirty="0" smtClean="0">
              <a:latin typeface="Times" pitchFamily="18" charset="0"/>
            </a:endParaRPr>
          </a:p>
          <a:p>
            <a:pPr indent="177800"/>
            <a:r>
              <a:rPr kumimoji="1" lang="en-US" altLang="ja-JP" sz="2000" i="1" dirty="0" smtClean="0">
                <a:latin typeface="Times" pitchFamily="18" charset="0"/>
              </a:rPr>
              <a:t>n</a:t>
            </a:r>
            <a:r>
              <a:rPr kumimoji="1" lang="en-US" altLang="ja-JP" sz="2000" dirty="0" smtClean="0">
                <a:latin typeface="Times" pitchFamily="18" charset="0"/>
              </a:rPr>
              <a:t>=1/2(quarter-filling)</a:t>
            </a:r>
            <a:r>
              <a:rPr lang="en-US" altLang="ja-JP" sz="2000" dirty="0" smtClean="0">
                <a:latin typeface="Times" pitchFamily="18" charset="0"/>
              </a:rPr>
              <a:t>:</a:t>
            </a:r>
            <a:endParaRPr kumimoji="1" lang="en-US" altLang="ja-JP" sz="2000" dirty="0" smtClean="0">
              <a:latin typeface="Times" pitchFamily="18" charset="0"/>
            </a:endParaRPr>
          </a:p>
          <a:p>
            <a:pPr indent="177800"/>
            <a:r>
              <a:rPr lang="en-US" altLang="ja-JP" sz="2000" dirty="0" smtClean="0">
                <a:latin typeface="Times" pitchFamily="18" charset="0"/>
              </a:rPr>
              <a:t>   </a:t>
            </a:r>
            <a:r>
              <a:rPr lang="en-US" altLang="ja-JP" sz="2000" dirty="0" err="1" smtClean="0">
                <a:latin typeface="Times" pitchFamily="18" charset="0"/>
              </a:rPr>
              <a:t>Mielke’s</a:t>
            </a:r>
            <a:r>
              <a:rPr lang="en-US" altLang="ja-JP" sz="2000" dirty="0" smtClean="0">
                <a:latin typeface="Times" pitchFamily="18" charset="0"/>
              </a:rPr>
              <a:t> ferromagnetism</a:t>
            </a:r>
            <a:endParaRPr kumimoji="1" lang="en-US" altLang="ja-JP" sz="2000" dirty="0" smtClean="0">
              <a:latin typeface="Times" pitchFamily="18" charset="0"/>
            </a:endParaRPr>
          </a:p>
          <a:p>
            <a:endParaRPr kumimoji="1" lang="en-US" altLang="ja-JP" sz="2400" dirty="0" smtClean="0">
              <a:latin typeface="Times" pitchFamily="18" charset="0"/>
            </a:endParaRPr>
          </a:p>
          <a:p>
            <a:endParaRPr lang="en-US" altLang="ja-JP" sz="2400" dirty="0">
              <a:latin typeface="Times" pitchFamily="18" charset="0"/>
            </a:endParaRPr>
          </a:p>
          <a:p>
            <a:r>
              <a:rPr lang="en-US" altLang="ja-JP" sz="2400" dirty="0" smtClean="0">
                <a:latin typeface="Times" pitchFamily="18" charset="0"/>
              </a:rPr>
              <a:t>square lattice</a:t>
            </a:r>
            <a:endParaRPr kumimoji="1" lang="en-US" altLang="ja-JP" sz="2400" dirty="0" smtClean="0">
              <a:latin typeface="Times" pitchFamily="18" charset="0"/>
            </a:endParaRPr>
          </a:p>
          <a:p>
            <a:endParaRPr lang="en-US" altLang="ja-JP" sz="2400" dirty="0" smtClean="0">
              <a:latin typeface="Times" pitchFamily="18" charset="0"/>
            </a:endParaRPr>
          </a:p>
          <a:p>
            <a:endParaRPr lang="en-US" altLang="ja-JP" sz="2400" dirty="0">
              <a:latin typeface="Times" pitchFamily="18" charset="0"/>
            </a:endParaRPr>
          </a:p>
          <a:p>
            <a:endParaRPr kumimoji="1" lang="en-US" altLang="ja-JP" sz="2400" dirty="0" smtClean="0">
              <a:latin typeface="Times" pitchFamily="18" charset="0"/>
            </a:endParaRPr>
          </a:p>
          <a:p>
            <a:r>
              <a:rPr lang="en-US" altLang="ja-JP" sz="2400" dirty="0" smtClean="0">
                <a:latin typeface="Times" pitchFamily="18" charset="0"/>
              </a:rPr>
              <a:t>1-d chains</a:t>
            </a:r>
            <a:endParaRPr kumimoji="1" lang="ja-JP" altLang="en-US" sz="2400" dirty="0">
              <a:latin typeface="Times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57016" y="3607229"/>
            <a:ext cx="1406872" cy="67316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351205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" pitchFamily="18" charset="0"/>
              </a:rPr>
              <a:t>A</a:t>
            </a:r>
            <a:endParaRPr kumimoji="1" lang="ja-JP" altLang="en-US" sz="2400" baseline="-25000" dirty="0">
              <a:latin typeface="Times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50978" y="353910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" pitchFamily="18" charset="0"/>
              </a:rPr>
              <a:t>B</a:t>
            </a:r>
            <a:endParaRPr kumimoji="1" lang="ja-JP" altLang="en-US" sz="2400" baseline="-25000" dirty="0">
              <a:latin typeface="Times" pitchFamily="18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 rot="-2700000">
            <a:off x="547808" y="5973989"/>
            <a:ext cx="576064" cy="576064"/>
            <a:chOff x="5652120" y="5805264"/>
            <a:chExt cx="576064" cy="576064"/>
          </a:xfrm>
        </p:grpSpPr>
        <p:cxnSp>
          <p:nvCxnSpPr>
            <p:cNvPr id="4" name="直線矢印コネクタ 3"/>
            <p:cNvCxnSpPr/>
            <p:nvPr/>
          </p:nvCxnSpPr>
          <p:spPr>
            <a:xfrm>
              <a:off x="5652120" y="6381328"/>
              <a:ext cx="57606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rot="-5400000">
              <a:off x="5364088" y="6093296"/>
              <a:ext cx="57606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798738"/>
              </p:ext>
            </p:extLst>
          </p:nvPr>
        </p:nvGraphicFramePr>
        <p:xfrm>
          <a:off x="1220589" y="6094472"/>
          <a:ext cx="415197" cy="5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数式" r:id="rId5" imgW="164880" imgH="228600" progId="Equation.3">
                  <p:embed/>
                </p:oleObj>
              </mc:Choice>
              <mc:Fallback>
                <p:oleObj name="数式" r:id="rId5" imgW="164880" imgH="2286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589" y="6094472"/>
                        <a:ext cx="415197" cy="57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918078"/>
              </p:ext>
            </p:extLst>
          </p:nvPr>
        </p:nvGraphicFramePr>
        <p:xfrm>
          <a:off x="438647" y="5846911"/>
          <a:ext cx="4143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数式" r:id="rId7" imgW="164880" imgH="241200" progId="Equation.3">
                  <p:embed/>
                </p:oleObj>
              </mc:Choice>
              <mc:Fallback>
                <p:oleObj name="数式" r:id="rId7" imgW="164880" imgH="2412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47" y="5846911"/>
                        <a:ext cx="414337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4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 bwMode="auto">
          <a:xfrm>
            <a:off x="0" y="14288"/>
            <a:ext cx="9144000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checkerboard lattice</a:t>
            </a: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288" y="69215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0" y="1328400"/>
            <a:ext cx="4585236" cy="458523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436096" y="1611883"/>
            <a:ext cx="170912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ja-JP" sz="2400" i="1" dirty="0" smtClean="0">
                <a:latin typeface="Times" pitchFamily="18" charset="0"/>
              </a:rPr>
              <a:t>t</a:t>
            </a:r>
            <a:r>
              <a:rPr lang="en-US" altLang="ja-JP" sz="2400" baseline="-25000" dirty="0" smtClean="0">
                <a:latin typeface="Times" pitchFamily="18" charset="0"/>
              </a:rPr>
              <a:t>1</a:t>
            </a:r>
            <a:r>
              <a:rPr lang="en-US" altLang="ja-JP" sz="2400" dirty="0" smtClean="0">
                <a:latin typeface="Times" pitchFamily="18" charset="0"/>
              </a:rPr>
              <a:t>=</a:t>
            </a:r>
            <a:r>
              <a:rPr lang="en-US" altLang="ja-JP" sz="2400" i="1" dirty="0" smtClean="0">
                <a:latin typeface="Times" pitchFamily="18" charset="0"/>
              </a:rPr>
              <a:t>t</a:t>
            </a:r>
            <a:r>
              <a:rPr lang="en-US" altLang="ja-JP" sz="2400" baseline="-25000" dirty="0" smtClean="0">
                <a:latin typeface="Times" pitchFamily="18" charset="0"/>
              </a:rPr>
              <a:t>2</a:t>
            </a:r>
            <a:endParaRPr lang="en-US" altLang="ja-JP" sz="2400" dirty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i="1" dirty="0" smtClean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i="1" dirty="0" smtClean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i="1" dirty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400" i="1" dirty="0" smtClean="0">
                <a:latin typeface="Times" pitchFamily="18" charset="0"/>
              </a:rPr>
              <a:t>t</a:t>
            </a:r>
            <a:r>
              <a:rPr lang="en-US" altLang="ja-JP" sz="2400" baseline="-25000" dirty="0" smtClean="0">
                <a:latin typeface="Times" pitchFamily="18" charset="0"/>
              </a:rPr>
              <a:t>1</a:t>
            </a:r>
            <a:r>
              <a:rPr lang="ja-JP" altLang="en-US" sz="2400" dirty="0" smtClean="0">
                <a:latin typeface="Times" pitchFamily="18" charset="0"/>
              </a:rPr>
              <a:t>≠</a:t>
            </a:r>
            <a:r>
              <a:rPr lang="en-US" altLang="ja-JP" sz="2400" dirty="0" smtClean="0">
                <a:latin typeface="Times" pitchFamily="18" charset="0"/>
              </a:rPr>
              <a:t>0, </a:t>
            </a:r>
            <a:r>
              <a:rPr kumimoji="1" lang="en-US" altLang="ja-JP" sz="2400" i="1" dirty="0" smtClean="0">
                <a:latin typeface="Times" pitchFamily="18" charset="0"/>
              </a:rPr>
              <a:t>t</a:t>
            </a:r>
            <a:r>
              <a:rPr kumimoji="1" lang="en-US" altLang="ja-JP" sz="2400" baseline="-25000" dirty="0" smtClean="0">
                <a:latin typeface="Times" pitchFamily="18" charset="0"/>
              </a:rPr>
              <a:t>2</a:t>
            </a:r>
            <a:r>
              <a:rPr kumimoji="1" lang="en-US" altLang="ja-JP" sz="2400" dirty="0" smtClean="0">
                <a:latin typeface="Times" pitchFamily="18" charset="0"/>
              </a:rPr>
              <a:t>=0</a:t>
            </a: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dirty="0" smtClean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dirty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dirty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400" i="1" dirty="0">
                <a:latin typeface="Times" pitchFamily="18" charset="0"/>
              </a:rPr>
              <a:t>t</a:t>
            </a:r>
            <a:r>
              <a:rPr lang="en-US" altLang="ja-JP" sz="2400" baseline="-25000" dirty="0">
                <a:latin typeface="Times" pitchFamily="18" charset="0"/>
              </a:rPr>
              <a:t>1</a:t>
            </a:r>
            <a:r>
              <a:rPr lang="en-US" altLang="ja-JP" sz="2400" dirty="0">
                <a:latin typeface="Times" pitchFamily="18" charset="0"/>
              </a:rPr>
              <a:t>=0, </a:t>
            </a:r>
            <a:r>
              <a:rPr lang="en-US" altLang="ja-JP" sz="2400" i="1" dirty="0">
                <a:latin typeface="Times" pitchFamily="18" charset="0"/>
              </a:rPr>
              <a:t>t</a:t>
            </a:r>
            <a:r>
              <a:rPr lang="en-US" altLang="ja-JP" sz="2400" baseline="-25000" dirty="0">
                <a:latin typeface="Times" pitchFamily="18" charset="0"/>
              </a:rPr>
              <a:t>2</a:t>
            </a:r>
            <a:r>
              <a:rPr lang="ja-JP" altLang="en-US" sz="2400" dirty="0">
                <a:latin typeface="Times" pitchFamily="18" charset="0"/>
              </a:rPr>
              <a:t>≠</a:t>
            </a:r>
            <a:r>
              <a:rPr lang="en-US" altLang="ja-JP" sz="2400" dirty="0">
                <a:latin typeface="Times" pitchFamily="18" charset="0"/>
              </a:rPr>
              <a:t>0</a:t>
            </a:r>
            <a:endParaRPr lang="ja-JP" altLang="en-US" sz="2400" dirty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kumimoji="1" lang="en-US" altLang="ja-JP" sz="2400" dirty="0" smtClean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kumimoji="1" lang="ja-JP" altLang="en-US" sz="2400" dirty="0">
              <a:latin typeface="Times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40152" y="2060848"/>
            <a:ext cx="3231654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imes" pitchFamily="18" charset="0"/>
              </a:rPr>
              <a:t>checkerboard lattice</a:t>
            </a:r>
            <a:endParaRPr kumimoji="1" lang="en-US" altLang="ja-JP" sz="2400" dirty="0" smtClean="0">
              <a:latin typeface="Times" pitchFamily="18" charset="0"/>
            </a:endParaRPr>
          </a:p>
          <a:p>
            <a:pPr indent="177800"/>
            <a:r>
              <a:rPr kumimoji="1" lang="en-US" altLang="ja-JP" sz="2000" dirty="0" smtClean="0">
                <a:latin typeface="Times" pitchFamily="18" charset="0"/>
              </a:rPr>
              <a:t>n=1/2(quarter-filling)</a:t>
            </a:r>
            <a:r>
              <a:rPr lang="en-US" altLang="ja-JP" sz="2000" dirty="0" smtClean="0">
                <a:latin typeface="Times" pitchFamily="18" charset="0"/>
              </a:rPr>
              <a:t>:</a:t>
            </a:r>
            <a:endParaRPr kumimoji="1" lang="en-US" altLang="ja-JP" sz="2000" dirty="0" smtClean="0">
              <a:latin typeface="Times" pitchFamily="18" charset="0"/>
            </a:endParaRPr>
          </a:p>
          <a:p>
            <a:pPr indent="177800"/>
            <a:r>
              <a:rPr lang="en-US" altLang="ja-JP" sz="2000" dirty="0" smtClean="0">
                <a:latin typeface="Times" pitchFamily="18" charset="0"/>
              </a:rPr>
              <a:t>    </a:t>
            </a:r>
            <a:r>
              <a:rPr lang="en-US" altLang="ja-JP" sz="2000" dirty="0" err="1" smtClean="0">
                <a:latin typeface="Times" pitchFamily="18" charset="0"/>
              </a:rPr>
              <a:t>Mielke’s</a:t>
            </a:r>
            <a:r>
              <a:rPr lang="en-US" altLang="ja-JP" sz="2000" dirty="0" smtClean="0">
                <a:latin typeface="Times" pitchFamily="18" charset="0"/>
              </a:rPr>
              <a:t> ferromagnetism</a:t>
            </a:r>
            <a:endParaRPr kumimoji="1" lang="en-US" altLang="ja-JP" sz="2000" dirty="0" smtClean="0">
              <a:latin typeface="Times" pitchFamily="18" charset="0"/>
            </a:endParaRPr>
          </a:p>
          <a:p>
            <a:endParaRPr kumimoji="1" lang="en-US" altLang="ja-JP" sz="2400" dirty="0" smtClean="0">
              <a:latin typeface="Times" pitchFamily="18" charset="0"/>
            </a:endParaRPr>
          </a:p>
          <a:p>
            <a:endParaRPr lang="en-US" altLang="ja-JP" sz="2400" dirty="0">
              <a:latin typeface="Times" pitchFamily="18" charset="0"/>
            </a:endParaRPr>
          </a:p>
          <a:p>
            <a:r>
              <a:rPr lang="en-US" altLang="ja-JP" sz="2400" dirty="0" smtClean="0">
                <a:latin typeface="Times" pitchFamily="18" charset="0"/>
              </a:rPr>
              <a:t>square lattice</a:t>
            </a:r>
            <a:endParaRPr kumimoji="1" lang="en-US" altLang="ja-JP" sz="2400" dirty="0" smtClean="0">
              <a:latin typeface="Times" pitchFamily="18" charset="0"/>
            </a:endParaRPr>
          </a:p>
          <a:p>
            <a:endParaRPr lang="en-US" altLang="ja-JP" sz="2400" dirty="0" smtClean="0">
              <a:latin typeface="Times" pitchFamily="18" charset="0"/>
            </a:endParaRPr>
          </a:p>
          <a:p>
            <a:endParaRPr lang="en-US" altLang="ja-JP" sz="2400" dirty="0">
              <a:latin typeface="Times" pitchFamily="18" charset="0"/>
            </a:endParaRPr>
          </a:p>
          <a:p>
            <a:endParaRPr kumimoji="1" lang="en-US" altLang="ja-JP" sz="2400" dirty="0" smtClean="0">
              <a:latin typeface="Times" pitchFamily="18" charset="0"/>
            </a:endParaRPr>
          </a:p>
          <a:p>
            <a:r>
              <a:rPr lang="en-US" altLang="ja-JP" sz="2400" dirty="0" smtClean="0">
                <a:latin typeface="Times" pitchFamily="18" charset="0"/>
              </a:rPr>
              <a:t>1-d chains</a:t>
            </a:r>
            <a:endParaRPr kumimoji="1" lang="ja-JP" altLang="en-US" sz="2400" dirty="0">
              <a:latin typeface="Times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436096" y="3081660"/>
            <a:ext cx="2736304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0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 bwMode="auto">
          <a:xfrm>
            <a:off x="0" y="14288"/>
            <a:ext cx="9144000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checkerboard lattice</a:t>
            </a: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288" y="69215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0" y="1328400"/>
            <a:ext cx="4585236" cy="458523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436096" y="1611883"/>
            <a:ext cx="170912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ja-JP" sz="2400" i="1" dirty="0" smtClean="0">
                <a:latin typeface="Times" pitchFamily="18" charset="0"/>
              </a:rPr>
              <a:t>t</a:t>
            </a:r>
            <a:r>
              <a:rPr lang="en-US" altLang="ja-JP" sz="2400" baseline="-25000" dirty="0" smtClean="0">
                <a:latin typeface="Times" pitchFamily="18" charset="0"/>
              </a:rPr>
              <a:t>1</a:t>
            </a:r>
            <a:r>
              <a:rPr lang="en-US" altLang="ja-JP" sz="2400" dirty="0" smtClean="0">
                <a:latin typeface="Times" pitchFamily="18" charset="0"/>
              </a:rPr>
              <a:t>=</a:t>
            </a:r>
            <a:r>
              <a:rPr lang="en-US" altLang="ja-JP" sz="2400" i="1" dirty="0" smtClean="0">
                <a:latin typeface="Times" pitchFamily="18" charset="0"/>
              </a:rPr>
              <a:t>t</a:t>
            </a:r>
            <a:r>
              <a:rPr lang="en-US" altLang="ja-JP" sz="2400" baseline="-25000" dirty="0" smtClean="0">
                <a:latin typeface="Times" pitchFamily="18" charset="0"/>
              </a:rPr>
              <a:t>2</a:t>
            </a:r>
            <a:endParaRPr lang="en-US" altLang="ja-JP" sz="2400" dirty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i="1" dirty="0" smtClean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i="1" dirty="0" smtClean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i="1" dirty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400" i="1" dirty="0" smtClean="0">
                <a:latin typeface="Times" pitchFamily="18" charset="0"/>
              </a:rPr>
              <a:t>t</a:t>
            </a:r>
            <a:r>
              <a:rPr lang="en-US" altLang="ja-JP" sz="2400" baseline="-25000" dirty="0" smtClean="0">
                <a:latin typeface="Times" pitchFamily="18" charset="0"/>
              </a:rPr>
              <a:t>1</a:t>
            </a:r>
            <a:r>
              <a:rPr lang="ja-JP" altLang="en-US" sz="2400" dirty="0" smtClean="0">
                <a:latin typeface="Times" pitchFamily="18" charset="0"/>
              </a:rPr>
              <a:t>≠</a:t>
            </a:r>
            <a:r>
              <a:rPr lang="en-US" altLang="ja-JP" sz="2400" dirty="0" smtClean="0">
                <a:latin typeface="Times" pitchFamily="18" charset="0"/>
              </a:rPr>
              <a:t>0, </a:t>
            </a:r>
            <a:r>
              <a:rPr kumimoji="1" lang="en-US" altLang="ja-JP" sz="2400" i="1" dirty="0" smtClean="0">
                <a:latin typeface="Times" pitchFamily="18" charset="0"/>
              </a:rPr>
              <a:t>t</a:t>
            </a:r>
            <a:r>
              <a:rPr kumimoji="1" lang="en-US" altLang="ja-JP" sz="2400" baseline="-25000" dirty="0" smtClean="0">
                <a:latin typeface="Times" pitchFamily="18" charset="0"/>
              </a:rPr>
              <a:t>2</a:t>
            </a:r>
            <a:r>
              <a:rPr kumimoji="1" lang="en-US" altLang="ja-JP" sz="2400" dirty="0" smtClean="0">
                <a:latin typeface="Times" pitchFamily="18" charset="0"/>
              </a:rPr>
              <a:t>=0</a:t>
            </a: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dirty="0" smtClean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dirty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ja-JP" sz="2400" dirty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400" i="1" dirty="0">
                <a:latin typeface="Times" pitchFamily="18" charset="0"/>
              </a:rPr>
              <a:t>t</a:t>
            </a:r>
            <a:r>
              <a:rPr lang="en-US" altLang="ja-JP" sz="2400" baseline="-25000" dirty="0">
                <a:latin typeface="Times" pitchFamily="18" charset="0"/>
              </a:rPr>
              <a:t>1</a:t>
            </a:r>
            <a:r>
              <a:rPr lang="en-US" altLang="ja-JP" sz="2400" dirty="0">
                <a:latin typeface="Times" pitchFamily="18" charset="0"/>
              </a:rPr>
              <a:t>=0, </a:t>
            </a:r>
            <a:r>
              <a:rPr lang="en-US" altLang="ja-JP" sz="2400" i="1" dirty="0">
                <a:latin typeface="Times" pitchFamily="18" charset="0"/>
              </a:rPr>
              <a:t>t</a:t>
            </a:r>
            <a:r>
              <a:rPr lang="en-US" altLang="ja-JP" sz="2400" baseline="-25000" dirty="0">
                <a:latin typeface="Times" pitchFamily="18" charset="0"/>
              </a:rPr>
              <a:t>2</a:t>
            </a:r>
            <a:r>
              <a:rPr lang="ja-JP" altLang="en-US" sz="2400" dirty="0">
                <a:latin typeface="Times" pitchFamily="18" charset="0"/>
              </a:rPr>
              <a:t>≠</a:t>
            </a:r>
            <a:r>
              <a:rPr lang="en-US" altLang="ja-JP" sz="2400" dirty="0">
                <a:latin typeface="Times" pitchFamily="18" charset="0"/>
              </a:rPr>
              <a:t>0</a:t>
            </a:r>
            <a:endParaRPr lang="ja-JP" altLang="en-US" sz="2400" dirty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kumimoji="1" lang="en-US" altLang="ja-JP" sz="2400" dirty="0" smtClean="0">
              <a:latin typeface="Times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kumimoji="1" lang="ja-JP" altLang="en-US" sz="2400" dirty="0">
              <a:latin typeface="Times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40152" y="2060848"/>
            <a:ext cx="308475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imes" pitchFamily="18" charset="0"/>
              </a:rPr>
              <a:t>checkerboard lattice</a:t>
            </a:r>
            <a:endParaRPr kumimoji="1" lang="en-US" altLang="ja-JP" sz="2400" dirty="0" smtClean="0">
              <a:latin typeface="Times" pitchFamily="18" charset="0"/>
            </a:endParaRPr>
          </a:p>
          <a:p>
            <a:pPr indent="177800"/>
            <a:r>
              <a:rPr kumimoji="1" lang="en-US" altLang="ja-JP" sz="2000" dirty="0" smtClean="0">
                <a:latin typeface="Times" pitchFamily="18" charset="0"/>
              </a:rPr>
              <a:t>n=1/2(quarter-filling)</a:t>
            </a:r>
            <a:r>
              <a:rPr lang="en-US" altLang="ja-JP" sz="2000" dirty="0" smtClean="0">
                <a:latin typeface="Times" pitchFamily="18" charset="0"/>
              </a:rPr>
              <a:t>:</a:t>
            </a:r>
            <a:endParaRPr kumimoji="1" lang="en-US" altLang="ja-JP" sz="2000" dirty="0" smtClean="0">
              <a:latin typeface="Times" pitchFamily="18" charset="0"/>
            </a:endParaRPr>
          </a:p>
          <a:p>
            <a:pPr indent="177800"/>
            <a:r>
              <a:rPr lang="en-US" altLang="ja-JP" sz="2000" dirty="0" smtClean="0">
                <a:latin typeface="Times" pitchFamily="18" charset="0"/>
              </a:rPr>
              <a:t>    </a:t>
            </a:r>
            <a:r>
              <a:rPr lang="en-US" altLang="ja-JP" sz="2000" dirty="0" err="1" smtClean="0">
                <a:latin typeface="Times" pitchFamily="18" charset="0"/>
              </a:rPr>
              <a:t>Milke’s</a:t>
            </a:r>
            <a:r>
              <a:rPr lang="en-US" altLang="ja-JP" sz="2000" dirty="0" smtClean="0">
                <a:latin typeface="Times" pitchFamily="18" charset="0"/>
              </a:rPr>
              <a:t> ferromagnetism</a:t>
            </a:r>
            <a:endParaRPr kumimoji="1" lang="en-US" altLang="ja-JP" sz="2000" dirty="0" smtClean="0">
              <a:latin typeface="Times" pitchFamily="18" charset="0"/>
            </a:endParaRPr>
          </a:p>
          <a:p>
            <a:endParaRPr kumimoji="1" lang="en-US" altLang="ja-JP" sz="2400" dirty="0" smtClean="0">
              <a:latin typeface="Times" pitchFamily="18" charset="0"/>
            </a:endParaRPr>
          </a:p>
          <a:p>
            <a:endParaRPr lang="en-US" altLang="ja-JP" sz="2400" dirty="0">
              <a:latin typeface="Times" pitchFamily="18" charset="0"/>
            </a:endParaRPr>
          </a:p>
          <a:p>
            <a:r>
              <a:rPr lang="en-US" altLang="ja-JP" sz="2400" dirty="0" smtClean="0">
                <a:latin typeface="Times" pitchFamily="18" charset="0"/>
              </a:rPr>
              <a:t>square lattice</a:t>
            </a:r>
            <a:endParaRPr kumimoji="1" lang="en-US" altLang="ja-JP" sz="2400" dirty="0" smtClean="0">
              <a:latin typeface="Times" pitchFamily="18" charset="0"/>
            </a:endParaRPr>
          </a:p>
          <a:p>
            <a:endParaRPr lang="en-US" altLang="ja-JP" sz="2400" dirty="0" smtClean="0">
              <a:latin typeface="Times" pitchFamily="18" charset="0"/>
            </a:endParaRPr>
          </a:p>
          <a:p>
            <a:endParaRPr lang="en-US" altLang="ja-JP" sz="2400" dirty="0">
              <a:latin typeface="Times" pitchFamily="18" charset="0"/>
            </a:endParaRPr>
          </a:p>
          <a:p>
            <a:endParaRPr kumimoji="1" lang="en-US" altLang="ja-JP" sz="2400" dirty="0" smtClean="0">
              <a:latin typeface="Times" pitchFamily="18" charset="0"/>
            </a:endParaRPr>
          </a:p>
          <a:p>
            <a:r>
              <a:rPr lang="en-US" altLang="ja-JP" sz="2400" dirty="0" smtClean="0">
                <a:latin typeface="Times" pitchFamily="18" charset="0"/>
              </a:rPr>
              <a:t>1-d chains</a:t>
            </a:r>
            <a:endParaRPr kumimoji="1" lang="ja-JP" altLang="en-US" sz="2400" dirty="0">
              <a:latin typeface="Times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436096" y="4509120"/>
            <a:ext cx="2736304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0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 bwMode="auto">
          <a:xfrm>
            <a:off x="0" y="14288"/>
            <a:ext cx="9144000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Hamiltonian</a:t>
            </a:r>
            <a:endParaRPr lang="ja-JP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95288" y="692150"/>
            <a:ext cx="8208962" cy="0"/>
          </a:xfrm>
          <a:prstGeom prst="line">
            <a:avLst/>
          </a:prstGeom>
          <a:ln w="444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946400"/>
              </p:ext>
            </p:extLst>
          </p:nvPr>
        </p:nvGraphicFramePr>
        <p:xfrm>
          <a:off x="683568" y="980728"/>
          <a:ext cx="2282936" cy="58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数式" r:id="rId4" imgW="888840" imgH="228600" progId="Equation.3">
                  <p:embed/>
                </p:oleObj>
              </mc:Choice>
              <mc:Fallback>
                <p:oleObj name="数式" r:id="rId4" imgW="888840" imgH="228600" progId="Equation.3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980728"/>
                        <a:ext cx="2282936" cy="587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217169"/>
              </p:ext>
            </p:extLst>
          </p:nvPr>
        </p:nvGraphicFramePr>
        <p:xfrm>
          <a:off x="636960" y="1362101"/>
          <a:ext cx="4929832" cy="1208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数式" r:id="rId6" imgW="1968480" imgH="482400" progId="Equation.3">
                  <p:embed/>
                </p:oleObj>
              </mc:Choice>
              <mc:Fallback>
                <p:oleObj name="数式" r:id="rId6" imgW="1968480" imgH="482400" progId="Equation.3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60" y="1362101"/>
                        <a:ext cx="4929832" cy="12088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655181"/>
              </p:ext>
            </p:extLst>
          </p:nvPr>
        </p:nvGraphicFramePr>
        <p:xfrm>
          <a:off x="683568" y="2695205"/>
          <a:ext cx="6871097" cy="1237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数式" r:id="rId8" imgW="2958840" imgH="533160" progId="Equation.3">
                  <p:embed/>
                </p:oleObj>
              </mc:Choice>
              <mc:Fallback>
                <p:oleObj name="数式" r:id="rId8" imgW="2958840" imgH="533160" progId="Equation.3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95205"/>
                        <a:ext cx="6871097" cy="1237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899592" y="5661248"/>
            <a:ext cx="6490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ja-JP" dirty="0" smtClean="0"/>
              <a:t>Along the lines at</a:t>
            </a:r>
            <a:r>
              <a:rPr lang="en-US" altLang="ja-JP" i="1" dirty="0" smtClean="0">
                <a:latin typeface="Times" pitchFamily="18" charset="0"/>
              </a:rPr>
              <a:t> </a:t>
            </a:r>
            <a:r>
              <a:rPr kumimoji="1" lang="en-US" altLang="ja-JP" i="1" dirty="0" err="1" smtClean="0">
                <a:latin typeface="Times" pitchFamily="18" charset="0"/>
              </a:rPr>
              <a:t>k</a:t>
            </a:r>
            <a:r>
              <a:rPr kumimoji="1" lang="en-US" altLang="ja-JP" i="1" baseline="-25000" dirty="0" err="1" smtClean="0">
                <a:latin typeface="Times" pitchFamily="18" charset="0"/>
              </a:rPr>
              <a:t>x</a:t>
            </a:r>
            <a:r>
              <a:rPr kumimoji="1" lang="en-US" altLang="ja-JP" dirty="0" smtClean="0">
                <a:latin typeface="Times" pitchFamily="18" charset="0"/>
              </a:rPr>
              <a:t>=</a:t>
            </a:r>
            <a:r>
              <a:rPr kumimoji="1" lang="en-US" altLang="ja-JP" i="1" dirty="0" smtClean="0">
                <a:latin typeface="Symbol" pitchFamily="18" charset="2"/>
              </a:rPr>
              <a:t>p</a:t>
            </a:r>
            <a:r>
              <a:rPr kumimoji="1" lang="en-US" altLang="ja-JP" dirty="0" smtClean="0">
                <a:latin typeface="Times" pitchFamily="18" charset="0"/>
              </a:rPr>
              <a:t> </a:t>
            </a:r>
            <a:r>
              <a:rPr lang="ja-JP" altLang="en-US" dirty="0" smtClean="0">
                <a:latin typeface="Times" pitchFamily="18" charset="0"/>
              </a:rPr>
              <a:t> </a:t>
            </a:r>
            <a:r>
              <a:rPr lang="en-US" altLang="ja-JP" dirty="0" smtClean="0">
                <a:latin typeface="Times" pitchFamily="18" charset="0"/>
              </a:rPr>
              <a:t>and</a:t>
            </a:r>
            <a:r>
              <a:rPr kumimoji="1" lang="ja-JP" altLang="en-US" dirty="0" smtClean="0">
                <a:latin typeface="Times" pitchFamily="18" charset="0"/>
              </a:rPr>
              <a:t> </a:t>
            </a:r>
            <a:r>
              <a:rPr kumimoji="1" lang="en-US" altLang="ja-JP" i="1" dirty="0" err="1" smtClean="0">
                <a:latin typeface="Times" pitchFamily="18" charset="0"/>
              </a:rPr>
              <a:t>k</a:t>
            </a:r>
            <a:r>
              <a:rPr kumimoji="1" lang="en-US" altLang="ja-JP" i="1" baseline="-25000" dirty="0" err="1" smtClean="0">
                <a:latin typeface="Times" pitchFamily="18" charset="0"/>
              </a:rPr>
              <a:t>y</a:t>
            </a:r>
            <a:r>
              <a:rPr kumimoji="1" lang="en-US" altLang="ja-JP" dirty="0" smtClean="0">
                <a:latin typeface="Times" pitchFamily="18" charset="0"/>
              </a:rPr>
              <a:t>=</a:t>
            </a:r>
            <a:r>
              <a:rPr kumimoji="1" lang="en-US" altLang="ja-JP" i="1" dirty="0" smtClean="0">
                <a:latin typeface="Symbol" pitchFamily="18" charset="2"/>
              </a:rPr>
              <a:t>p</a:t>
            </a:r>
            <a:r>
              <a:rPr lang="ja-JP" altLang="en-US" dirty="0" smtClean="0"/>
              <a:t>  </a:t>
            </a:r>
            <a:r>
              <a:rPr lang="en-US" altLang="ja-JP" dirty="0" smtClean="0"/>
              <a:t>the off-diagonal term vanishes</a:t>
            </a:r>
            <a:endParaRPr kumimoji="1" lang="en-US" altLang="ja-JP" dirty="0" smtClean="0"/>
          </a:p>
          <a:p>
            <a:pPr indent="266700"/>
            <a:r>
              <a:rPr kumimoji="1" lang="ja-JP" altLang="en-US" dirty="0" smtClean="0">
                <a:latin typeface="Times" pitchFamily="18" charset="0"/>
              </a:rPr>
              <a:t>→　</a:t>
            </a:r>
            <a:r>
              <a:rPr lang="en-US" altLang="ja-JP" dirty="0" smtClean="0"/>
              <a:t>one-dimensional character </a:t>
            </a:r>
            <a:endParaRPr lang="ja-JP" altLang="en-US" dirty="0" smtClean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310899"/>
              </p:ext>
            </p:extLst>
          </p:nvPr>
        </p:nvGraphicFramePr>
        <p:xfrm>
          <a:off x="683568" y="4077072"/>
          <a:ext cx="8209154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数式" r:id="rId10" imgW="3987720" imgH="558720" progId="Equation.3">
                  <p:embed/>
                </p:oleObj>
              </mc:Choice>
              <mc:Fallback>
                <p:oleObj name="数式" r:id="rId10" imgW="3987720" imgH="558720" progId="Equation.3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077072"/>
                        <a:ext cx="8209154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5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</TotalTime>
  <Words>783</Words>
  <Application>Microsoft Office PowerPoint</Application>
  <PresentationFormat>画面に合わせる (4:3)</PresentationFormat>
  <Paragraphs>246</Paragraphs>
  <Slides>27</Slides>
  <Notes>16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9" baseType="lpstr">
      <vt:lpstr>Office ​​テーマ</vt:lpstr>
      <vt:lpstr>数式</vt:lpstr>
      <vt:lpstr>PowerPoint プレゼンテーション</vt:lpstr>
      <vt:lpstr>Superconductivity：mechanism for condensation of Cooper pairs</vt:lpstr>
      <vt:lpstr>Superconductivity close to quantum critical point</vt:lpstr>
      <vt:lpstr>Frontiers of research on heavy Fermions rich variety of order parameters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yanagi</dc:creator>
  <cp:lastModifiedBy>ueda3270</cp:lastModifiedBy>
  <cp:revision>149</cp:revision>
  <dcterms:created xsi:type="dcterms:W3CDTF">2012-05-19T14:19:30Z</dcterms:created>
  <dcterms:modified xsi:type="dcterms:W3CDTF">2012-11-11T06:17:03Z</dcterms:modified>
</cp:coreProperties>
</file>