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3.bin" ContentType="application/vnd.openxmlformats-officedocument.oleObject"/>
  <Override PartName="/ppt/notesSlides/notesSlide11.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12.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12.bin" ContentType="application/vnd.openxmlformats-officedocument.oleObject"/>
  <Override PartName="/ppt/notesSlides/notesSlide18.xml" ContentType="application/vnd.openxmlformats-officedocument.presentationml.notesSlide+xml"/>
  <Override PartName="/ppt/embeddings/oleObject13.bin" ContentType="application/vnd.openxmlformats-officedocument.oleObject"/>
  <Override PartName="/ppt/notesSlides/notesSlide19.xml" ContentType="application/vnd.openxmlformats-officedocument.presentationml.notesSlide+xml"/>
  <Override PartName="/ppt/embeddings/oleObject14.bin" ContentType="application/vnd.openxmlformats-officedocument.oleObject"/>
  <Override PartName="/ppt/notesSlides/notesSlide20.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notesSlides/notesSlide21.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notesSlides/notesSlide26.xml" ContentType="application/vnd.openxmlformats-officedocument.presentationml.notesSlide+xml"/>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30"/>
  </p:notesMasterIdLst>
  <p:handoutMasterIdLst>
    <p:handoutMasterId r:id="rId31"/>
  </p:handoutMasterIdLst>
  <p:sldIdLst>
    <p:sldId id="256" r:id="rId2"/>
    <p:sldId id="257" r:id="rId3"/>
    <p:sldId id="266" r:id="rId4"/>
    <p:sldId id="279" r:id="rId5"/>
    <p:sldId id="280" r:id="rId6"/>
    <p:sldId id="277" r:id="rId7"/>
    <p:sldId id="285" r:id="rId8"/>
    <p:sldId id="276" r:id="rId9"/>
    <p:sldId id="268" r:id="rId10"/>
    <p:sldId id="258" r:id="rId11"/>
    <p:sldId id="282" r:id="rId12"/>
    <p:sldId id="272" r:id="rId13"/>
    <p:sldId id="292" r:id="rId14"/>
    <p:sldId id="270" r:id="rId15"/>
    <p:sldId id="293" r:id="rId16"/>
    <p:sldId id="267" r:id="rId17"/>
    <p:sldId id="283" r:id="rId18"/>
    <p:sldId id="284" r:id="rId19"/>
    <p:sldId id="287" r:id="rId20"/>
    <p:sldId id="262" r:id="rId21"/>
    <p:sldId id="265" r:id="rId22"/>
    <p:sldId id="263" r:id="rId23"/>
    <p:sldId id="269" r:id="rId24"/>
    <p:sldId id="264" r:id="rId25"/>
    <p:sldId id="288" r:id="rId26"/>
    <p:sldId id="286" r:id="rId27"/>
    <p:sldId id="274" r:id="rId28"/>
    <p:sldId id="275" r:id="rId2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90" autoAdjust="0"/>
    <p:restoredTop sz="85094" autoAdjust="0"/>
  </p:normalViewPr>
  <p:slideViewPr>
    <p:cSldViewPr>
      <p:cViewPr varScale="1">
        <p:scale>
          <a:sx n="104" d="100"/>
          <a:sy n="104" d="100"/>
        </p:scale>
        <p:origin x="-1768" y="-104"/>
      </p:cViewPr>
      <p:guideLst>
        <p:guide orient="horz" pos="2160"/>
        <p:guide pos="2880"/>
      </p:guideLst>
    </p:cSldViewPr>
  </p:slideViewPr>
  <p:notesTextViewPr>
    <p:cViewPr>
      <p:scale>
        <a:sx n="100" d="100"/>
        <a:sy n="100" d="100"/>
      </p:scale>
      <p:origin x="0" y="0"/>
    </p:cViewPr>
  </p:notesTextViewPr>
  <p:sorterViewPr>
    <p:cViewPr>
      <p:scale>
        <a:sx n="119" d="100"/>
        <a:sy n="119" d="100"/>
      </p:scale>
      <p:origin x="0" y="5376"/>
    </p:cViewPr>
  </p:sorterViewPr>
  <p:notesViewPr>
    <p:cSldViewPr>
      <p:cViewPr>
        <p:scale>
          <a:sx n="80" d="100"/>
          <a:sy n="80" d="100"/>
        </p:scale>
        <p:origin x="-2424" y="42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6.emf"/><Relationship Id="rId4" Type="http://schemas.openxmlformats.org/officeDocument/2006/relationships/image" Target="../media/image67.emf"/><Relationship Id="rId5" Type="http://schemas.openxmlformats.org/officeDocument/2006/relationships/image" Target="../media/image68.emf"/><Relationship Id="rId1" Type="http://schemas.openxmlformats.org/officeDocument/2006/relationships/image" Target="../media/image64.emf"/><Relationship Id="rId2" Type="http://schemas.openxmlformats.org/officeDocument/2006/relationships/image" Target="../media/image6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3.wmf"/><Relationship Id="rId2" Type="http://schemas.openxmlformats.org/officeDocument/2006/relationships/image" Target="../media/image7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2.emf"/><Relationship Id="rId2" Type="http://schemas.openxmlformats.org/officeDocument/2006/relationships/image" Target="../media/image8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84.emf"/><Relationship Id="rId3" Type="http://schemas.openxmlformats.org/officeDocument/2006/relationships/image" Target="../media/image8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1" Type="http://schemas.openxmlformats.org/officeDocument/2006/relationships/image" Target="../media/image34.emf"/><Relationship Id="rId2"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3"/>
          </p:nvPr>
        </p:nvSpPr>
        <p:spPr>
          <a:xfrm>
            <a:off x="4143375" y="9118600"/>
            <a:ext cx="3170238" cy="481013"/>
          </a:xfrm>
          <a:prstGeom prst="rect">
            <a:avLst/>
          </a:prstGeom>
        </p:spPr>
        <p:txBody>
          <a:bodyPr vert="horz" lIns="97045" tIns="48523" rIns="97045" bIns="48523" rtlCol="0" anchor="b"/>
          <a:lstStyle>
            <a:lvl1pPr algn="r" fontAlgn="auto">
              <a:spcBef>
                <a:spcPts val="0"/>
              </a:spcBef>
              <a:spcAft>
                <a:spcPts val="0"/>
              </a:spcAft>
              <a:defRPr sz="1300" smtClean="0">
                <a:latin typeface="+mn-lt"/>
              </a:defRPr>
            </a:lvl1pPr>
          </a:lstStyle>
          <a:p>
            <a:pPr>
              <a:defRPr/>
            </a:pPr>
            <a:fld id="{BA980491-8B2F-438F-8929-066BD567E33B}" type="slidenum">
              <a:rPr lang="en-US"/>
              <a:pPr>
                <a:defRPr/>
              </a:pPr>
              <a:t>‹#›</a:t>
            </a:fld>
            <a:endParaRPr lang="en-US"/>
          </a:p>
        </p:txBody>
      </p:sp>
      <p:sp>
        <p:nvSpPr>
          <p:cNvPr id="7" name="Footer Placeholder 6"/>
          <p:cNvSpPr>
            <a:spLocks noGrp="1"/>
          </p:cNvSpPr>
          <p:nvPr>
            <p:ph type="ftr" sz="quarter" idx="2"/>
          </p:nvPr>
        </p:nvSpPr>
        <p:spPr>
          <a:xfrm>
            <a:off x="0" y="9118600"/>
            <a:ext cx="3170238" cy="481013"/>
          </a:xfrm>
          <a:prstGeom prst="rect">
            <a:avLst/>
          </a:prstGeom>
        </p:spPr>
        <p:txBody>
          <a:bodyPr vert="horz" lIns="97045" tIns="48523" rIns="97045" bIns="48523" rtlCol="0" anchor="b"/>
          <a:lstStyle>
            <a:lvl1pPr algn="l" fontAlgn="auto">
              <a:spcBef>
                <a:spcPts val="0"/>
              </a:spcBef>
              <a:spcAft>
                <a:spcPts val="0"/>
              </a:spcAft>
              <a:defRPr sz="1300">
                <a:latin typeface="+mn-lt"/>
              </a:defRPr>
            </a:lvl1pPr>
          </a:lstStyle>
          <a:p>
            <a:pPr>
              <a:defRPr/>
            </a:pPr>
            <a:endParaRPr lang="en-US"/>
          </a:p>
        </p:txBody>
      </p:sp>
      <p:sp>
        <p:nvSpPr>
          <p:cNvPr id="8" name="Header Placeholder 7"/>
          <p:cNvSpPr>
            <a:spLocks noGrp="1"/>
          </p:cNvSpPr>
          <p:nvPr>
            <p:ph type="hdr" sz="quarter"/>
          </p:nvPr>
        </p:nvSpPr>
        <p:spPr>
          <a:xfrm>
            <a:off x="0" y="0"/>
            <a:ext cx="3170238" cy="479425"/>
          </a:xfrm>
          <a:prstGeom prst="rect">
            <a:avLst/>
          </a:prstGeom>
        </p:spPr>
        <p:txBody>
          <a:bodyPr vert="horz" lIns="97045" tIns="48523" rIns="97045" bIns="48523" rtlCol="0"/>
          <a:lstStyle>
            <a:lvl1pPr algn="l" fontAlgn="auto">
              <a:spcBef>
                <a:spcPts val="0"/>
              </a:spcBef>
              <a:spcAft>
                <a:spcPts val="0"/>
              </a:spcAft>
              <a:defRPr sz="1300">
                <a:latin typeface="+mn-lt"/>
              </a:defRPr>
            </a:lvl1pPr>
          </a:lstStyle>
          <a:p>
            <a:pPr>
              <a:defRPr/>
            </a:pPr>
            <a:endParaRPr lang="en-US"/>
          </a:p>
        </p:txBody>
      </p:sp>
      <p:sp>
        <p:nvSpPr>
          <p:cNvPr id="9" name="Date Placeholder 8"/>
          <p:cNvSpPr>
            <a:spLocks noGrp="1"/>
          </p:cNvSpPr>
          <p:nvPr>
            <p:ph type="dt" sz="quarter" idx="1"/>
          </p:nvPr>
        </p:nvSpPr>
        <p:spPr>
          <a:xfrm>
            <a:off x="4143375" y="0"/>
            <a:ext cx="3170238" cy="479425"/>
          </a:xfrm>
          <a:prstGeom prst="rect">
            <a:avLst/>
          </a:prstGeom>
        </p:spPr>
        <p:txBody>
          <a:bodyPr vert="horz" lIns="97045" tIns="48523" rIns="97045" bIns="48523" rtlCol="0"/>
          <a:lstStyle>
            <a:lvl1pPr algn="r" fontAlgn="auto">
              <a:spcBef>
                <a:spcPts val="0"/>
              </a:spcBef>
              <a:spcAft>
                <a:spcPts val="0"/>
              </a:spcAft>
              <a:defRPr sz="1300" smtClean="0">
                <a:latin typeface="+mn-lt"/>
              </a:defRPr>
            </a:lvl1pPr>
          </a:lstStyle>
          <a:p>
            <a:pPr>
              <a:defRPr/>
            </a:pPr>
            <a:fld id="{BFBD0D9F-818D-4F70-87A8-921225EA5940}" type="datetimeFigureOut">
              <a:rPr lang="en-US"/>
              <a:pPr>
                <a:defRPr/>
              </a:pPr>
              <a:t>11/9/12</a:t>
            </a:fld>
            <a:endParaRPr lang="en-US"/>
          </a:p>
        </p:txBody>
      </p:sp>
    </p:spTree>
    <p:extLst>
      <p:ext uri="{BB962C8B-B14F-4D97-AF65-F5344CB8AC3E}">
        <p14:creationId xmlns:p14="http://schemas.microsoft.com/office/powerpoint/2010/main" val="2760265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46" tIns="48324" rIns="96646" bIns="48324"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46" tIns="48324" rIns="96646" bIns="48324" rtlCol="0"/>
          <a:lstStyle>
            <a:lvl1pPr algn="r" fontAlgn="auto">
              <a:spcBef>
                <a:spcPts val="0"/>
              </a:spcBef>
              <a:spcAft>
                <a:spcPts val="0"/>
              </a:spcAft>
              <a:defRPr sz="1300" smtClean="0">
                <a:latin typeface="+mn-lt"/>
              </a:defRPr>
            </a:lvl1pPr>
          </a:lstStyle>
          <a:p>
            <a:pPr>
              <a:defRPr/>
            </a:pPr>
            <a:fld id="{86179CA8-D7ED-4530-9EEB-4101F8933087}" type="datetimeFigureOut">
              <a:rPr lang="en-US"/>
              <a:pPr>
                <a:defRPr/>
              </a:pPr>
              <a:t>11/9/12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6" tIns="48324" rIns="96646" bIns="48324"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46" tIns="48324" rIns="96646" bIns="483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46" tIns="48324" rIns="96646" bIns="48324"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46" tIns="48324" rIns="96646" bIns="48324" rtlCol="0" anchor="b"/>
          <a:lstStyle>
            <a:lvl1pPr algn="r" fontAlgn="auto">
              <a:spcBef>
                <a:spcPts val="0"/>
              </a:spcBef>
              <a:spcAft>
                <a:spcPts val="0"/>
              </a:spcAft>
              <a:defRPr sz="1300" smtClean="0">
                <a:latin typeface="+mn-lt"/>
              </a:defRPr>
            </a:lvl1pPr>
          </a:lstStyle>
          <a:p>
            <a:pPr>
              <a:defRPr/>
            </a:pPr>
            <a:fld id="{CA23524F-5968-47EB-818A-AAE915FE9625}" type="slidenum">
              <a:rPr lang="en-US"/>
              <a:pPr>
                <a:defRPr/>
              </a:pPr>
              <a:t>‹#›</a:t>
            </a:fld>
            <a:endParaRPr lang="en-US"/>
          </a:p>
        </p:txBody>
      </p:sp>
    </p:spTree>
    <p:extLst>
      <p:ext uri="{BB962C8B-B14F-4D97-AF65-F5344CB8AC3E}">
        <p14:creationId xmlns:p14="http://schemas.microsoft.com/office/powerpoint/2010/main" val="21348800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 thank</a:t>
            </a:r>
            <a:r>
              <a:rPr lang="en-US" baseline="0" dirty="0" smtClean="0"/>
              <a:t> the organizers for the invitation and </a:t>
            </a:r>
            <a:r>
              <a:rPr lang="en-US" baseline="0" dirty="0" smtClean="0"/>
              <a:t>I am delighted that they plan to join the exploration of heavy fermion systems in a big way. As we have seen in talk after talk there are profound challenges that confront us as we try to understand the interface between localized and itinerant electron dynamics. </a:t>
            </a:r>
          </a:p>
          <a:p>
            <a:pPr>
              <a:spcBef>
                <a:spcPct val="0"/>
              </a:spcBef>
            </a:pPr>
            <a:endParaRPr lang="en-US" baseline="0" dirty="0" smtClean="0"/>
          </a:p>
          <a:p>
            <a:pPr>
              <a:spcBef>
                <a:spcPct val="0"/>
              </a:spcBef>
            </a:pPr>
            <a:r>
              <a:rPr lang="en-US" baseline="0" dirty="0" smtClean="0"/>
              <a:t>I </a:t>
            </a:r>
            <a:r>
              <a:rPr lang="en-US" baseline="0" dirty="0" smtClean="0"/>
              <a:t>will talk about the quantum phase transition from AF to PM </a:t>
            </a:r>
            <a:r>
              <a:rPr lang="en-US" baseline="0" dirty="0" smtClean="0"/>
              <a:t>by </a:t>
            </a:r>
            <a:r>
              <a:rPr lang="en-US" baseline="0" dirty="0" smtClean="0"/>
              <a:t>sharing with you some recent neutron scattering data for YbRh2Si2. These really are our latest and largely undigested results and I look forward to you comments and ideas</a:t>
            </a:r>
          </a:p>
          <a:p>
            <a:pPr>
              <a:spcBef>
                <a:spcPct val="0"/>
              </a:spcBef>
            </a:pPr>
            <a:endParaRPr lang="en-US" baseline="0" dirty="0" smtClean="0"/>
          </a:p>
          <a:p>
            <a:pPr>
              <a:spcBef>
                <a:spcPct val="0"/>
              </a:spcBef>
            </a:pPr>
            <a:endParaRPr lang="en-US" baseline="0" dirty="0" smtClean="0"/>
          </a:p>
          <a:p>
            <a:pPr>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3DA139-D6A2-42DD-A78F-A6515E8B0C11}"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were searching for signs of </a:t>
            </a:r>
            <a:r>
              <a:rPr lang="en-US" baseline="0" dirty="0" err="1" smtClean="0"/>
              <a:t>antiferromagnetism</a:t>
            </a:r>
            <a:r>
              <a:rPr lang="en-US" baseline="0" dirty="0" smtClean="0"/>
              <a:t> so a natural first place to look was (0.5,0.5,1)  as well as (001). Nothing was found at those locations. However, we did find low energy magnetic inelastic scattering close to the (002) location in momentum space. (002) is an allowed nuclear Bragg peak so magnetic scattering there indicates FM correlations. Scanning in the perpendicular (hh0) direction we found that the magnetic response actually consists of two peaks slightly displaced along the (hh0) direction. </a:t>
            </a:r>
          </a:p>
          <a:p>
            <a:endParaRPr lang="en-US" baseline="0" dirty="0" smtClean="0"/>
          </a:p>
          <a:p>
            <a:r>
              <a:rPr lang="en-US" baseline="0" dirty="0" smtClean="0"/>
              <a:t>Recall that we are at a finite energy transfer here. Could the peak splitting be due to dispersion of FM spin waves or is this sign of incommensurability? </a:t>
            </a:r>
          </a:p>
        </p:txBody>
      </p:sp>
      <p:sp>
        <p:nvSpPr>
          <p:cNvPr id="4" name="Slide Number Placeholder 3"/>
          <p:cNvSpPr>
            <a:spLocks noGrp="1"/>
          </p:cNvSpPr>
          <p:nvPr>
            <p:ph type="sldNum" sz="quarter" idx="10"/>
          </p:nvPr>
        </p:nvSpPr>
        <p:spPr/>
        <p:txBody>
          <a:bodyPr/>
          <a:lstStyle/>
          <a:p>
            <a:pPr>
              <a:defRPr/>
            </a:pPr>
            <a:fld id="{CA23524F-5968-47EB-818A-AAE915FE9625}"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resolve</a:t>
            </a:r>
            <a:r>
              <a:rPr lang="en-US" baseline="0" dirty="0" smtClean="0"/>
              <a:t> that we probe the wave vector dependence of magnetic scattering for a range of energy transfers from 1.25 </a:t>
            </a:r>
            <a:r>
              <a:rPr lang="en-US" baseline="0" dirty="0" err="1" smtClean="0"/>
              <a:t>meV</a:t>
            </a:r>
            <a:r>
              <a:rPr lang="en-US" baseline="0" dirty="0" smtClean="0"/>
              <a:t> (15 K) and down. In the full range of energies we find that same characteristic splitting of (0.14,0.14,2). Note this is an incommensurability within the basal plane direction corresponding to a length scale of 3.6 times the body diagonal. </a:t>
            </a:r>
          </a:p>
        </p:txBody>
      </p:sp>
      <p:sp>
        <p:nvSpPr>
          <p:cNvPr id="4" name="Slide Number Placeholder 3"/>
          <p:cNvSpPr>
            <a:spLocks noGrp="1"/>
          </p:cNvSpPr>
          <p:nvPr>
            <p:ph type="sldNum" sz="quarter" idx="10"/>
          </p:nvPr>
        </p:nvSpPr>
        <p:spPr/>
        <p:txBody>
          <a:bodyPr/>
          <a:lstStyle/>
          <a:p>
            <a:pPr>
              <a:defRPr/>
            </a:pPr>
            <a:fld id="{CA23524F-5968-47EB-818A-AAE915FE9625}" type="slidenum">
              <a:rPr lang="en-US" smtClean="0"/>
              <a:pPr>
                <a:defRPr/>
              </a:pPr>
              <a:t>11</a:t>
            </a:fld>
            <a:endParaRPr lang="en-US"/>
          </a:p>
        </p:txBody>
      </p:sp>
    </p:spTree>
    <p:extLst>
      <p:ext uri="{BB962C8B-B14F-4D97-AF65-F5344CB8AC3E}">
        <p14:creationId xmlns:p14="http://schemas.microsoft.com/office/powerpoint/2010/main" val="2462096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Before moving on to YRS, I’d like to discuss what</a:t>
            </a:r>
            <a:r>
              <a:rPr lang="en-US" baseline="0" dirty="0" smtClean="0"/>
              <a:t> kind of dipole active excitations may we find in a spin density wave system? Again we take the example of V2O3. We are showing wave vector dependence of magnetic neutron scattering but this time at finite energy transfer. </a:t>
            </a:r>
          </a:p>
          <a:p>
            <a:endParaRPr lang="en-US" baseline="0" dirty="0" smtClean="0"/>
          </a:p>
          <a:p>
            <a:r>
              <a:rPr lang="en-US" baseline="0" dirty="0" smtClean="0"/>
              <a:t>Magnetic neutron scattering measures the two point dynamic spin correlation function which can be related to the dissipative part of the generalized </a:t>
            </a:r>
            <a:r>
              <a:rPr lang="en-US" baseline="0" dirty="0" err="1" smtClean="0"/>
              <a:t>suscrptibility</a:t>
            </a:r>
            <a:r>
              <a:rPr lang="en-US" baseline="0" dirty="0" smtClean="0"/>
              <a:t> through the fluctuation-dissipation theorem. </a:t>
            </a:r>
          </a:p>
          <a:p>
            <a:endParaRPr lang="en-US" baseline="0" dirty="0" smtClean="0"/>
          </a:p>
          <a:p>
            <a:r>
              <a:rPr lang="en-US" baseline="0" dirty="0" smtClean="0"/>
              <a:t>There are two sources of wave vector dependence that must be taken into account. An exchange or correlation effect that is typically approximated by the listed RPA expression. J(q) is the lattice FT of the exchange integrals. </a:t>
            </a:r>
          </a:p>
          <a:p>
            <a:endParaRPr lang="en-US" baseline="0" dirty="0" smtClean="0"/>
          </a:p>
          <a:p>
            <a:r>
              <a:rPr lang="en-US" baseline="0" dirty="0" smtClean="0"/>
              <a:t>The effect of the </a:t>
            </a:r>
            <a:r>
              <a:rPr lang="en-US" baseline="0" dirty="0" err="1" smtClean="0"/>
              <a:t>bandstructure</a:t>
            </a:r>
            <a:r>
              <a:rPr lang="en-US" baseline="0" dirty="0" smtClean="0"/>
              <a:t> is manifest in the wave vector dependence of the </a:t>
            </a:r>
            <a:r>
              <a:rPr lang="en-US" baseline="0" dirty="0" err="1" smtClean="0"/>
              <a:t>lindhard</a:t>
            </a:r>
            <a:r>
              <a:rPr lang="en-US" baseline="0" dirty="0" smtClean="0"/>
              <a:t> susceptibility that we have denoted chi_0. </a:t>
            </a:r>
          </a:p>
          <a:p>
            <a:endParaRPr lang="en-US" baseline="0" dirty="0" smtClean="0"/>
          </a:p>
          <a:p>
            <a:r>
              <a:rPr lang="en-US" baseline="0" dirty="0" smtClean="0"/>
              <a:t>When there is a peak in the magnetic neutron scattering cross section this directly indicates a maximum in the conduction electron spin susceptibility. For metallic VO3 we find the same characteristic wave vector appearing again in the inelastic spectrum. There is broadening with increasing energy and this results from two particle process so that when energy transfer increases there is a broader range of momenta that can contribute. </a:t>
            </a:r>
          </a:p>
          <a:p>
            <a:endParaRPr lang="en-US" baseline="0" dirty="0" smtClean="0"/>
          </a:p>
          <a:p>
            <a:r>
              <a:rPr lang="en-US" baseline="0" dirty="0" smtClean="0"/>
              <a:t>Our interest is however, not in the ordered SDW state but what happens at the critical pressure or under the critical conditions for suppression of this order. In V2O3 the quantum critical pressure is thought to be xx </a:t>
            </a:r>
            <a:r>
              <a:rPr lang="en-US" baseline="0" dirty="0" err="1" smtClean="0"/>
              <a:t>Gpa</a:t>
            </a:r>
            <a:r>
              <a:rPr lang="en-US" baseline="0" dirty="0" smtClean="0"/>
              <a:t>. Neutron scattering at those pressures is quite a challenge and the corresponding experiments have not yet been carried out. </a:t>
            </a:r>
            <a:endParaRPr lang="en-US" dirty="0"/>
          </a:p>
        </p:txBody>
      </p:sp>
      <p:sp>
        <p:nvSpPr>
          <p:cNvPr id="4" name="Slide Number Placeholder 3"/>
          <p:cNvSpPr>
            <a:spLocks noGrp="1"/>
          </p:cNvSpPr>
          <p:nvPr>
            <p:ph type="sldNum" sz="quarter" idx="10"/>
          </p:nvPr>
        </p:nvSpPr>
        <p:spPr/>
        <p:txBody>
          <a:bodyPr/>
          <a:lstStyle/>
          <a:p>
            <a:pPr>
              <a:defRPr/>
            </a:pPr>
            <a:fld id="{CA23524F-5968-47EB-818A-AAE915FE9625}"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Rather</a:t>
            </a:r>
            <a:r>
              <a:rPr lang="en-US" baseline="0" dirty="0" smtClean="0"/>
              <a:t> than a zero T transition </a:t>
            </a:r>
            <a:r>
              <a:rPr lang="en-US" baseline="0" dirty="0" smtClean="0"/>
              <a:t>from an AFI into </a:t>
            </a:r>
            <a:r>
              <a:rPr lang="en-US" baseline="0" dirty="0" smtClean="0"/>
              <a:t>a metal </a:t>
            </a:r>
            <a:r>
              <a:rPr lang="en-US" baseline="0" dirty="0" err="1" smtClean="0"/>
              <a:t>Bao</a:t>
            </a:r>
            <a:r>
              <a:rPr lang="en-US" baseline="0" dirty="0" smtClean="0"/>
              <a:t> and I detected some time back a spin density wave phase. The images </a:t>
            </a:r>
            <a:r>
              <a:rPr lang="en-US" baseline="0" dirty="0" smtClean="0"/>
              <a:t>show </a:t>
            </a:r>
            <a:r>
              <a:rPr lang="en-US" baseline="0" dirty="0" smtClean="0"/>
              <a:t>the resolution limited Bragg peaks and the inferred helical modulation of the spin density. </a:t>
            </a:r>
          </a:p>
          <a:p>
            <a:endParaRPr lang="en-US" baseline="0" dirty="0" smtClean="0"/>
          </a:p>
          <a:p>
            <a:r>
              <a:rPr lang="en-US" baseline="0" dirty="0" smtClean="0"/>
              <a:t>How can we distinguish this from a conventional long range ordered insulating magnet. Well we cannot. However, one finds that the wave vector varies with effective pressure whence effective electron density and </a:t>
            </a:r>
            <a:r>
              <a:rPr lang="en-US" baseline="0" dirty="0" err="1" smtClean="0"/>
              <a:t>fermi</a:t>
            </a:r>
            <a:r>
              <a:rPr lang="en-US" baseline="0" dirty="0" smtClean="0"/>
              <a:t> surface volume. This is consistent with a </a:t>
            </a:r>
            <a:r>
              <a:rPr lang="en-US" baseline="0" dirty="0" err="1" smtClean="0"/>
              <a:t>fermi</a:t>
            </a:r>
            <a:r>
              <a:rPr lang="en-US" baseline="0" dirty="0" smtClean="0"/>
              <a:t> surface nesting description and a spin density wave order. The band structure language used to describe magnetism here is quite similar to what is being used to think about the magnetism of iron </a:t>
            </a:r>
            <a:r>
              <a:rPr lang="en-US" baseline="0" dirty="0" err="1" smtClean="0"/>
              <a:t>pnictides</a:t>
            </a:r>
            <a:r>
              <a:rPr lang="en-US" baseline="0" dirty="0" smtClean="0"/>
              <a:t>. </a:t>
            </a:r>
          </a:p>
          <a:p>
            <a:endParaRPr lang="en-US" baseline="0" dirty="0" smtClean="0"/>
          </a:p>
          <a:p>
            <a:r>
              <a:rPr lang="en-US" baseline="0" dirty="0" smtClean="0"/>
              <a:t>Shown below is the complex </a:t>
            </a:r>
            <a:r>
              <a:rPr lang="en-US" baseline="0" dirty="0" err="1" smtClean="0"/>
              <a:t>fermi</a:t>
            </a:r>
            <a:r>
              <a:rPr lang="en-US" baseline="0" dirty="0" smtClean="0"/>
              <a:t> surface for V2O3 metal from which the wave vector dependent susceptibility was calculated. Low and behold one finds that this calculation can actually predict the wave vector of the incommensurate order and this generally constitutes convincing evidence that ordering arises from nesting. </a:t>
            </a:r>
          </a:p>
          <a:p>
            <a:endParaRPr lang="en-US" baseline="0" dirty="0" smtClean="0"/>
          </a:p>
          <a:p>
            <a:r>
              <a:rPr lang="en-US" baseline="0" dirty="0" smtClean="0"/>
              <a:t>And why am I reminding you of this? It’s because what we found years ago in this material </a:t>
            </a:r>
            <a:r>
              <a:rPr lang="en-US" baseline="0" dirty="0" smtClean="0"/>
              <a:t>reminds </a:t>
            </a:r>
            <a:r>
              <a:rPr lang="en-US" baseline="0" dirty="0" smtClean="0"/>
              <a:t>me quite a bit of what we are now seeing in YRS. </a:t>
            </a:r>
            <a:endParaRPr lang="en-US" dirty="0"/>
          </a:p>
        </p:txBody>
      </p:sp>
      <p:sp>
        <p:nvSpPr>
          <p:cNvPr id="4" name="Slide Number Placeholder 3"/>
          <p:cNvSpPr>
            <a:spLocks noGrp="1"/>
          </p:cNvSpPr>
          <p:nvPr>
            <p:ph type="sldNum" sz="quarter" idx="10"/>
          </p:nvPr>
        </p:nvSpPr>
        <p:spPr/>
        <p:txBody>
          <a:bodyPr/>
          <a:lstStyle/>
          <a:p>
            <a:pPr>
              <a:defRPr/>
            </a:pPr>
            <a:fld id="{CA23524F-5968-47EB-818A-AAE915FE9625}"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resolve</a:t>
            </a:r>
            <a:r>
              <a:rPr lang="en-US" baseline="0" dirty="0" smtClean="0"/>
              <a:t> that we probe the wave vector dependence of magnetic scattering for a range of energy transfers from 1.25 </a:t>
            </a:r>
            <a:r>
              <a:rPr lang="en-US" baseline="0" dirty="0" err="1" smtClean="0"/>
              <a:t>meV</a:t>
            </a:r>
            <a:r>
              <a:rPr lang="en-US" baseline="0" dirty="0" smtClean="0"/>
              <a:t> (15 K) and down. In the full range of energies we find that same characteristic splitting of (0.14,0.14,2). Note this is an incommensurability within the basal plane direction corresponding to a length scale of 3.6 times the body diagonal. </a:t>
            </a:r>
          </a:p>
        </p:txBody>
      </p:sp>
      <p:sp>
        <p:nvSpPr>
          <p:cNvPr id="4" name="Slide Number Placeholder 3"/>
          <p:cNvSpPr>
            <a:spLocks noGrp="1"/>
          </p:cNvSpPr>
          <p:nvPr>
            <p:ph type="sldNum" sz="quarter" idx="10"/>
          </p:nvPr>
        </p:nvSpPr>
        <p:spPr/>
        <p:txBody>
          <a:bodyPr/>
          <a:lstStyle/>
          <a:p>
            <a:pPr>
              <a:defRPr/>
            </a:pPr>
            <a:fld id="{CA23524F-5968-47EB-818A-AAE915FE9625}" type="slidenum">
              <a:rPr lang="en-US" smtClean="0"/>
              <a:pPr>
                <a:defRPr/>
              </a:pPr>
              <a:t>15</a:t>
            </a:fld>
            <a:endParaRPr lang="en-US"/>
          </a:p>
        </p:txBody>
      </p:sp>
    </p:spTree>
    <p:extLst>
      <p:ext uri="{BB962C8B-B14F-4D97-AF65-F5344CB8AC3E}">
        <p14:creationId xmlns:p14="http://schemas.microsoft.com/office/powerpoint/2010/main" val="2462096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where does this small wave</a:t>
            </a:r>
            <a:r>
              <a:rPr lang="en-US" baseline="0" dirty="0" smtClean="0"/>
              <a:t> vector come from? Well it happens that Mike Norman has calculated the </a:t>
            </a:r>
            <a:r>
              <a:rPr lang="en-US" baseline="0" dirty="0" err="1" smtClean="0"/>
              <a:t>fermi</a:t>
            </a:r>
            <a:r>
              <a:rPr lang="en-US" baseline="0" dirty="0" smtClean="0"/>
              <a:t> surface for this materials and he finds a complicated structure that consists of four different bands. Of these two carry more than 90% of the f-</a:t>
            </a:r>
            <a:r>
              <a:rPr lang="en-US" baseline="0" dirty="0" err="1" smtClean="0"/>
              <a:t>electon</a:t>
            </a:r>
            <a:r>
              <a:rPr lang="en-US" baseline="0" dirty="0" smtClean="0"/>
              <a:t> spectral weight and these bands are both hole bands. </a:t>
            </a:r>
          </a:p>
          <a:p>
            <a:endParaRPr lang="en-US" baseline="0" dirty="0" smtClean="0"/>
          </a:p>
          <a:p>
            <a:r>
              <a:rPr lang="en-US" baseline="0" dirty="0" smtClean="0"/>
              <a:t>Indicated here is an approximate nesting condition between two hole bands with a wave vector that I first though matched perfectly until Mike was so kind to point out a factor of 2 error. Still I think there is a potential for nesting along that body diagonal direction that is worth further exploration. </a:t>
            </a:r>
          </a:p>
          <a:p>
            <a:endParaRPr lang="en-US" baseline="0" dirty="0" smtClean="0"/>
          </a:p>
          <a:p>
            <a:r>
              <a:rPr lang="en-US" baseline="0" dirty="0" smtClean="0"/>
              <a:t>Looking at the actual FS calculated by Mike large areas of the two </a:t>
            </a:r>
            <a:r>
              <a:rPr lang="en-US" baseline="0" dirty="0" err="1" smtClean="0"/>
              <a:t>fermisurfaces</a:t>
            </a:r>
            <a:r>
              <a:rPr lang="en-US" baseline="0" dirty="0" smtClean="0"/>
              <a:t> nest and one may surmise that an elevated magnetic susceptibility can result from this LDA band structure. </a:t>
            </a:r>
          </a:p>
          <a:p>
            <a:endParaRPr lang="en-US" baseline="0" dirty="0" smtClean="0"/>
          </a:p>
          <a:p>
            <a:r>
              <a:rPr lang="en-US" baseline="0" dirty="0" smtClean="0"/>
              <a:t>This suggests the low T AF phase that is broken out from via applied field is an incommensurate spin density wave associated with a band description of the f electron system. This is important because being a FS based description of magnetism, it would indicate we are dealing with a dressed </a:t>
            </a:r>
            <a:r>
              <a:rPr lang="en-US" baseline="0" dirty="0" err="1" smtClean="0"/>
              <a:t>kondo</a:t>
            </a:r>
            <a:r>
              <a:rPr lang="en-US" baseline="0" dirty="0" smtClean="0"/>
              <a:t> lattice system throughout the phase diagram and that the FS does not fundamentally change across the magnetic phase transition. However, that was many ifs and further information and analysis is needed. </a:t>
            </a:r>
          </a:p>
          <a:p>
            <a:endParaRPr lang="en-US" baseline="0" dirty="0" smtClean="0"/>
          </a:p>
          <a:p>
            <a:r>
              <a:rPr lang="en-US" baseline="0" dirty="0" smtClean="0"/>
              <a:t>Lacking data from the relevant low T regime, I am going to examine the nature of the high field </a:t>
            </a:r>
            <a:r>
              <a:rPr lang="en-US" baseline="0" dirty="0" err="1" smtClean="0"/>
              <a:t>kondo</a:t>
            </a:r>
            <a:r>
              <a:rPr lang="en-US" baseline="0" dirty="0" smtClean="0"/>
              <a:t> lattice phase. From susceptibility data we know that YbRh2Si2 behaves almost as a FM with a greatly enhanced magnetic susceptibility in the low T limit and a Weiss temperature that is almost zero. </a:t>
            </a:r>
            <a:endParaRPr lang="en-US" dirty="0"/>
          </a:p>
        </p:txBody>
      </p:sp>
      <p:sp>
        <p:nvSpPr>
          <p:cNvPr id="4" name="Slide Number Placeholder 3"/>
          <p:cNvSpPr>
            <a:spLocks noGrp="1"/>
          </p:cNvSpPr>
          <p:nvPr>
            <p:ph type="sldNum" sz="quarter" idx="10"/>
          </p:nvPr>
        </p:nvSpPr>
        <p:spPr/>
        <p:txBody>
          <a:bodyPr/>
          <a:lstStyle/>
          <a:p>
            <a:pPr>
              <a:defRPr/>
            </a:pPr>
            <a:fld id="{CA23524F-5968-47EB-818A-AAE915FE9625}"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nearly FM nature of the system </a:t>
            </a:r>
            <a:r>
              <a:rPr lang="en-US" baseline="0" dirty="0" smtClean="0"/>
              <a:t>is also apparent in the neutron scattering data where the magnetic scattering is always close to the FM point and upon heating actually becomes centered at that location in momentum space. </a:t>
            </a:r>
          </a:p>
          <a:p>
            <a:endParaRPr lang="en-US" baseline="0" dirty="0" smtClean="0"/>
          </a:p>
          <a:p>
            <a:r>
              <a:rPr lang="en-US" baseline="0" dirty="0" smtClean="0"/>
              <a:t>In keeping with this and as we shall focus on the higher E and higher T features, In the following we shall examine the spectrum of excitations not at the incommensurate point but at the FM point. </a:t>
            </a:r>
          </a:p>
          <a:p>
            <a:endParaRPr lang="en-US" baseline="0" dirty="0" smtClean="0"/>
          </a:p>
          <a:p>
            <a:r>
              <a:rPr lang="en-US" baseline="0" dirty="0" smtClean="0"/>
              <a:t>There we find clear evidence that the spin relaxation rate decreases and actually tends towards zero as T-&gt;0. This is actually something that I have not previously observed in neutron scattering from a metallic system. </a:t>
            </a:r>
            <a:endParaRPr lang="en-US" dirty="0"/>
          </a:p>
        </p:txBody>
      </p:sp>
      <p:sp>
        <p:nvSpPr>
          <p:cNvPr id="4" name="Slide Number Placeholder 3"/>
          <p:cNvSpPr>
            <a:spLocks noGrp="1"/>
          </p:cNvSpPr>
          <p:nvPr>
            <p:ph type="sldNum" sz="quarter" idx="10"/>
          </p:nvPr>
        </p:nvSpPr>
        <p:spPr/>
        <p:txBody>
          <a:bodyPr/>
          <a:lstStyle/>
          <a:p>
            <a:pPr>
              <a:defRPr/>
            </a:pPr>
            <a:fld id="{CA23524F-5968-47EB-818A-AAE915FE9625}" type="slidenum">
              <a:rPr lang="en-US" smtClean="0"/>
              <a:pPr>
                <a:defRPr/>
              </a:pPr>
              <a:t>17</a:t>
            </a:fld>
            <a:endParaRPr lang="en-US"/>
          </a:p>
        </p:txBody>
      </p:sp>
    </p:spTree>
    <p:extLst>
      <p:ext uri="{BB962C8B-B14F-4D97-AF65-F5344CB8AC3E}">
        <p14:creationId xmlns:p14="http://schemas.microsoft.com/office/powerpoint/2010/main" val="1265008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a:t>
            </a:r>
            <a:r>
              <a:rPr lang="en-US" baseline="0" dirty="0" smtClean="0"/>
              <a:t> can carry out a scaling analysis for the quasi-FM-critical fluctuations. Based on the fitting that we have conducted and the linear in T gamma we expect that T times chi” should be a function of E/T only. </a:t>
            </a:r>
          </a:p>
          <a:p>
            <a:endParaRPr lang="en-US" baseline="0" dirty="0" smtClean="0"/>
          </a:p>
          <a:p>
            <a:r>
              <a:rPr lang="en-US" baseline="0" dirty="0" smtClean="0"/>
              <a:t>In accordance with practices for CeCu6 we have expanded upon the scenario by allowing for an exponent alpha. Data from different T are plotted in different colors. We find scaling consistent with the data for alpha close to 1. </a:t>
            </a:r>
            <a:endParaRPr lang="en-US" dirty="0"/>
          </a:p>
        </p:txBody>
      </p:sp>
      <p:sp>
        <p:nvSpPr>
          <p:cNvPr id="4" name="Slide Number Placeholder 3"/>
          <p:cNvSpPr>
            <a:spLocks noGrp="1"/>
          </p:cNvSpPr>
          <p:nvPr>
            <p:ph type="sldNum" sz="quarter" idx="10"/>
          </p:nvPr>
        </p:nvSpPr>
        <p:spPr/>
        <p:txBody>
          <a:bodyPr/>
          <a:lstStyle/>
          <a:p>
            <a:pPr>
              <a:defRPr/>
            </a:pPr>
            <a:fld id="{CA23524F-5968-47EB-818A-AAE915FE9625}" type="slidenum">
              <a:rPr lang="en-US" smtClean="0"/>
              <a:pPr>
                <a:defRPr/>
              </a:pPr>
              <a:t>18</a:t>
            </a:fld>
            <a:endParaRPr lang="en-US"/>
          </a:p>
        </p:txBody>
      </p:sp>
    </p:spTree>
    <p:extLst>
      <p:ext uri="{BB962C8B-B14F-4D97-AF65-F5344CB8AC3E}">
        <p14:creationId xmlns:p14="http://schemas.microsoft.com/office/powerpoint/2010/main" val="2309244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examine the error bar on this exponent by re-plotting</a:t>
            </a:r>
            <a:r>
              <a:rPr lang="en-US" baseline="0" dirty="0" smtClean="0"/>
              <a:t> the data for different values of alpha and calculating the corresponding chi^2 deviation. We find the data place alpha anywhere from 1 to 1.1. We don’t think this scaling exponent is actually relevant for the really low T quantum critical regime for two reasons: 1) we are not in the relevant T and E regime 2) we are not at the relevant critical wave vector. However, we are dealing with some quasi-quantum-critical regime that may be compared to specific heat and resistivity data that also display scaling behaviors in that temperature regime. </a:t>
            </a:r>
          </a:p>
          <a:p>
            <a:endParaRPr lang="en-US" baseline="0" dirty="0" smtClean="0"/>
          </a:p>
          <a:p>
            <a:r>
              <a:rPr lang="en-US" baseline="0" dirty="0" smtClean="0"/>
              <a:t>I look forward to talking to theorist at this meeting about the appropriate understanding of this regime. Particularly I notice a nice papers from </a:t>
            </a:r>
            <a:r>
              <a:rPr lang="en-US" baseline="0" dirty="0" err="1" smtClean="0"/>
              <a:t>Chubukov</a:t>
            </a:r>
            <a:r>
              <a:rPr lang="en-US" baseline="0" dirty="0" smtClean="0"/>
              <a:t> some years ago indicating that the critical regime for an itinerant FM can be unstable towards an incommensurate state and this type of scenario does appear to be relevant here.</a:t>
            </a:r>
          </a:p>
          <a:p>
            <a:endParaRPr lang="en-US" baseline="0" dirty="0" smtClean="0"/>
          </a:p>
          <a:p>
            <a:r>
              <a:rPr lang="en-US" baseline="0" dirty="0" smtClean="0"/>
              <a:t>So in other words we may be looking at a separate high T quasi-critical regime with FM fluctuations replaced by incommensurate correlations from </a:t>
            </a:r>
            <a:r>
              <a:rPr lang="en-US" baseline="0" dirty="0" err="1" smtClean="0"/>
              <a:t>fermi</a:t>
            </a:r>
            <a:r>
              <a:rPr lang="en-US" baseline="0" dirty="0" smtClean="0"/>
              <a:t> surface nesting in the very low T limit.  </a:t>
            </a:r>
            <a:endParaRPr lang="en-US" dirty="0"/>
          </a:p>
        </p:txBody>
      </p:sp>
      <p:sp>
        <p:nvSpPr>
          <p:cNvPr id="4" name="Slide Number Placeholder 3"/>
          <p:cNvSpPr>
            <a:spLocks noGrp="1"/>
          </p:cNvSpPr>
          <p:nvPr>
            <p:ph type="sldNum" sz="quarter" idx="10"/>
          </p:nvPr>
        </p:nvSpPr>
        <p:spPr/>
        <p:txBody>
          <a:bodyPr/>
          <a:lstStyle/>
          <a:p>
            <a:pPr>
              <a:defRPr/>
            </a:pPr>
            <a:fld id="{CA23524F-5968-47EB-818A-AAE915FE9625}" type="slidenum">
              <a:rPr lang="en-US" smtClean="0"/>
              <a:pPr>
                <a:defRPr/>
              </a:pPr>
              <a:t>19</a:t>
            </a:fld>
            <a:endParaRPr lang="en-US"/>
          </a:p>
        </p:txBody>
      </p:sp>
    </p:spTree>
    <p:extLst>
      <p:ext uri="{BB962C8B-B14F-4D97-AF65-F5344CB8AC3E}">
        <p14:creationId xmlns:p14="http://schemas.microsoft.com/office/powerpoint/2010/main" val="978788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now turn to the ferromagnetic response.</a:t>
            </a:r>
            <a:r>
              <a:rPr lang="en-US" baseline="0" dirty="0" smtClean="0"/>
              <a:t> Near FM criticality we should see a large effect of applying a magnetic field As previously noted there is a high Q=0 susceptibility and hence the system can readily be magnetized much more than a typical antiferromagnetic heavy fermion system. </a:t>
            </a:r>
          </a:p>
          <a:p>
            <a:endParaRPr lang="en-US" baseline="0" dirty="0" smtClean="0"/>
          </a:p>
          <a:p>
            <a:r>
              <a:rPr lang="en-US" baseline="0" dirty="0" smtClean="0"/>
              <a:t>This graph shows on the left magnetization at various external pressures. These data indicate the collapse of a second energy scale upon approaching the critical pressure. </a:t>
            </a:r>
          </a:p>
          <a:p>
            <a:endParaRPr lang="en-US" baseline="0" dirty="0" smtClean="0"/>
          </a:p>
          <a:p>
            <a:r>
              <a:rPr lang="en-US" baseline="0" dirty="0" smtClean="0"/>
              <a:t>On the right are shown ambient pressure neutron diffraction data. They constitute confirmation of the magnetization data through neutron diffraction which measures the mod squared magnetization. Consistent with the SQUID magnetization data there is a characteristic 10 T saturation field scale. </a:t>
            </a:r>
          </a:p>
          <a:p>
            <a:endParaRPr lang="en-US" baseline="0" dirty="0" smtClean="0"/>
          </a:p>
          <a:p>
            <a:r>
              <a:rPr lang="en-US" baseline="0" dirty="0" smtClean="0"/>
              <a:t>What neutron scattering can contribute on top of a magnetization measurement is measurements of the </a:t>
            </a:r>
            <a:r>
              <a:rPr lang="en-US" baseline="0" dirty="0" err="1" smtClean="0"/>
              <a:t>Q_w</a:t>
            </a:r>
            <a:r>
              <a:rPr lang="en-US" baseline="0" dirty="0" smtClean="0"/>
              <a:t> dependent excitation spectrum in the magnetized state. </a:t>
            </a:r>
            <a:endParaRPr lang="en-US" dirty="0"/>
          </a:p>
        </p:txBody>
      </p:sp>
      <p:sp>
        <p:nvSpPr>
          <p:cNvPr id="4" name="Slide Number Placeholder 3"/>
          <p:cNvSpPr>
            <a:spLocks noGrp="1"/>
          </p:cNvSpPr>
          <p:nvPr>
            <p:ph type="sldNum" sz="quarter" idx="10"/>
          </p:nvPr>
        </p:nvSpPr>
        <p:spPr/>
        <p:txBody>
          <a:bodyPr/>
          <a:lstStyle/>
          <a:p>
            <a:pPr>
              <a:defRPr/>
            </a:pPr>
            <a:fld id="{CA23524F-5968-47EB-818A-AAE915FE9625}"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Here is an overview of the prepared</a:t>
            </a:r>
            <a:r>
              <a:rPr lang="en-US" baseline="0" dirty="0" smtClean="0"/>
              <a:t> remarks. In the introduction I want to remind you of relevant concepts for the interpretation of the results and explain my path into the </a:t>
            </a:r>
            <a:r>
              <a:rPr lang="en-US" baseline="0" dirty="0" smtClean="0"/>
              <a:t>subject. </a:t>
            </a:r>
            <a:endParaRPr lang="en-US" baseline="0" dirty="0" smtClean="0"/>
          </a:p>
          <a:p>
            <a:pPr>
              <a:spcBef>
                <a:spcPct val="0"/>
              </a:spcBef>
            </a:pPr>
            <a:endParaRPr lang="en-US" baseline="0" dirty="0" smtClean="0"/>
          </a:p>
          <a:p>
            <a:pPr>
              <a:spcBef>
                <a:spcPct val="0"/>
              </a:spcBef>
            </a:pPr>
            <a:r>
              <a:rPr lang="en-US" baseline="0" dirty="0" smtClean="0"/>
              <a:t>The body of the talk is separated into a zero field and a finite magnetic field section. Experimental results and interpretation will be intertwined and I hope for frequent interruptions with your questions. </a:t>
            </a:r>
          </a:p>
          <a:p>
            <a:pPr>
              <a:spcBef>
                <a:spcPct val="0"/>
              </a:spcBef>
            </a:pPr>
            <a:endParaRPr lang="en-US" baseline="0" dirty="0" smtClean="0"/>
          </a:p>
          <a:p>
            <a:pPr>
              <a:spcBef>
                <a:spcPct val="0"/>
              </a:spcBef>
            </a:pP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1F2571-D84D-4318-97E3-2FDFCEBC261D}"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first show the low field and energy regime where as previously</a:t>
            </a:r>
            <a:r>
              <a:rPr lang="en-US" baseline="0" dirty="0" smtClean="0"/>
              <a:t> discussed one sees indications of ridges that may result from Fermi surface nesting. Upon </a:t>
            </a:r>
            <a:r>
              <a:rPr lang="en-US" baseline="0" dirty="0" err="1" smtClean="0"/>
              <a:t>appliication</a:t>
            </a:r>
            <a:r>
              <a:rPr lang="en-US" baseline="0" dirty="0" smtClean="0"/>
              <a:t> of a field one sees that the spectrum becomes dominated by a single ridge at Q=0. </a:t>
            </a:r>
          </a:p>
          <a:p>
            <a:endParaRPr lang="en-US" baseline="0" dirty="0" smtClean="0"/>
          </a:p>
          <a:p>
            <a:r>
              <a:rPr lang="en-US" baseline="0" dirty="0" smtClean="0"/>
              <a:t>At 5 T the features are more spread out so that it can be appreciated that at high energies there is now a single peak a the FM point whereas at lower energies the incommensurate features persist. This may be a crucial point in that as we shall see the resonance can be associated with a Kondo screened spin whereas the lower energy incommensurate features are associated with nesting instability. Both features present simultaneously indicates Kondo screened spins displaying the incommensurate hallmark of an impending SDW transition. </a:t>
            </a:r>
          </a:p>
          <a:p>
            <a:endParaRPr lang="en-US" baseline="0" dirty="0" smtClean="0"/>
          </a:p>
        </p:txBody>
      </p:sp>
      <p:sp>
        <p:nvSpPr>
          <p:cNvPr id="4" name="Slide Number Placeholder 3"/>
          <p:cNvSpPr>
            <a:spLocks noGrp="1"/>
          </p:cNvSpPr>
          <p:nvPr>
            <p:ph type="sldNum" sz="quarter" idx="10"/>
          </p:nvPr>
        </p:nvSpPr>
        <p:spPr/>
        <p:txBody>
          <a:bodyPr/>
          <a:lstStyle/>
          <a:p>
            <a:pPr>
              <a:defRPr/>
            </a:pPr>
            <a:fld id="{CA23524F-5968-47EB-818A-AAE915FE9625}"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Going now to higher fields and higher energies we</a:t>
            </a:r>
            <a:r>
              <a:rPr lang="en-US" baseline="0" dirty="0" smtClean="0"/>
              <a:t> have the surprising discovery of a spin resonance emerging from the continuum. Plotting this resonance energy as a function of applied field, one finds that the resonance energy is in perfect agreement with lower field EPR measurements. </a:t>
            </a:r>
          </a:p>
          <a:p>
            <a:endParaRPr lang="en-US" baseline="0" dirty="0" smtClean="0"/>
          </a:p>
          <a:p>
            <a:r>
              <a:rPr lang="en-US" baseline="0" dirty="0" smtClean="0"/>
              <a:t>We can conclude that we see with neutrons EPR associated with the induced magnetization of this nearly FM system. This should perhaps not be a surprise. However, it is the first time I am aware of the observation of such a phenomenon in a heavy fermion system. I think this may be due to the fact that the uniform susceptibility is high so that the system is readily magnetized. </a:t>
            </a:r>
          </a:p>
          <a:p>
            <a:endParaRPr lang="en-US" baseline="0" dirty="0" smtClean="0"/>
          </a:p>
          <a:p>
            <a:r>
              <a:rPr lang="en-US" baseline="0" dirty="0" smtClean="0"/>
              <a:t>This raises the resonance energy to within the range readily probed with neutron scattering, it increases the corresponding spectral weight and it may also help to move the resonance beyond damping processes that would otherwise obscure it. </a:t>
            </a:r>
            <a:endParaRPr lang="en-US" dirty="0"/>
          </a:p>
        </p:txBody>
      </p:sp>
      <p:sp>
        <p:nvSpPr>
          <p:cNvPr id="4" name="Slide Number Placeholder 3"/>
          <p:cNvSpPr>
            <a:spLocks noGrp="1"/>
          </p:cNvSpPr>
          <p:nvPr>
            <p:ph type="sldNum" sz="quarter" idx="10"/>
          </p:nvPr>
        </p:nvSpPr>
        <p:spPr/>
        <p:txBody>
          <a:bodyPr/>
          <a:lstStyle/>
          <a:p>
            <a:pPr>
              <a:defRPr/>
            </a:pPr>
            <a:fld id="{CA23524F-5968-47EB-818A-AAE915FE9625}"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Something quite similar is actually</a:t>
            </a:r>
            <a:r>
              <a:rPr lang="en-US" baseline="0" dirty="0" smtClean="0"/>
              <a:t> seen in another weak itinerant FM </a:t>
            </a:r>
            <a:r>
              <a:rPr lang="en-US" baseline="0" dirty="0" err="1" smtClean="0"/>
              <a:t>MnSi</a:t>
            </a:r>
            <a:r>
              <a:rPr lang="en-US" baseline="0" dirty="0" smtClean="0"/>
              <a:t> in its paramagnetic state. As magnetization is induced there is a finite energy FM resonance in the spectrum. Again it is to be expected that the magnetization will have a mode of precession about the field direction. </a:t>
            </a:r>
          </a:p>
          <a:p>
            <a:endParaRPr lang="en-US" baseline="0" dirty="0" smtClean="0"/>
          </a:p>
          <a:p>
            <a:r>
              <a:rPr lang="en-US" baseline="0" dirty="0" smtClean="0"/>
              <a:t>In the case of </a:t>
            </a:r>
            <a:r>
              <a:rPr lang="en-US" baseline="0" dirty="0" err="1" smtClean="0"/>
              <a:t>MnSi</a:t>
            </a:r>
            <a:r>
              <a:rPr lang="en-US" baseline="0" dirty="0" smtClean="0"/>
              <a:t> there is a whole branch of excitations that develops emanating from the Q=0 resonance and it disperses according to Q^2. This is to be identified with the </a:t>
            </a:r>
            <a:r>
              <a:rPr lang="en-US" baseline="0" dirty="0" err="1" smtClean="0"/>
              <a:t>ferromagnon</a:t>
            </a:r>
            <a:r>
              <a:rPr lang="en-US" baseline="0" dirty="0" smtClean="0"/>
              <a:t> branch associated with the induced magnetization in a weak FM.  </a:t>
            </a:r>
            <a:endParaRPr lang="en-US" dirty="0"/>
          </a:p>
        </p:txBody>
      </p:sp>
      <p:sp>
        <p:nvSpPr>
          <p:cNvPr id="4" name="Slide Number Placeholder 3"/>
          <p:cNvSpPr>
            <a:spLocks noGrp="1"/>
          </p:cNvSpPr>
          <p:nvPr>
            <p:ph type="sldNum" sz="quarter" idx="10"/>
          </p:nvPr>
        </p:nvSpPr>
        <p:spPr/>
        <p:txBody>
          <a:bodyPr/>
          <a:lstStyle/>
          <a:p>
            <a:pPr>
              <a:defRPr/>
            </a:pPr>
            <a:fld id="{CA23524F-5968-47EB-818A-AAE915FE9625}"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YbRh2Si2 is however, distinct in the sense that there is no propagation</a:t>
            </a:r>
            <a:r>
              <a:rPr lang="en-US" baseline="0" dirty="0" smtClean="0"/>
              <a:t> associated with this mode. As shown in this figure, intensity is strictly only found at the q=0 fm point such that a field generates something akin to a dynamic 3D Bragg peak. </a:t>
            </a:r>
          </a:p>
          <a:p>
            <a:endParaRPr lang="en-US" baseline="0" dirty="0" smtClean="0"/>
          </a:p>
          <a:p>
            <a:r>
              <a:rPr lang="en-US" baseline="0" dirty="0" smtClean="0"/>
              <a:t>So we should think of the resonance as a local property a precession that cannot propagate. This implies that the wave vector dependence should be interpreted as a form factor describing the spatial extent of the </a:t>
            </a:r>
            <a:r>
              <a:rPr lang="en-US" baseline="0" dirty="0" err="1" smtClean="0"/>
              <a:t>precessing</a:t>
            </a:r>
            <a:r>
              <a:rPr lang="en-US" baseline="0" dirty="0" smtClean="0"/>
              <a:t> spin density. </a:t>
            </a:r>
          </a:p>
        </p:txBody>
      </p:sp>
      <p:sp>
        <p:nvSpPr>
          <p:cNvPr id="4" name="Slide Number Placeholder 3"/>
          <p:cNvSpPr>
            <a:spLocks noGrp="1"/>
          </p:cNvSpPr>
          <p:nvPr>
            <p:ph type="sldNum" sz="quarter" idx="10"/>
          </p:nvPr>
        </p:nvSpPr>
        <p:spPr/>
        <p:txBody>
          <a:bodyPr/>
          <a:lstStyle/>
          <a:p>
            <a:pPr>
              <a:defRPr/>
            </a:pPr>
            <a:fld id="{CA23524F-5968-47EB-818A-AAE915FE9625}"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7988E1-EAC1-6447-BE44-0C6837075C83}" type="slidenum">
              <a:rPr lang="en-US" smtClean="0"/>
              <a:pPr>
                <a:defRPr/>
              </a:pPr>
              <a:t>25</a:t>
            </a:fld>
            <a:endParaRPr lang="en-US" smtClean="0"/>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Calibri" charset="0"/>
              </a:rPr>
              <a:t>We have</a:t>
            </a:r>
            <a:r>
              <a:rPr lang="en-US" baseline="0" dirty="0" smtClean="0">
                <a:latin typeface="Calibri" charset="0"/>
              </a:rPr>
              <a:t> observed similar spin precession phenomena in spin-1 Haldane chains. Doping with Mg creates a very large number of chain ends each of which carries a spin-1/2 edge state. </a:t>
            </a:r>
          </a:p>
          <a:p>
            <a:pPr eaLnBrk="1" hangingPunct="1"/>
            <a:endParaRPr lang="en-US" baseline="0" dirty="0" smtClean="0">
              <a:latin typeface="Calibri" charset="0"/>
            </a:endParaRPr>
          </a:p>
          <a:p>
            <a:pPr eaLnBrk="1" hangingPunct="1"/>
            <a:r>
              <a:rPr lang="en-US" baseline="0" dirty="0" smtClean="0">
                <a:latin typeface="Calibri" charset="0"/>
              </a:rPr>
              <a:t>High field neutron scattering shows an ESR resonance with a Q-dependence that reveals an oscillatory nature of the magnetization density back into the spin chain. </a:t>
            </a:r>
            <a:endParaRPr lang="en-US" dirty="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similar interpretation can be applied to our observations in YRS. The resonance</a:t>
            </a:r>
            <a:r>
              <a:rPr lang="en-US" baseline="0" dirty="0" smtClean="0"/>
              <a:t> energy coincides with the ESR frequency. From the Q-space peak width one obtains a spatial extent of 6 AA within the basal plane. Note that this greatly exceeds the size of the spin density distribution on a single 4f site. </a:t>
            </a:r>
          </a:p>
          <a:p>
            <a:endParaRPr lang="en-US" baseline="0" dirty="0" smtClean="0"/>
          </a:p>
          <a:p>
            <a:r>
              <a:rPr lang="en-US" baseline="0" dirty="0" smtClean="0"/>
              <a:t>It does however, compare well to the Kondo length scale that one might extract from dimensional analysis with an effective mass extracted from the </a:t>
            </a:r>
            <a:r>
              <a:rPr lang="en-US" baseline="0" dirty="0" err="1" smtClean="0"/>
              <a:t>Sommerfeld</a:t>
            </a:r>
            <a:r>
              <a:rPr lang="en-US" baseline="0" dirty="0" smtClean="0"/>
              <a:t> constant</a:t>
            </a:r>
          </a:p>
          <a:p>
            <a:endParaRPr lang="en-US" baseline="0" dirty="0" smtClean="0"/>
          </a:p>
          <a:p>
            <a:r>
              <a:rPr lang="en-US" baseline="0" dirty="0" smtClean="0"/>
              <a:t>Regardless of the numerology, the data clearly indicates dressed spins in the high field phase and this is consistent with the concept of this being a magnetized Kondo lattice </a:t>
            </a:r>
            <a:r>
              <a:rPr lang="en-US" baseline="0" dirty="0" err="1" smtClean="0"/>
              <a:t>fermi</a:t>
            </a:r>
            <a:r>
              <a:rPr lang="en-US" baseline="0" dirty="0" smtClean="0"/>
              <a:t> liquid. </a:t>
            </a:r>
          </a:p>
          <a:p>
            <a:endParaRPr lang="en-US" dirty="0"/>
          </a:p>
        </p:txBody>
      </p:sp>
      <p:sp>
        <p:nvSpPr>
          <p:cNvPr id="4" name="Slide Number Placeholder 3"/>
          <p:cNvSpPr>
            <a:spLocks noGrp="1"/>
          </p:cNvSpPr>
          <p:nvPr>
            <p:ph type="sldNum" sz="quarter" idx="10"/>
          </p:nvPr>
        </p:nvSpPr>
        <p:spPr/>
        <p:txBody>
          <a:bodyPr/>
          <a:lstStyle/>
          <a:p>
            <a:pPr>
              <a:defRPr/>
            </a:pPr>
            <a:fld id="{CA23524F-5968-47EB-818A-AAE915FE9625}" type="slidenum">
              <a:rPr lang="en-US" smtClean="0"/>
              <a:pPr>
                <a:defRPr/>
              </a:pPr>
              <a:t>26</a:t>
            </a:fld>
            <a:endParaRPr lang="en-US"/>
          </a:p>
        </p:txBody>
      </p:sp>
    </p:spTree>
    <p:extLst>
      <p:ext uri="{BB962C8B-B14F-4D97-AF65-F5344CB8AC3E}">
        <p14:creationId xmlns:p14="http://schemas.microsoft.com/office/powerpoint/2010/main" val="3164057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a:t>
            </a:r>
            <a:r>
              <a:rPr lang="en-US" baseline="0" dirty="0" smtClean="0"/>
              <a:t> concludes our results and now I would like to restate conclusions. We have observed quantum critical spin fluctuations in YbRh2Si2. These are excitations that are </a:t>
            </a:r>
            <a:r>
              <a:rPr lang="en-US" baseline="0" dirty="0" err="1" smtClean="0"/>
              <a:t>relaxational</a:t>
            </a:r>
            <a:r>
              <a:rPr lang="en-US" baseline="0" dirty="0" smtClean="0"/>
              <a:t> in nature and lack a finite energy scale in the low T limit. </a:t>
            </a:r>
          </a:p>
          <a:p>
            <a:endParaRPr lang="en-US" baseline="0" dirty="0" smtClean="0"/>
          </a:p>
          <a:p>
            <a:r>
              <a:rPr lang="en-US" baseline="0" dirty="0" smtClean="0"/>
              <a:t>The fluctuations do however have a characteristic finite wave vector. This indicates a proximate spin density wave instability. I identified this characteristic wave vector as associated with nesting of the large hole </a:t>
            </a:r>
            <a:r>
              <a:rPr lang="en-US" baseline="0" dirty="0" err="1" smtClean="0"/>
              <a:t>fermi</a:t>
            </a:r>
            <a:r>
              <a:rPr lang="en-US" baseline="0" dirty="0" smtClean="0"/>
              <a:t> surfaces obtained using LDA by Mike Norman. </a:t>
            </a:r>
          </a:p>
          <a:p>
            <a:endParaRPr lang="en-US" baseline="0" dirty="0" smtClean="0"/>
          </a:p>
          <a:p>
            <a:r>
              <a:rPr lang="en-US" baseline="0" dirty="0" smtClean="0"/>
              <a:t>Application of a magnetic field suppresses the SDW response in favor of commensurate FM fluctuations. At elevated fields we see a sharp FM resonance mode which seems to be the manifestation in neutron scattering of the previously observed EPR peak. As opposed to other weak itinerant magnets there is however, not a </a:t>
            </a:r>
            <a:r>
              <a:rPr lang="en-US" baseline="0" dirty="0" err="1" smtClean="0"/>
              <a:t>Ferromagnon</a:t>
            </a:r>
            <a:r>
              <a:rPr lang="en-US" baseline="0" dirty="0" smtClean="0"/>
              <a:t> branch associated with the high field spin resonance. This indicates strong FM damping at any finite wave vector where the resonance is no longer protected by a conservation law. </a:t>
            </a:r>
            <a:endParaRPr lang="en-US" dirty="0"/>
          </a:p>
        </p:txBody>
      </p:sp>
      <p:sp>
        <p:nvSpPr>
          <p:cNvPr id="4" name="Slide Number Placeholder 3"/>
          <p:cNvSpPr>
            <a:spLocks noGrp="1"/>
          </p:cNvSpPr>
          <p:nvPr>
            <p:ph type="sldNum" sz="quarter" idx="10"/>
          </p:nvPr>
        </p:nvSpPr>
        <p:spPr/>
        <p:txBody>
          <a:bodyPr/>
          <a:lstStyle/>
          <a:p>
            <a:pPr>
              <a:defRPr/>
            </a:pPr>
            <a:fld id="{CA23524F-5968-47EB-818A-AAE915FE9625}"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 presented the first inelastic neutron</a:t>
            </a:r>
            <a:r>
              <a:rPr lang="en-US" baseline="0" dirty="0" smtClean="0"/>
              <a:t> scattering data from a single crystal sample. </a:t>
            </a:r>
            <a:r>
              <a:rPr lang="en-US" dirty="0" smtClean="0"/>
              <a:t>These are preliminary</a:t>
            </a:r>
            <a:r>
              <a:rPr lang="en-US" baseline="0" dirty="0" smtClean="0"/>
              <a:t> data and much remains to be done. In the putative spin density wave phase we need to get cold enough and detect the magnetic Bragg peak. With that we will also be able to measure the order parameter critical properties as a function of applied magnetic field. </a:t>
            </a:r>
          </a:p>
          <a:p>
            <a:endParaRPr lang="en-US" baseline="0" dirty="0" smtClean="0"/>
          </a:p>
          <a:p>
            <a:r>
              <a:rPr lang="en-US" baseline="0" dirty="0" smtClean="0"/>
              <a:t>With a SDW nesting description of AFM we should expect that the critical wave vector changes with the Fermi surface. Hence we are interested in looking at the pressure dependence and the doping dependence of the SDW and nesting wave vector. This can in principle be done with diffraction or inelastic scattering. </a:t>
            </a:r>
          </a:p>
          <a:p>
            <a:endParaRPr lang="en-US" baseline="0" dirty="0" smtClean="0"/>
          </a:p>
          <a:p>
            <a:r>
              <a:rPr lang="en-US" baseline="0" dirty="0" smtClean="0"/>
              <a:t>The experiments thus far have not detected deviation from omega/T scaling. This does not conflict with lower T bulk data because we are not in the relevant regime of temperature and energy transfer. </a:t>
            </a:r>
          </a:p>
          <a:p>
            <a:endParaRPr lang="en-US" baseline="0" dirty="0" smtClean="0"/>
          </a:p>
          <a:p>
            <a:r>
              <a:rPr lang="en-US" baseline="0" dirty="0" smtClean="0"/>
              <a:t>These are difficult experiments because of the very low characteristic energy scale so it would be of interest to identify a material that is more appropriate for neutron scattering experiments both with a somewhat higher energy scale but also without the problematic neutron absorbing </a:t>
            </a:r>
            <a:r>
              <a:rPr lang="en-US" baseline="0" dirty="0" err="1" smtClean="0"/>
              <a:t>Rh</a:t>
            </a:r>
            <a:r>
              <a:rPr lang="en-US" baseline="0" dirty="0" smtClean="0"/>
              <a:t> isotope. </a:t>
            </a:r>
          </a:p>
          <a:p>
            <a:endParaRPr lang="en-US" baseline="0" dirty="0" smtClean="0"/>
          </a:p>
          <a:p>
            <a:r>
              <a:rPr lang="en-US" baseline="0" dirty="0" smtClean="0"/>
              <a:t>Thank you for your attention. </a:t>
            </a:r>
          </a:p>
        </p:txBody>
      </p:sp>
      <p:sp>
        <p:nvSpPr>
          <p:cNvPr id="4" name="Slide Number Placeholder 3"/>
          <p:cNvSpPr>
            <a:spLocks noGrp="1"/>
          </p:cNvSpPr>
          <p:nvPr>
            <p:ph type="sldNum" sz="quarter" idx="10"/>
          </p:nvPr>
        </p:nvSpPr>
        <p:spPr/>
        <p:txBody>
          <a:bodyPr/>
          <a:lstStyle/>
          <a:p>
            <a:pPr>
              <a:defRPr/>
            </a:pPr>
            <a:fld id="{CA23524F-5968-47EB-818A-AAE915FE9625}"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Frank </a:t>
            </a:r>
            <a:r>
              <a:rPr lang="en-US" dirty="0" err="1" smtClean="0"/>
              <a:t>Steglich</a:t>
            </a:r>
            <a:r>
              <a:rPr lang="en-US" dirty="0" smtClean="0"/>
              <a:t> showed us a metallic compound</a:t>
            </a:r>
            <a:r>
              <a:rPr lang="en-US" baseline="0" dirty="0" smtClean="0"/>
              <a:t> which likewise can be tuned to quantum criticality through the convenient perturbation of a magnetic field. </a:t>
            </a:r>
          </a:p>
          <a:p>
            <a:endParaRPr lang="en-US" baseline="0" dirty="0" smtClean="0"/>
          </a:p>
          <a:p>
            <a:r>
              <a:rPr lang="en-US" baseline="0" dirty="0" smtClean="0"/>
              <a:t>Apart from experimental convenience, the great advantage of this form of perturbation is that it does not introduce additional disorder. </a:t>
            </a:r>
          </a:p>
          <a:p>
            <a:endParaRPr lang="en-US" baseline="0" dirty="0" smtClean="0"/>
          </a:p>
          <a:p>
            <a:r>
              <a:rPr lang="en-US" baseline="0" dirty="0" smtClean="0"/>
              <a:t>The structure of the material is shown in the image. It is the famous ThCr2Si2 structure which is identical to that for URu2Si2 and CaFe2As2. </a:t>
            </a:r>
            <a:endParaRPr lang="en-US" baseline="0" dirty="0" smtClean="0"/>
          </a:p>
          <a:p>
            <a:endParaRPr lang="en-US" baseline="0" dirty="0" smtClean="0"/>
          </a:p>
          <a:p>
            <a:r>
              <a:rPr lang="en-US" baseline="0" dirty="0" smtClean="0"/>
              <a:t>The main frame shows the famous phase diagram for YbRh2Si2, which for brevity I will denote as YRS. There is a low field AF state and a high field magnetized LFL state. In this talk I shall provide indications of the nature of this ordered state and of a curious ESR in the high field phase. </a:t>
            </a:r>
            <a:endParaRPr lang="en-US" dirty="0"/>
          </a:p>
        </p:txBody>
      </p:sp>
      <p:sp>
        <p:nvSpPr>
          <p:cNvPr id="4" name="Slide Number Placeholder 3"/>
          <p:cNvSpPr>
            <a:spLocks noGrp="1"/>
          </p:cNvSpPr>
          <p:nvPr>
            <p:ph type="sldNum" sz="quarter" idx="10"/>
          </p:nvPr>
        </p:nvSpPr>
        <p:spPr/>
        <p:txBody>
          <a:bodyPr/>
          <a:lstStyle/>
          <a:p>
            <a:pPr>
              <a:defRPr/>
            </a:pPr>
            <a:fld id="{CA23524F-5968-47EB-818A-AAE915FE9625}"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For YRS, quantum criticality is thought to arise due to a competition between the spin screening Kondo effect and the RKKY interaction. Both consequences of conduction electron hybridization with 4f moments these depend differently on the basic interaction between local moments and conduction electrons. This leads to </a:t>
            </a:r>
            <a:r>
              <a:rPr lang="en-US" baseline="0" dirty="0" smtClean="0"/>
              <a:t>magnetic order at sufficiently low J where 4f spins form a localized band and a </a:t>
            </a:r>
            <a:r>
              <a:rPr lang="en-US" baseline="0" dirty="0" smtClean="0"/>
              <a:t>Kondo lattice </a:t>
            </a:r>
            <a:r>
              <a:rPr lang="en-US" baseline="0" dirty="0" err="1" smtClean="0"/>
              <a:t>fermi</a:t>
            </a:r>
            <a:r>
              <a:rPr lang="en-US" baseline="0" dirty="0" smtClean="0"/>
              <a:t> liquid </a:t>
            </a:r>
            <a:r>
              <a:rPr lang="en-US" baseline="0" dirty="0" smtClean="0"/>
              <a:t>phase at high </a:t>
            </a:r>
            <a:r>
              <a:rPr lang="en-US" baseline="0" dirty="0" err="1" smtClean="0"/>
              <a:t>Jc</a:t>
            </a:r>
            <a:r>
              <a:rPr lang="en-US" baseline="0" dirty="0" smtClean="0"/>
              <a:t> wherein 4f electrons are subsumed into the </a:t>
            </a:r>
            <a:r>
              <a:rPr lang="en-US" baseline="0" dirty="0" err="1" smtClean="0"/>
              <a:t>fermi</a:t>
            </a:r>
            <a:r>
              <a:rPr lang="en-US" baseline="0" dirty="0" smtClean="0"/>
              <a:t> surface. A uniform </a:t>
            </a:r>
            <a:r>
              <a:rPr lang="en-US" baseline="0" dirty="0" smtClean="0"/>
              <a:t>field disfavors </a:t>
            </a:r>
            <a:r>
              <a:rPr lang="en-US" baseline="0" dirty="0" smtClean="0"/>
              <a:t>the antiferromagnetic ordering </a:t>
            </a:r>
            <a:r>
              <a:rPr lang="en-US" baseline="0" dirty="0" smtClean="0"/>
              <a:t>and can be used to tune through this quantum critical point. </a:t>
            </a:r>
          </a:p>
          <a:p>
            <a:endParaRPr lang="en-US" baseline="0" dirty="0" smtClean="0"/>
          </a:p>
          <a:p>
            <a:r>
              <a:rPr lang="en-US" baseline="0" dirty="0" smtClean="0"/>
              <a:t>It is the nature of this quantum transition which is fundamentally of interest here. The question arises whether the transition out of the magnetic phase coincides with the inclusion of 4f electrons into the </a:t>
            </a:r>
            <a:r>
              <a:rPr lang="en-US" baseline="0" dirty="0" err="1" smtClean="0"/>
              <a:t>fermi</a:t>
            </a:r>
            <a:r>
              <a:rPr lang="en-US" baseline="0" dirty="0" smtClean="0"/>
              <a:t> surface or whether this transition is a nesting instability of dressed heavy conduction electrons. </a:t>
            </a:r>
            <a:endParaRPr lang="en-US" baseline="0" dirty="0" smtClean="0"/>
          </a:p>
          <a:p>
            <a:endParaRPr lang="en-US" baseline="0" dirty="0" smtClean="0"/>
          </a:p>
          <a:p>
            <a:r>
              <a:rPr lang="en-US" baseline="0" dirty="0" smtClean="0"/>
              <a:t>I find that the inelastic neutron scattering data to be presented resemble expectations for the latter scenario of an nesting instability amongst the heavy electrons of a large </a:t>
            </a:r>
            <a:r>
              <a:rPr lang="en-US" baseline="0" dirty="0" err="1" smtClean="0"/>
              <a:t>fermi</a:t>
            </a:r>
            <a:r>
              <a:rPr lang="en-US" baseline="0" dirty="0" smtClean="0"/>
              <a:t> surface. </a:t>
            </a:r>
            <a:endParaRPr lang="en-US" baseline="0" dirty="0" smtClean="0"/>
          </a:p>
        </p:txBody>
      </p:sp>
      <p:sp>
        <p:nvSpPr>
          <p:cNvPr id="4" name="Slide Number Placeholder 3"/>
          <p:cNvSpPr>
            <a:spLocks noGrp="1"/>
          </p:cNvSpPr>
          <p:nvPr>
            <p:ph type="sldNum" sz="quarter" idx="10"/>
          </p:nvPr>
        </p:nvSpPr>
        <p:spPr/>
        <p:txBody>
          <a:bodyPr/>
          <a:lstStyle/>
          <a:p>
            <a:pPr>
              <a:defRPr/>
            </a:pPr>
            <a:fld id="{CA23524F-5968-47EB-818A-AAE915FE9625}" type="slidenum">
              <a:rPr lang="en-US" smtClean="0"/>
              <a:pPr>
                <a:defRPr/>
              </a:pPr>
              <a:t>4</a:t>
            </a:fld>
            <a:endParaRPr lang="en-US"/>
          </a:p>
        </p:txBody>
      </p:sp>
    </p:spTree>
    <p:extLst>
      <p:ext uri="{BB962C8B-B14F-4D97-AF65-F5344CB8AC3E}">
        <p14:creationId xmlns:p14="http://schemas.microsoft.com/office/powerpoint/2010/main" val="3152117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there are large amounts of existing</a:t>
            </a:r>
            <a:r>
              <a:rPr lang="en-US" baseline="0" dirty="0" smtClean="0"/>
              <a:t> beautiful experimental results to learn from. </a:t>
            </a:r>
            <a:r>
              <a:rPr lang="en-US" dirty="0" smtClean="0"/>
              <a:t>Hall effect measurements by </a:t>
            </a:r>
            <a:r>
              <a:rPr lang="en-US" dirty="0" err="1" smtClean="0"/>
              <a:t>Friedemann</a:t>
            </a:r>
            <a:r>
              <a:rPr lang="en-US" dirty="0" smtClean="0"/>
              <a:t> et</a:t>
            </a:r>
            <a:r>
              <a:rPr lang="en-US" baseline="0" dirty="0" smtClean="0"/>
              <a:t> al show an abrupt transition from small to a large </a:t>
            </a:r>
            <a:r>
              <a:rPr lang="en-US" baseline="0" dirty="0" err="1" smtClean="0"/>
              <a:t>fermi</a:t>
            </a:r>
            <a:r>
              <a:rPr lang="en-US" baseline="0" dirty="0" smtClean="0"/>
              <a:t> surface as if the 4f electrons are joining the </a:t>
            </a:r>
            <a:r>
              <a:rPr lang="en-US" baseline="0" dirty="0" err="1" smtClean="0"/>
              <a:t>fermi</a:t>
            </a:r>
            <a:r>
              <a:rPr lang="en-US" baseline="0" dirty="0" smtClean="0"/>
              <a:t> sea upon breaking out of the magnetically ordered state. </a:t>
            </a:r>
          </a:p>
          <a:p>
            <a:endParaRPr lang="en-US" baseline="0" dirty="0" smtClean="0"/>
          </a:p>
          <a:p>
            <a:r>
              <a:rPr lang="en-US" baseline="0" dirty="0" smtClean="0"/>
              <a:t>The conventional interpretation of these data would be a partial gapping of the </a:t>
            </a:r>
            <a:r>
              <a:rPr lang="en-US" baseline="0" dirty="0" err="1" smtClean="0"/>
              <a:t>fermi</a:t>
            </a:r>
            <a:r>
              <a:rPr lang="en-US" baseline="0" dirty="0" smtClean="0"/>
              <a:t> surface due to SDW order but this is argued not to be able to account for the observations. </a:t>
            </a:r>
            <a:endParaRPr lang="en-US" dirty="0"/>
          </a:p>
        </p:txBody>
      </p:sp>
      <p:sp>
        <p:nvSpPr>
          <p:cNvPr id="4" name="Slide Number Placeholder 3"/>
          <p:cNvSpPr>
            <a:spLocks noGrp="1"/>
          </p:cNvSpPr>
          <p:nvPr>
            <p:ph type="sldNum" sz="quarter" idx="10"/>
          </p:nvPr>
        </p:nvSpPr>
        <p:spPr/>
        <p:txBody>
          <a:bodyPr/>
          <a:lstStyle/>
          <a:p>
            <a:pPr>
              <a:defRPr/>
            </a:pPr>
            <a:fld id="{CA23524F-5968-47EB-818A-AAE915FE9625}" type="slidenum">
              <a:rPr lang="en-US" smtClean="0"/>
              <a:pPr>
                <a:defRPr/>
              </a:pPr>
              <a:t>5</a:t>
            </a:fld>
            <a:endParaRPr lang="en-US"/>
          </a:p>
        </p:txBody>
      </p:sp>
    </p:spTree>
    <p:extLst>
      <p:ext uri="{BB962C8B-B14F-4D97-AF65-F5344CB8AC3E}">
        <p14:creationId xmlns:p14="http://schemas.microsoft.com/office/powerpoint/2010/main" val="228632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YRS </a:t>
            </a:r>
            <a:r>
              <a:rPr lang="en-US" baseline="0" dirty="0" smtClean="0"/>
              <a:t>was discovered almost seven years ago and yet you are only hearing of single crystal neutron scattering experiments today. Why are neutrons so late to the game? </a:t>
            </a:r>
          </a:p>
          <a:p>
            <a:endParaRPr lang="en-US" baseline="0" dirty="0" smtClean="0"/>
          </a:p>
          <a:p>
            <a:r>
              <a:rPr lang="en-US" baseline="0" dirty="0" smtClean="0"/>
              <a:t>Two factors: crystal availability and elemental composition. </a:t>
            </a:r>
            <a:r>
              <a:rPr lang="en-US" baseline="0" dirty="0" err="1" smtClean="0"/>
              <a:t>Cedomir</a:t>
            </a:r>
            <a:r>
              <a:rPr lang="en-US" baseline="0" dirty="0" smtClean="0"/>
              <a:t> </a:t>
            </a:r>
            <a:r>
              <a:rPr lang="en-US" baseline="0" dirty="0" err="1" smtClean="0"/>
              <a:t>Petrovic</a:t>
            </a:r>
            <a:r>
              <a:rPr lang="en-US" baseline="0" dirty="0" smtClean="0"/>
              <a:t> developed a special new spinning technique to be able to scale the sample size up as needed for these experiments. </a:t>
            </a:r>
          </a:p>
          <a:p>
            <a:endParaRPr lang="en-US" baseline="0" dirty="0" smtClean="0"/>
          </a:p>
          <a:p>
            <a:r>
              <a:rPr lang="en-US" baseline="0" dirty="0" smtClean="0"/>
              <a:t>Secondly, </a:t>
            </a:r>
            <a:r>
              <a:rPr lang="en-US" baseline="0" dirty="0" err="1" smtClean="0"/>
              <a:t>Rh</a:t>
            </a:r>
            <a:r>
              <a:rPr lang="en-US" baseline="0" dirty="0" smtClean="0"/>
              <a:t> is one of the most undesirable elements for a neutron </a:t>
            </a:r>
            <a:r>
              <a:rPr lang="en-US" baseline="0" dirty="0" err="1" smtClean="0"/>
              <a:t>scatterer</a:t>
            </a:r>
            <a:r>
              <a:rPr lang="en-US" baseline="0" dirty="0" smtClean="0"/>
              <a:t>. It is heavily absorbing and there is no transparent isotopic substitute. </a:t>
            </a:r>
          </a:p>
          <a:p>
            <a:endParaRPr lang="en-US" baseline="0" dirty="0" smtClean="0"/>
          </a:p>
          <a:p>
            <a:r>
              <a:rPr lang="en-US" baseline="0" dirty="0" smtClean="0"/>
              <a:t>To do these experiments, Chris Stock had to create large surfaces of hundreds of YbRh2Si2 single crystals held together by </a:t>
            </a:r>
            <a:r>
              <a:rPr lang="en-US" baseline="0" dirty="0" err="1" smtClean="0"/>
              <a:t>Fomblin</a:t>
            </a:r>
            <a:r>
              <a:rPr lang="en-US" baseline="0" dirty="0" smtClean="0"/>
              <a:t> hydrogen free pump oil. Such techniques are by now quite commonly in use. The overall sample mosaic rocking curve is illustrated here and does not compromise momentum space resolution. </a:t>
            </a:r>
          </a:p>
        </p:txBody>
      </p:sp>
      <p:sp>
        <p:nvSpPr>
          <p:cNvPr id="4" name="Slide Number Placeholder 3"/>
          <p:cNvSpPr>
            <a:spLocks noGrp="1"/>
          </p:cNvSpPr>
          <p:nvPr>
            <p:ph type="sldNum" sz="quarter" idx="10"/>
          </p:nvPr>
        </p:nvSpPr>
        <p:spPr/>
        <p:txBody>
          <a:bodyPr/>
          <a:lstStyle/>
          <a:p>
            <a:pPr>
              <a:defRPr/>
            </a:pPr>
            <a:fld id="{CA23524F-5968-47EB-818A-AAE915FE9625}"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Returning to the phase diagram, I want</a:t>
            </a:r>
            <a:r>
              <a:rPr lang="en-US" baseline="0" dirty="0" smtClean="0"/>
              <a:t> to point out that </a:t>
            </a:r>
            <a:r>
              <a:rPr lang="en-US" dirty="0" smtClean="0"/>
              <a:t>one challenge still</a:t>
            </a:r>
            <a:r>
              <a:rPr lang="en-US" baseline="0" dirty="0" smtClean="0"/>
              <a:t> remains for us. We shall be focusing here on measurements which are above the critical regime associated with SDW ordering. </a:t>
            </a:r>
          </a:p>
          <a:p>
            <a:endParaRPr lang="en-US" baseline="0" dirty="0" smtClean="0"/>
          </a:p>
          <a:p>
            <a:r>
              <a:rPr lang="en-US" baseline="0" dirty="0" smtClean="0"/>
              <a:t>This is because of beam heating and because thermal anchoring of the samples is inadequate to reach below 100 </a:t>
            </a:r>
            <a:r>
              <a:rPr lang="en-US" baseline="0" dirty="0" err="1" smtClean="0"/>
              <a:t>mK</a:t>
            </a:r>
            <a:r>
              <a:rPr lang="en-US" baseline="0" dirty="0" smtClean="0"/>
              <a:t> in this experiment. And yet we will have important new information regarding the nature of magnetic correlations upon approaching this ordered state. We shall also be able to probe the high field phase where the energy scale is set by the Zeeman energy and low T becomes less important. </a:t>
            </a:r>
          </a:p>
        </p:txBody>
      </p:sp>
      <p:sp>
        <p:nvSpPr>
          <p:cNvPr id="4" name="Slide Number Placeholder 3"/>
          <p:cNvSpPr>
            <a:spLocks noGrp="1"/>
          </p:cNvSpPr>
          <p:nvPr>
            <p:ph type="sldNum" sz="quarter" idx="10"/>
          </p:nvPr>
        </p:nvSpPr>
        <p:spPr/>
        <p:txBody>
          <a:bodyPr/>
          <a:lstStyle/>
          <a:p>
            <a:pPr>
              <a:defRPr/>
            </a:pPr>
            <a:fld id="{CA23524F-5968-47EB-818A-AAE915FE9625}"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a:t>
            </a:r>
            <a:r>
              <a:rPr lang="en-US" baseline="0" dirty="0" smtClean="0"/>
              <a:t> this point I would like to acknowledge my collaborators. Particularly I emphasize the work of Chris Stock and </a:t>
            </a:r>
            <a:r>
              <a:rPr lang="en-US" baseline="0" dirty="0" err="1" smtClean="0"/>
              <a:t>Cedomir</a:t>
            </a:r>
            <a:r>
              <a:rPr lang="en-US" baseline="0" dirty="0" smtClean="0"/>
              <a:t> </a:t>
            </a:r>
            <a:r>
              <a:rPr lang="en-US" baseline="0" dirty="0" err="1" smtClean="0"/>
              <a:t>Petrovic</a:t>
            </a:r>
            <a:r>
              <a:rPr lang="en-US" baseline="0" dirty="0" smtClean="0"/>
              <a:t>. Chris did all of the experiments and </a:t>
            </a:r>
            <a:r>
              <a:rPr lang="en-US" baseline="0" dirty="0" err="1" smtClean="0"/>
              <a:t>Cedomir</a:t>
            </a:r>
            <a:r>
              <a:rPr lang="en-US" baseline="0" dirty="0" smtClean="0"/>
              <a:t> </a:t>
            </a:r>
            <a:r>
              <a:rPr lang="en-US" baseline="0" dirty="0" err="1" smtClean="0"/>
              <a:t>Petrovic</a:t>
            </a:r>
            <a:r>
              <a:rPr lang="en-US" baseline="0" dirty="0" smtClean="0"/>
              <a:t> grew the samples that made it all possible. </a:t>
            </a:r>
          </a:p>
          <a:p>
            <a:endParaRPr lang="en-US" baseline="0" dirty="0" smtClean="0"/>
          </a:p>
          <a:p>
            <a:r>
              <a:rPr lang="en-US" baseline="0" dirty="0" smtClean="0"/>
              <a:t>We used various types of cold neutron instrumentation both at NIST with the expert assistance of Kang and </a:t>
            </a:r>
            <a:r>
              <a:rPr lang="en-US" baseline="0" dirty="0" err="1" smtClean="0"/>
              <a:t>Qiu</a:t>
            </a:r>
            <a:r>
              <a:rPr lang="en-US" baseline="0" dirty="0" smtClean="0"/>
              <a:t> and at the ISIS facility assisted by </a:t>
            </a:r>
            <a:r>
              <a:rPr lang="en-US" baseline="0" dirty="0" err="1" smtClean="0"/>
              <a:t>Demmel</a:t>
            </a:r>
            <a:r>
              <a:rPr lang="en-US" baseline="0" dirty="0" smtClean="0"/>
              <a:t>. These are dilution fridge experiments so we also greatly appreciate the expert assistance of the sample environment groups at both of those facilities. </a:t>
            </a:r>
            <a:endParaRPr lang="en-US" dirty="0"/>
          </a:p>
        </p:txBody>
      </p:sp>
      <p:sp>
        <p:nvSpPr>
          <p:cNvPr id="4" name="Slide Number Placeholder 3"/>
          <p:cNvSpPr>
            <a:spLocks noGrp="1"/>
          </p:cNvSpPr>
          <p:nvPr>
            <p:ph type="sldNum" sz="quarter" idx="10"/>
          </p:nvPr>
        </p:nvSpPr>
        <p:spPr/>
        <p:txBody>
          <a:bodyPr/>
          <a:lstStyle/>
          <a:p>
            <a:pPr>
              <a:defRPr/>
            </a:pPr>
            <a:fld id="{CA23524F-5968-47EB-818A-AAE915FE9625}"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I want to point</a:t>
            </a:r>
            <a:r>
              <a:rPr lang="en-US" baseline="0" dirty="0" smtClean="0"/>
              <a:t> out that fundamentally we are dealing with the spin and orbital angular momentum of the Yb3+linked through strong spin orbit interactions into a J=7/2 </a:t>
            </a:r>
            <a:r>
              <a:rPr lang="en-US" baseline="0" dirty="0" err="1" smtClean="0"/>
              <a:t>multiplet</a:t>
            </a:r>
            <a:r>
              <a:rPr lang="en-US" baseline="0" dirty="0" smtClean="0"/>
              <a:t>. </a:t>
            </a:r>
          </a:p>
          <a:p>
            <a:endParaRPr lang="en-US" baseline="0" dirty="0" smtClean="0"/>
          </a:p>
          <a:p>
            <a:r>
              <a:rPr lang="en-US" baseline="0" dirty="0" smtClean="0"/>
              <a:t>In the point group symmetry of the crystalline electric field, the 8-fold degenerate level is split as much as it can be in zero field into four </a:t>
            </a:r>
            <a:r>
              <a:rPr lang="en-US" baseline="0" dirty="0" err="1" smtClean="0"/>
              <a:t>Kramers</a:t>
            </a:r>
            <a:r>
              <a:rPr lang="en-US" baseline="0" dirty="0" smtClean="0"/>
              <a:t> doublets. And shown here are inelastic neutron scattering data that clearly resolve the corresponding three transitions from the ground state doublet to the three excited doublets. </a:t>
            </a:r>
          </a:p>
          <a:p>
            <a:endParaRPr lang="en-US" baseline="0" dirty="0" smtClean="0"/>
          </a:p>
          <a:p>
            <a:r>
              <a:rPr lang="en-US" baseline="0" dirty="0" smtClean="0"/>
              <a:t>The lowest lying level is at 18 </a:t>
            </a:r>
            <a:r>
              <a:rPr lang="en-US" baseline="0" dirty="0" err="1" smtClean="0"/>
              <a:t>meV</a:t>
            </a:r>
            <a:r>
              <a:rPr lang="en-US" baseline="0" dirty="0" smtClean="0"/>
              <a:t> which corresponds to 200 K and so just as Bruce did for Yb2Ti2O7, we can confine our attention to the lowest lying doublet ground state. By fitting bulk and neutron scattering data the wave function can be determined and is listed here. It represents a planar spin degree of freedom with a very small magnetic moment along the z-direction. </a:t>
            </a:r>
          </a:p>
          <a:p>
            <a:endParaRPr lang="en-US" baseline="0" dirty="0" smtClean="0"/>
          </a:p>
          <a:p>
            <a:r>
              <a:rPr lang="en-US" baseline="0" dirty="0" smtClean="0"/>
              <a:t>This accounts then for the easy plane response throughout the T&lt;200 K regime. Even into the low T regime the calculation works well though it cannot of course account for the anomaly associated with the magnetic phase transition which fundamentally is a collective phenomenon. </a:t>
            </a:r>
            <a:endParaRPr lang="en-US" dirty="0"/>
          </a:p>
        </p:txBody>
      </p:sp>
      <p:sp>
        <p:nvSpPr>
          <p:cNvPr id="4" name="Slide Number Placeholder 3"/>
          <p:cNvSpPr>
            <a:spLocks noGrp="1"/>
          </p:cNvSpPr>
          <p:nvPr>
            <p:ph type="sldNum" sz="quarter" idx="10"/>
          </p:nvPr>
        </p:nvSpPr>
        <p:spPr/>
        <p:txBody>
          <a:bodyPr/>
          <a:lstStyle/>
          <a:p>
            <a:pPr>
              <a:defRPr/>
            </a:pPr>
            <a:fld id="{CA23524F-5968-47EB-818A-AAE915FE9625}"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20505"/>
            <a:ext cx="7772400" cy="1470025"/>
          </a:xfrm>
        </p:spPr>
        <p:txBody>
          <a:bodyPr/>
          <a:lstStyle>
            <a:lvl1pPr>
              <a:defRPr b="1">
                <a:solidFill>
                  <a:srgbClr val="953735"/>
                </a:solidFill>
              </a:defRPr>
            </a:lvl1pPr>
          </a:lstStyle>
          <a:p>
            <a:r>
              <a:rPr lang="en-US" dirty="0" smtClean="0"/>
              <a:t>Presentation Title Here</a:t>
            </a:r>
            <a:endParaRPr lang="en-US" dirty="0"/>
          </a:p>
        </p:txBody>
      </p:sp>
      <p:sp>
        <p:nvSpPr>
          <p:cNvPr id="3" name="Subtitle 2"/>
          <p:cNvSpPr>
            <a:spLocks noGrp="1"/>
          </p:cNvSpPr>
          <p:nvPr>
            <p:ph type="subTitle" idx="1" hasCustomPrompt="1"/>
          </p:nvPr>
        </p:nvSpPr>
        <p:spPr>
          <a:xfrm>
            <a:off x="1371601" y="3669570"/>
            <a:ext cx="6400800" cy="78804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953735"/>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953735"/>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11EA9026-903F-47CC-8D0A-12058F597734}" type="datetimeFigureOut">
              <a:rPr lang="en-US" smtClean="0"/>
              <a:pPr>
                <a:defRPr/>
              </a:pPr>
              <a:t>11/9/12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64029783-9DBF-4234-A9DA-22B65CE778B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defRPr sz="4000" b="1">
                <a:solidFill>
                  <a:srgbClr val="953735"/>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953735"/>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5100"/>
            <a:ext cx="8229600" cy="1143000"/>
          </a:xfrm>
        </p:spPr>
        <p:txBody>
          <a:bodyPr>
            <a:normAutofit/>
          </a:bodyPr>
          <a:lstStyle>
            <a:lvl1pPr>
              <a:defRPr sz="4000" b="1">
                <a:solidFill>
                  <a:srgbClr val="95373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56427"/>
            <a:ext cx="8229600" cy="5133789"/>
          </a:xfrm>
        </p:spPr>
        <p:txBody>
          <a:bodyPr/>
          <a:lstStyle>
            <a:lvl1pPr>
              <a:defRPr b="1">
                <a:solidFill>
                  <a:schemeClr val="accent2">
                    <a:lumMod val="75000"/>
                  </a:schemeClr>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95373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accent2">
                    <a:lumMod val="75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953735"/>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953735"/>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95373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95373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95373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953735"/>
                </a:solidFill>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95373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rgbClr val="953735"/>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953735"/>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oleObject" Target="../embeddings/oleObject3.bin"/><Relationship Id="rId7" Type="http://schemas.openxmlformats.org/officeDocument/2006/relationships/image" Target="../media/image2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 Type="http://schemas.openxmlformats.org/officeDocument/2006/relationships/image" Target="../media/image33.jpeg"/><Relationship Id="rId12" Type="http://schemas.openxmlformats.org/officeDocument/2006/relationships/image" Target="../media/image7.jpeg"/><Relationship Id="rId1" Type="http://schemas.openxmlformats.org/officeDocument/2006/relationships/vmlDrawing" Target="../drawings/vmlDrawing4.vml"/><Relationship Id="rId2" Type="http://schemas.openxmlformats.org/officeDocument/2006/relationships/slideLayout" Target="../slideLayouts/slideLayout6.xml"/><Relationship Id="rId3" Type="http://schemas.openxmlformats.org/officeDocument/2006/relationships/notesSlide" Target="../notesSlides/notesSlide11.xml"/><Relationship Id="rId4" Type="http://schemas.openxmlformats.org/officeDocument/2006/relationships/image" Target="../media/image30.png"/><Relationship Id="rId5" Type="http://schemas.openxmlformats.org/officeDocument/2006/relationships/oleObject" Target="../embeddings/oleObject4.bin"/><Relationship Id="rId6" Type="http://schemas.openxmlformats.org/officeDocument/2006/relationships/image" Target="../media/image28.emf"/><Relationship Id="rId7" Type="http://schemas.openxmlformats.org/officeDocument/2006/relationships/oleObject" Target="../embeddings/oleObject5.bin"/><Relationship Id="rId8" Type="http://schemas.openxmlformats.org/officeDocument/2006/relationships/image" Target="../media/image29.emf"/><Relationship Id="rId9" Type="http://schemas.openxmlformats.org/officeDocument/2006/relationships/image" Target="../media/image31.emf"/><Relationship Id="rId10" Type="http://schemas.openxmlformats.org/officeDocument/2006/relationships/image" Target="../media/image32.emf"/></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image" Target="../media/image37.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12.xml"/><Relationship Id="rId4" Type="http://schemas.openxmlformats.org/officeDocument/2006/relationships/image" Target="../media/image38.png"/><Relationship Id="rId5" Type="http://schemas.openxmlformats.org/officeDocument/2006/relationships/oleObject" Target="../embeddings/oleObject6.bin"/><Relationship Id="rId6" Type="http://schemas.openxmlformats.org/officeDocument/2006/relationships/image" Target="../media/image34.emf"/><Relationship Id="rId7" Type="http://schemas.openxmlformats.org/officeDocument/2006/relationships/oleObject" Target="../embeddings/oleObject7.bin"/><Relationship Id="rId8" Type="http://schemas.openxmlformats.org/officeDocument/2006/relationships/image" Target="../media/image35.emf"/><Relationship Id="rId9" Type="http://schemas.openxmlformats.org/officeDocument/2006/relationships/oleObject" Target="../embeddings/oleObject8.bin"/><Relationship Id="rId10" Type="http://schemas.openxmlformats.org/officeDocument/2006/relationships/image" Target="../media/image36.emf"/></Relationships>
</file>

<file path=ppt/slides/_rels/slide13.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5" Type="http://schemas.openxmlformats.org/officeDocument/2006/relationships/image" Target="../media/image42.emf"/><Relationship Id="rId1" Type="http://schemas.openxmlformats.org/officeDocument/2006/relationships/slideLayout" Target="../slideLayouts/slideLayout6.xml"/><Relationship Id="rId2" Type="http://schemas.openxmlformats.org/officeDocument/2006/relationships/image" Target="../media/image39.emf"/></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1" Type="http://schemas.openxmlformats.org/officeDocument/2006/relationships/image" Target="../media/image33.jpeg"/><Relationship Id="rId12" Type="http://schemas.openxmlformats.org/officeDocument/2006/relationships/image" Target="../media/image7.jpeg"/><Relationship Id="rId1" Type="http://schemas.openxmlformats.org/officeDocument/2006/relationships/vmlDrawing" Target="../drawings/vmlDrawing6.vml"/><Relationship Id="rId2" Type="http://schemas.openxmlformats.org/officeDocument/2006/relationships/slideLayout" Target="../slideLayouts/slideLayout6.xml"/><Relationship Id="rId3" Type="http://schemas.openxmlformats.org/officeDocument/2006/relationships/notesSlide" Target="../notesSlides/notesSlide14.xml"/><Relationship Id="rId4" Type="http://schemas.openxmlformats.org/officeDocument/2006/relationships/image" Target="../media/image30.png"/><Relationship Id="rId5" Type="http://schemas.openxmlformats.org/officeDocument/2006/relationships/oleObject" Target="../embeddings/oleObject10.bin"/><Relationship Id="rId6" Type="http://schemas.openxmlformats.org/officeDocument/2006/relationships/image" Target="../media/image28.emf"/><Relationship Id="rId7" Type="http://schemas.openxmlformats.org/officeDocument/2006/relationships/oleObject" Target="../embeddings/oleObject11.bin"/><Relationship Id="rId8" Type="http://schemas.openxmlformats.org/officeDocument/2006/relationships/image" Target="../media/image29.emf"/><Relationship Id="rId9" Type="http://schemas.openxmlformats.org/officeDocument/2006/relationships/image" Target="../media/image31.emf"/><Relationship Id="rId10" Type="http://schemas.openxmlformats.org/officeDocument/2006/relationships/image" Target="../media/image32.emf"/></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3.emf"/><Relationship Id="rId5" Type="http://schemas.openxmlformats.org/officeDocument/2006/relationships/image" Target="../media/image54.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56.png"/><Relationship Id="rId5" Type="http://schemas.openxmlformats.org/officeDocument/2006/relationships/oleObject" Target="../embeddings/oleObject12.bin"/><Relationship Id="rId6" Type="http://schemas.openxmlformats.org/officeDocument/2006/relationships/image" Target="../media/image55.e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oleObject" Target="../embeddings/oleObject13.bin"/><Relationship Id="rId8" Type="http://schemas.openxmlformats.org/officeDocument/2006/relationships/image" Target="../media/image57.emf"/><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62.jpeg"/><Relationship Id="rId5" Type="http://schemas.openxmlformats.org/officeDocument/2006/relationships/image" Target="../media/image63.png"/><Relationship Id="rId6" Type="http://schemas.openxmlformats.org/officeDocument/2006/relationships/oleObject" Target="../embeddings/oleObject14.bin"/><Relationship Id="rId7" Type="http://schemas.openxmlformats.org/officeDocument/2006/relationships/image" Target="../media/image61.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1" Type="http://schemas.openxmlformats.org/officeDocument/2006/relationships/image" Target="../media/image72.emf"/><Relationship Id="rId12" Type="http://schemas.openxmlformats.org/officeDocument/2006/relationships/oleObject" Target="../embeddings/oleObject17.bin"/><Relationship Id="rId13" Type="http://schemas.openxmlformats.org/officeDocument/2006/relationships/image" Target="../media/image66.emf"/><Relationship Id="rId14" Type="http://schemas.openxmlformats.org/officeDocument/2006/relationships/oleObject" Target="../embeddings/oleObject18.bin"/><Relationship Id="rId15" Type="http://schemas.openxmlformats.org/officeDocument/2006/relationships/image" Target="../media/image67.emf"/><Relationship Id="rId16" Type="http://schemas.openxmlformats.org/officeDocument/2006/relationships/oleObject" Target="../embeddings/oleObject19.bin"/><Relationship Id="rId17" Type="http://schemas.openxmlformats.org/officeDocument/2006/relationships/image" Target="../media/image68.e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notesSlide" Target="../notesSlides/notesSlide20.xml"/><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oleObject" Target="../embeddings/oleObject15.bin"/><Relationship Id="rId7" Type="http://schemas.openxmlformats.org/officeDocument/2006/relationships/image" Target="../media/image64.emf"/><Relationship Id="rId8" Type="http://schemas.openxmlformats.org/officeDocument/2006/relationships/oleObject" Target="../embeddings/oleObject16.bin"/><Relationship Id="rId9" Type="http://schemas.openxmlformats.org/officeDocument/2006/relationships/image" Target="../media/image65.emf"/><Relationship Id="rId10" Type="http://schemas.openxmlformats.org/officeDocument/2006/relationships/image" Target="../media/image7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75.jpeg"/><Relationship Id="rId5" Type="http://schemas.openxmlformats.org/officeDocument/2006/relationships/image" Target="../media/image76.jpeg"/><Relationship Id="rId6" Type="http://schemas.openxmlformats.org/officeDocument/2006/relationships/image" Target="../media/image77.png"/><Relationship Id="rId7" Type="http://schemas.openxmlformats.org/officeDocument/2006/relationships/oleObject" Target="../embeddings/oleObject20.bin"/><Relationship Id="rId8" Type="http://schemas.openxmlformats.org/officeDocument/2006/relationships/image" Target="../media/image73.wmf"/><Relationship Id="rId9" Type="http://schemas.openxmlformats.org/officeDocument/2006/relationships/oleObject" Target="../embeddings/oleObject21.bin"/><Relationship Id="rId10" Type="http://schemas.openxmlformats.org/officeDocument/2006/relationships/image" Target="../media/image74.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81.png"/><Relationship Id="rId1" Type="http://schemas.openxmlformats.org/officeDocument/2006/relationships/tags" Target="../tags/tag1.x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22.bin"/><Relationship Id="rId5" Type="http://schemas.openxmlformats.org/officeDocument/2006/relationships/image" Target="../media/image82.emf"/><Relationship Id="rId6" Type="http://schemas.openxmlformats.org/officeDocument/2006/relationships/oleObject" Target="../embeddings/oleObject23.bin"/><Relationship Id="rId7" Type="http://schemas.openxmlformats.org/officeDocument/2006/relationships/image" Target="../media/image83.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80.jpeg"/><Relationship Id="rId5" Type="http://schemas.openxmlformats.org/officeDocument/2006/relationships/oleObject" Target="../embeddings/oleObject24.bin"/><Relationship Id="rId6" Type="http://schemas.openxmlformats.org/officeDocument/2006/relationships/image" Target="../media/image29.emf"/><Relationship Id="rId7" Type="http://schemas.openxmlformats.org/officeDocument/2006/relationships/oleObject" Target="../embeddings/oleObject25.bin"/><Relationship Id="rId8" Type="http://schemas.openxmlformats.org/officeDocument/2006/relationships/image" Target="../media/image84.emf"/><Relationship Id="rId9" Type="http://schemas.openxmlformats.org/officeDocument/2006/relationships/oleObject" Target="../embeddings/oleObject26.bin"/><Relationship Id="rId10" Type="http://schemas.openxmlformats.org/officeDocument/2006/relationships/image" Target="../media/image85.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png"/><Relationship Id="rId7" Type="http://schemas.openxmlformats.org/officeDocument/2006/relationships/oleObject" Target="../embeddings/oleObject1.bin"/><Relationship Id="rId8" Type="http://schemas.openxmlformats.org/officeDocument/2006/relationships/image" Target="../media/image5.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png"/><Relationship Id="rId7" Type="http://schemas.openxmlformats.org/officeDocument/2006/relationships/oleObject" Target="../embeddings/oleObject2.bin"/><Relationship Id="rId8" Type="http://schemas.openxmlformats.org/officeDocument/2006/relationships/image" Target="../media/image5.wmf"/><Relationship Id="rId9" Type="http://schemas.openxmlformats.org/officeDocument/2006/relationships/image" Target="../media/image1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1981200"/>
            <a:ext cx="9144000" cy="2167128"/>
          </a:xfrm>
        </p:spPr>
        <p:txBody>
          <a:bodyPr>
            <a:noAutofit/>
          </a:bodyPr>
          <a:lstStyle/>
          <a:p>
            <a:r>
              <a:rPr lang="en-US" dirty="0"/>
              <a:t>I</a:t>
            </a:r>
            <a:r>
              <a:rPr lang="en-US" dirty="0" smtClean="0"/>
              <a:t>ncommensurate </a:t>
            </a:r>
            <a:r>
              <a:rPr lang="en-US" dirty="0"/>
              <a:t>correlations </a:t>
            </a:r>
            <a:r>
              <a:rPr lang="en-US" dirty="0" smtClean="0"/>
              <a:t/>
            </a:r>
            <a:br>
              <a:rPr lang="en-US" dirty="0" smtClean="0"/>
            </a:br>
            <a:r>
              <a:rPr lang="en-US" dirty="0" smtClean="0"/>
              <a:t>&amp; </a:t>
            </a:r>
            <a:r>
              <a:rPr lang="en-US" dirty="0" err="1" smtClean="0"/>
              <a:t>mesoscopic</a:t>
            </a:r>
            <a:r>
              <a:rPr lang="en-US" dirty="0" smtClean="0"/>
              <a:t> </a:t>
            </a:r>
            <a:r>
              <a:rPr lang="en-US" dirty="0"/>
              <a:t>spin resonance </a:t>
            </a:r>
            <a:r>
              <a:rPr lang="en-US" dirty="0" smtClean="0"/>
              <a:t/>
            </a:r>
            <a:br>
              <a:rPr lang="en-US" dirty="0" smtClean="0"/>
            </a:br>
            <a:r>
              <a:rPr lang="en-US" dirty="0" smtClean="0"/>
              <a:t>in YbRh</a:t>
            </a:r>
            <a:r>
              <a:rPr lang="en-US" baseline="-25000" dirty="0" smtClean="0"/>
              <a:t>2</a:t>
            </a:r>
            <a:r>
              <a:rPr lang="en-US" dirty="0" smtClean="0"/>
              <a:t>Si</a:t>
            </a:r>
            <a:r>
              <a:rPr lang="en-US" baseline="-25000" dirty="0" smtClean="0"/>
              <a:t>2</a:t>
            </a:r>
            <a:r>
              <a:rPr lang="en-US" dirty="0" smtClean="0"/>
              <a:t>*</a:t>
            </a:r>
            <a:endParaRPr lang="en-US" cap="none" dirty="0"/>
          </a:p>
        </p:txBody>
      </p:sp>
      <p:pic>
        <p:nvPicPr>
          <p:cNvPr id="4" name="Picture 3" descr="http://www.management.energy.gov/images/New_DOE_Logo_Color_Hi-Res_042808.jpg"/>
          <p:cNvPicPr>
            <a:picLocks noChangeAspect="1" noChangeArrowheads="1"/>
          </p:cNvPicPr>
          <p:nvPr/>
        </p:nvPicPr>
        <p:blipFill>
          <a:blip r:embed="rId3" cstate="print">
            <a:clrChange>
              <a:clrFrom>
                <a:srgbClr val="FFFFFF"/>
              </a:clrFrom>
              <a:clrTo>
                <a:srgbClr val="FFFFFF">
                  <a:alpha val="0"/>
                </a:srgbClr>
              </a:clrTo>
            </a:clrChange>
          </a:blip>
          <a:srcRect r="73603"/>
          <a:stretch>
            <a:fillRect/>
          </a:stretch>
        </p:blipFill>
        <p:spPr bwMode="auto">
          <a:xfrm>
            <a:off x="73570" y="5812220"/>
            <a:ext cx="954991" cy="90914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7111586" y="6073665"/>
            <a:ext cx="1955800" cy="647700"/>
          </a:xfrm>
          <a:prstGeom prst="rect">
            <a:avLst/>
          </a:prstGeom>
        </p:spPr>
      </p:pic>
      <p:sp>
        <p:nvSpPr>
          <p:cNvPr id="8" name="Rectangle 7"/>
          <p:cNvSpPr/>
          <p:nvPr/>
        </p:nvSpPr>
        <p:spPr>
          <a:xfrm>
            <a:off x="4572000" y="5657671"/>
            <a:ext cx="4572000" cy="1200329"/>
          </a:xfrm>
          <a:prstGeom prst="rect">
            <a:avLst/>
          </a:prstGeom>
        </p:spPr>
        <p:txBody>
          <a:bodyPr>
            <a:spAutoFit/>
          </a:bodyPr>
          <a:lstStyle/>
          <a:p>
            <a:pPr algn="r"/>
            <a:r>
              <a:rPr lang="en-US" dirty="0" smtClean="0"/>
              <a:t>*Supported </a:t>
            </a:r>
            <a:r>
              <a:rPr lang="en-US" dirty="0"/>
              <a:t>by U.S. DoE </a:t>
            </a:r>
          </a:p>
          <a:p>
            <a:pPr algn="r"/>
            <a:r>
              <a:rPr lang="en-US" dirty="0"/>
              <a:t>Basic Energy Sciences, </a:t>
            </a:r>
          </a:p>
          <a:p>
            <a:pPr algn="r"/>
            <a:r>
              <a:rPr lang="en-US" dirty="0"/>
              <a:t>Materials Sciences &amp; Engineering </a:t>
            </a:r>
          </a:p>
          <a:p>
            <a:pPr algn="r"/>
            <a:r>
              <a:rPr lang="en-US" dirty="0"/>
              <a:t>DE-FG02-08ER46544</a:t>
            </a:r>
          </a:p>
        </p:txBody>
      </p:sp>
      <p:sp>
        <p:nvSpPr>
          <p:cNvPr id="9" name="Subtitle 2"/>
          <p:cNvSpPr>
            <a:spLocks noGrp="1"/>
          </p:cNvSpPr>
          <p:nvPr>
            <p:ph type="subTitle" idx="1"/>
          </p:nvPr>
        </p:nvSpPr>
        <p:spPr>
          <a:xfrm>
            <a:off x="685800" y="4267200"/>
            <a:ext cx="8041616" cy="1096831"/>
          </a:xfrm>
        </p:spPr>
        <p:txBody>
          <a:bodyPr>
            <a:noAutofit/>
          </a:bodyPr>
          <a:lstStyle/>
          <a:p>
            <a:pPr>
              <a:spcAft>
                <a:spcPts val="600"/>
              </a:spcAft>
            </a:pPr>
            <a:r>
              <a:rPr lang="en-US" sz="2400" dirty="0" smtClean="0"/>
              <a:t>C. Broholm</a:t>
            </a:r>
          </a:p>
          <a:p>
            <a:pPr>
              <a:spcAft>
                <a:spcPts val="600"/>
              </a:spcAft>
            </a:pPr>
            <a:r>
              <a:rPr lang="en-US" sz="2400" dirty="0" smtClean="0"/>
              <a:t>Johns Hopkins University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fontScale="90000"/>
          </a:bodyPr>
          <a:lstStyle/>
          <a:p>
            <a:r>
              <a:rPr lang="en-US" dirty="0" smtClean="0"/>
              <a:t>Incommensurate critical fluctuations</a:t>
            </a:r>
            <a:endParaRPr lang="en-US" dirty="0"/>
          </a:p>
        </p:txBody>
      </p:sp>
      <p:pic>
        <p:nvPicPr>
          <p:cNvPr id="18" name="Picture 17"/>
          <p:cNvPicPr>
            <a:picLocks noChangeAspect="1"/>
          </p:cNvPicPr>
          <p:nvPr/>
        </p:nvPicPr>
        <p:blipFill>
          <a:blip r:embed="rId4"/>
          <a:stretch>
            <a:fillRect/>
          </a:stretch>
        </p:blipFill>
        <p:spPr>
          <a:xfrm>
            <a:off x="4800600" y="1295400"/>
            <a:ext cx="3632200" cy="5156200"/>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5"/>
          <a:stretch>
            <a:fillRect/>
          </a:stretch>
        </p:blipFill>
        <p:spPr>
          <a:xfrm>
            <a:off x="838200" y="1295400"/>
            <a:ext cx="3581400" cy="5181600"/>
          </a:xfrm>
          <a:prstGeom prst="rect">
            <a:avLst/>
          </a:prstGeom>
          <a:ln>
            <a:noFill/>
          </a:ln>
          <a:effectLst>
            <a:outerShdw blurRad="292100" dist="139700" dir="2700000" algn="tl" rotWithShape="0">
              <a:srgbClr val="333333">
                <a:alpha val="65000"/>
              </a:srgbClr>
            </a:outerShdw>
          </a:effectLst>
        </p:spPr>
      </p:pic>
      <p:graphicFrame>
        <p:nvGraphicFramePr>
          <p:cNvPr id="21" name="Object 20"/>
          <p:cNvGraphicFramePr>
            <a:graphicFrameLocks noChangeAspect="1"/>
          </p:cNvGraphicFramePr>
          <p:nvPr>
            <p:extLst>
              <p:ext uri="{D42A27DB-BD31-4B8C-83A1-F6EECF244321}">
                <p14:modId xmlns:p14="http://schemas.microsoft.com/office/powerpoint/2010/main" val="1202187893"/>
              </p:ext>
            </p:extLst>
          </p:nvPr>
        </p:nvGraphicFramePr>
        <p:xfrm>
          <a:off x="2286000" y="685800"/>
          <a:ext cx="4819650" cy="503546"/>
        </p:xfrm>
        <a:graphic>
          <a:graphicData uri="http://schemas.openxmlformats.org/presentationml/2006/ole">
            <mc:AlternateContent xmlns:mc="http://schemas.openxmlformats.org/markup-compatibility/2006">
              <mc:Choice xmlns:v="urn:schemas-microsoft-com:vml" Requires="v">
                <p:oleObj spid="_x0000_s95261" name="Equation" r:id="rId6" imgW="1701800" imgH="177800" progId="Equation.DSMT4">
                  <p:embed/>
                </p:oleObj>
              </mc:Choice>
              <mc:Fallback>
                <p:oleObj name="Equation" r:id="rId6" imgW="1701800" imgH="177800" progId="Equation.DSMT4">
                  <p:embed/>
                  <p:pic>
                    <p:nvPicPr>
                      <p:cNvPr id="0" name=""/>
                      <p:cNvPicPr/>
                      <p:nvPr/>
                    </p:nvPicPr>
                    <p:blipFill>
                      <a:blip r:embed="rId7"/>
                      <a:stretch>
                        <a:fillRect/>
                      </a:stretch>
                    </p:blipFill>
                    <p:spPr>
                      <a:xfrm>
                        <a:off x="2286000" y="685800"/>
                        <a:ext cx="4819650" cy="503546"/>
                      </a:xfrm>
                      <a:prstGeom prst="rect">
                        <a:avLst/>
                      </a:prstGeom>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4"/>
          <a:stretch>
            <a:fillRect/>
          </a:stretch>
        </p:blipFill>
        <p:spPr>
          <a:xfrm>
            <a:off x="7239000" y="6400800"/>
            <a:ext cx="1701800" cy="342900"/>
          </a:xfrm>
          <a:prstGeom prst="rect">
            <a:avLst/>
          </a:prstGeom>
        </p:spPr>
      </p:pic>
      <p:sp>
        <p:nvSpPr>
          <p:cNvPr id="20" name="Rectangle 19"/>
          <p:cNvSpPr/>
          <p:nvPr/>
        </p:nvSpPr>
        <p:spPr>
          <a:xfrm>
            <a:off x="6477000" y="787400"/>
            <a:ext cx="2590800" cy="2590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Title 3"/>
          <p:cNvSpPr>
            <a:spLocks noGrp="1"/>
          </p:cNvSpPr>
          <p:nvPr>
            <p:ph type="title"/>
          </p:nvPr>
        </p:nvSpPr>
        <p:spPr>
          <a:xfrm>
            <a:off x="457200" y="-228600"/>
            <a:ext cx="8229600" cy="1143000"/>
          </a:xfrm>
        </p:spPr>
        <p:txBody>
          <a:bodyPr/>
          <a:lstStyle/>
          <a:p>
            <a:r>
              <a:rPr lang="en-US" dirty="0" smtClean="0"/>
              <a:t>Incommensurate correlations</a:t>
            </a:r>
            <a:endParaRPr lang="en-US" dirty="0"/>
          </a:p>
        </p:txBody>
      </p:sp>
      <p:graphicFrame>
        <p:nvGraphicFramePr>
          <p:cNvPr id="18" name="Object 17"/>
          <p:cNvGraphicFramePr>
            <a:graphicFrameLocks noChangeAspect="1"/>
          </p:cNvGraphicFramePr>
          <p:nvPr>
            <p:extLst>
              <p:ext uri="{D42A27DB-BD31-4B8C-83A1-F6EECF244321}">
                <p14:modId xmlns:p14="http://schemas.microsoft.com/office/powerpoint/2010/main" val="3792730853"/>
              </p:ext>
            </p:extLst>
          </p:nvPr>
        </p:nvGraphicFramePr>
        <p:xfrm>
          <a:off x="6705600" y="914400"/>
          <a:ext cx="2135973" cy="2286000"/>
        </p:xfrm>
        <a:graphic>
          <a:graphicData uri="http://schemas.openxmlformats.org/presentationml/2006/ole">
            <mc:AlternateContent xmlns:mc="http://schemas.openxmlformats.org/markup-compatibility/2006">
              <mc:Choice xmlns:v="urn:schemas-microsoft-com:vml" Requires="v">
                <p:oleObj spid="_x0000_s1076" name="Equation" r:id="rId5" imgW="889000" imgH="952500" progId="Equation.DSMT4">
                  <p:embed/>
                </p:oleObj>
              </mc:Choice>
              <mc:Fallback>
                <p:oleObj name="Equation" r:id="rId5" imgW="889000" imgH="952500" progId="Equation.DSMT4">
                  <p:embed/>
                  <p:pic>
                    <p:nvPicPr>
                      <p:cNvPr id="0" name=""/>
                      <p:cNvPicPr/>
                      <p:nvPr/>
                    </p:nvPicPr>
                    <p:blipFill>
                      <a:blip r:embed="rId6"/>
                      <a:stretch>
                        <a:fillRect/>
                      </a:stretch>
                    </p:blipFill>
                    <p:spPr>
                      <a:xfrm>
                        <a:off x="6705600" y="914400"/>
                        <a:ext cx="2135973" cy="22860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89823282"/>
              </p:ext>
            </p:extLst>
          </p:nvPr>
        </p:nvGraphicFramePr>
        <p:xfrm>
          <a:off x="6210300" y="2425700"/>
          <a:ext cx="114300" cy="165100"/>
        </p:xfrm>
        <a:graphic>
          <a:graphicData uri="http://schemas.openxmlformats.org/presentationml/2006/ole">
            <mc:AlternateContent xmlns:mc="http://schemas.openxmlformats.org/markup-compatibility/2006">
              <mc:Choice xmlns:v="urn:schemas-microsoft-com:vml" Requires="v">
                <p:oleObj spid="_x0000_s1077" name="Equation" r:id="rId7" imgW="114300" imgH="165100" progId="Equation.DSMT4">
                  <p:embed/>
                </p:oleObj>
              </mc:Choice>
              <mc:Fallback>
                <p:oleObj name="Equation" r:id="rId7" imgW="114300" imgH="165100" progId="Equation.DSMT4">
                  <p:embed/>
                  <p:pic>
                    <p:nvPicPr>
                      <p:cNvPr id="0" name=""/>
                      <p:cNvPicPr/>
                      <p:nvPr/>
                    </p:nvPicPr>
                    <p:blipFill>
                      <a:blip r:embed="rId8"/>
                      <a:stretch>
                        <a:fillRect/>
                      </a:stretch>
                    </p:blipFill>
                    <p:spPr>
                      <a:xfrm>
                        <a:off x="6210300" y="2425700"/>
                        <a:ext cx="114300" cy="165100"/>
                      </a:xfrm>
                      <a:prstGeom prst="rect">
                        <a:avLst/>
                      </a:prstGeom>
                    </p:spPr>
                  </p:pic>
                </p:oleObj>
              </mc:Fallback>
            </mc:AlternateContent>
          </a:graphicData>
        </a:graphic>
      </p:graphicFrame>
      <p:pic>
        <p:nvPicPr>
          <p:cNvPr id="25" name="Picture 24"/>
          <p:cNvPicPr>
            <a:picLocks noChangeAspect="1"/>
          </p:cNvPicPr>
          <p:nvPr/>
        </p:nvPicPr>
        <p:blipFill>
          <a:blip r:embed="rId9"/>
          <a:stretch>
            <a:fillRect/>
          </a:stretch>
        </p:blipFill>
        <p:spPr>
          <a:xfrm>
            <a:off x="228600" y="762000"/>
            <a:ext cx="3683000" cy="6045200"/>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10"/>
          <a:stretch>
            <a:fillRect/>
          </a:stretch>
        </p:blipFill>
        <p:spPr>
          <a:xfrm>
            <a:off x="4038600" y="762000"/>
            <a:ext cx="2286000" cy="5942994"/>
          </a:xfrm>
          <a:prstGeom prst="rect">
            <a:avLst/>
          </a:prstGeom>
          <a:ln>
            <a:noFill/>
          </a:ln>
          <a:effectLst>
            <a:outerShdw blurRad="292100" dist="139700" dir="2700000" algn="tl" rotWithShape="0">
              <a:srgbClr val="333333">
                <a:alpha val="65000"/>
              </a:srgbClr>
            </a:outerShdw>
          </a:effectLst>
        </p:spPr>
      </p:pic>
      <p:grpSp>
        <p:nvGrpSpPr>
          <p:cNvPr id="26" name="Group 25"/>
          <p:cNvGrpSpPr/>
          <p:nvPr/>
        </p:nvGrpSpPr>
        <p:grpSpPr>
          <a:xfrm>
            <a:off x="381000" y="914400"/>
            <a:ext cx="3429000" cy="5638800"/>
            <a:chOff x="5705475" y="533400"/>
            <a:chExt cx="3438525" cy="6019800"/>
          </a:xfrm>
        </p:grpSpPr>
        <p:pic>
          <p:nvPicPr>
            <p:cNvPr id="27" name="Picture 6" descr="momentum"/>
            <p:cNvPicPr>
              <a:picLocks noChangeAspect="1" noChangeArrowheads="1"/>
            </p:cNvPicPr>
            <p:nvPr/>
          </p:nvPicPr>
          <p:blipFill>
            <a:blip r:embed="rId11"/>
            <a:srcRect/>
            <a:stretch>
              <a:fillRect/>
            </a:stretch>
          </p:blipFill>
          <p:spPr bwMode="auto">
            <a:xfrm>
              <a:off x="5705475" y="533400"/>
              <a:ext cx="3438525" cy="6019800"/>
            </a:xfrm>
            <a:prstGeom prst="rect">
              <a:avLst/>
            </a:prstGeom>
            <a:noFill/>
            <a:ln>
              <a:noFill/>
            </a:ln>
          </p:spPr>
        </p:pic>
        <p:sp>
          <p:nvSpPr>
            <p:cNvPr id="28" name="Line 7"/>
            <p:cNvSpPr>
              <a:spLocks noChangeShapeType="1"/>
            </p:cNvSpPr>
            <p:nvPr/>
          </p:nvSpPr>
          <p:spPr bwMode="auto">
            <a:xfrm>
              <a:off x="7315200" y="1447800"/>
              <a:ext cx="0" cy="4419600"/>
            </a:xfrm>
            <a:prstGeom prst="line">
              <a:avLst/>
            </a:prstGeom>
            <a:noFill/>
            <a:ln w="9525" cap="rnd">
              <a:solidFill>
                <a:srgbClr val="000000"/>
              </a:solidFill>
              <a:prstDash val="sysDot"/>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29" name="Line 8"/>
            <p:cNvSpPr>
              <a:spLocks noChangeShapeType="1"/>
            </p:cNvSpPr>
            <p:nvPr/>
          </p:nvSpPr>
          <p:spPr bwMode="auto">
            <a:xfrm>
              <a:off x="7848600" y="1524000"/>
              <a:ext cx="0" cy="4419600"/>
            </a:xfrm>
            <a:prstGeom prst="line">
              <a:avLst/>
            </a:prstGeom>
            <a:noFill/>
            <a:ln w="9525" cap="rnd">
              <a:solidFill>
                <a:srgbClr val="000000"/>
              </a:solidFill>
              <a:prstDash val="sysDot"/>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grpSp>
      <p:pic>
        <p:nvPicPr>
          <p:cNvPr id="30" name="Picture 4" descr="C:\Documents and Settings\collin\My Documents\talks\Hawai 2009\ybrh2si2.jpg"/>
          <p:cNvPicPr>
            <a:picLocks noChangeAspect="1" noChangeArrowheads="1"/>
          </p:cNvPicPr>
          <p:nvPr/>
        </p:nvPicPr>
        <p:blipFill>
          <a:blip r:embed="rId12" cstate="print">
            <a:clrChange>
              <a:clrFrom>
                <a:srgbClr val="F3F3F3"/>
              </a:clrFrom>
              <a:clrTo>
                <a:srgbClr val="F3F3F3">
                  <a:alpha val="0"/>
                </a:srgbClr>
              </a:clrTo>
            </a:clrChange>
          </a:blip>
          <a:srcRect l="24324" r="22973"/>
          <a:stretch>
            <a:fillRect/>
          </a:stretch>
        </p:blipFill>
        <p:spPr bwMode="auto">
          <a:xfrm>
            <a:off x="6705600" y="3276600"/>
            <a:ext cx="2057400" cy="36249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8880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noAutofit/>
          </a:bodyPr>
          <a:lstStyle/>
          <a:p>
            <a:r>
              <a:rPr lang="en-US" sz="3600" dirty="0" smtClean="0"/>
              <a:t>Spin Fluctuations &amp; Neutrons Scattering</a:t>
            </a:r>
            <a:endParaRPr lang="en-US" sz="3600" dirty="0"/>
          </a:p>
        </p:txBody>
      </p:sp>
      <p:pic>
        <p:nvPicPr>
          <p:cNvPr id="4" name="Picture 9"/>
          <p:cNvPicPr>
            <a:picLocks noChangeAspect="1" noChangeArrowheads="1"/>
          </p:cNvPicPr>
          <p:nvPr/>
        </p:nvPicPr>
        <p:blipFill>
          <a:blip r:embed="rId4"/>
          <a:srcRect/>
          <a:stretch>
            <a:fillRect/>
          </a:stretch>
        </p:blipFill>
        <p:spPr bwMode="auto">
          <a:xfrm>
            <a:off x="304800" y="1143000"/>
            <a:ext cx="4037850" cy="51025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23906" name="Object 2"/>
          <p:cNvGraphicFramePr>
            <a:graphicFrameLocks noChangeAspect="1"/>
          </p:cNvGraphicFramePr>
          <p:nvPr>
            <p:extLst>
              <p:ext uri="{D42A27DB-BD31-4B8C-83A1-F6EECF244321}">
                <p14:modId xmlns:p14="http://schemas.microsoft.com/office/powerpoint/2010/main" val="2346420315"/>
              </p:ext>
            </p:extLst>
          </p:nvPr>
        </p:nvGraphicFramePr>
        <p:xfrm>
          <a:off x="4673600" y="2921000"/>
          <a:ext cx="3800475" cy="1128713"/>
        </p:xfrm>
        <a:graphic>
          <a:graphicData uri="http://schemas.openxmlformats.org/presentationml/2006/ole">
            <mc:AlternateContent xmlns:mc="http://schemas.openxmlformats.org/markup-compatibility/2006">
              <mc:Choice xmlns:v="urn:schemas-microsoft-com:vml" Requires="v">
                <p:oleObj spid="_x0000_s124001" name="Equation" r:id="rId5" imgW="1879600" imgH="558800" progId="Equation.DSMT4">
                  <p:embed/>
                </p:oleObj>
              </mc:Choice>
              <mc:Fallback>
                <p:oleObj name="Equation" r:id="rId5" imgW="1879600" imgH="558800" progId="Equation.DSMT4">
                  <p:embed/>
                  <p:pic>
                    <p:nvPicPr>
                      <p:cNvPr id="0" name="Picture 2"/>
                      <p:cNvPicPr>
                        <a:picLocks noChangeAspect="1" noChangeArrowheads="1"/>
                      </p:cNvPicPr>
                      <p:nvPr/>
                    </p:nvPicPr>
                    <p:blipFill>
                      <a:blip r:embed="rId6"/>
                      <a:srcRect/>
                      <a:stretch>
                        <a:fillRect/>
                      </a:stretch>
                    </p:blipFill>
                    <p:spPr bwMode="auto">
                      <a:xfrm>
                        <a:off x="4673600" y="2921000"/>
                        <a:ext cx="3800475" cy="1128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907" name="Object 3"/>
          <p:cNvGraphicFramePr>
            <a:graphicFrameLocks noChangeAspect="1"/>
          </p:cNvGraphicFramePr>
          <p:nvPr>
            <p:extLst>
              <p:ext uri="{D42A27DB-BD31-4B8C-83A1-F6EECF244321}">
                <p14:modId xmlns:p14="http://schemas.microsoft.com/office/powerpoint/2010/main" val="4150922754"/>
              </p:ext>
            </p:extLst>
          </p:nvPr>
        </p:nvGraphicFramePr>
        <p:xfrm>
          <a:off x="4621213" y="1030288"/>
          <a:ext cx="4230687" cy="1768475"/>
        </p:xfrm>
        <a:graphic>
          <a:graphicData uri="http://schemas.openxmlformats.org/presentationml/2006/ole">
            <mc:AlternateContent xmlns:mc="http://schemas.openxmlformats.org/markup-compatibility/2006">
              <mc:Choice xmlns:v="urn:schemas-microsoft-com:vml" Requires="v">
                <p:oleObj spid="_x0000_s124002" name="Equation" r:id="rId7" imgW="2146300" imgH="901700" progId="Equation.DSMT4">
                  <p:embed/>
                </p:oleObj>
              </mc:Choice>
              <mc:Fallback>
                <p:oleObj name="Equation" r:id="rId7" imgW="2146300" imgH="901700" progId="Equation.DSMT4">
                  <p:embed/>
                  <p:pic>
                    <p:nvPicPr>
                      <p:cNvPr id="0" name="Picture 3"/>
                      <p:cNvPicPr>
                        <a:picLocks noChangeAspect="1" noChangeArrowheads="1"/>
                      </p:cNvPicPr>
                      <p:nvPr/>
                    </p:nvPicPr>
                    <p:blipFill>
                      <a:blip r:embed="rId8"/>
                      <a:srcRect/>
                      <a:stretch>
                        <a:fillRect/>
                      </a:stretch>
                    </p:blipFill>
                    <p:spPr bwMode="auto">
                      <a:xfrm>
                        <a:off x="4621213" y="1030288"/>
                        <a:ext cx="4230687" cy="1768475"/>
                      </a:xfrm>
                      <a:prstGeom prst="rect">
                        <a:avLst/>
                      </a:prstGeom>
                      <a:noFill/>
                      <a:effectLst/>
                      <a:extLst>
                        <a:ext uri="{909E8E84-426E-40dd-AFC4-6F175D3DCCD1}">
                          <a14:hiddenFill xmlns:a14="http://schemas.microsoft.com/office/drawing/2010/main">
                            <a:solidFill>
                              <a:srgbClr val="66FF33"/>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04941282"/>
              </p:ext>
            </p:extLst>
          </p:nvPr>
        </p:nvGraphicFramePr>
        <p:xfrm>
          <a:off x="4546600" y="4241800"/>
          <a:ext cx="3433763" cy="950913"/>
        </p:xfrm>
        <a:graphic>
          <a:graphicData uri="http://schemas.openxmlformats.org/presentationml/2006/ole">
            <mc:AlternateContent xmlns:mc="http://schemas.openxmlformats.org/markup-compatibility/2006">
              <mc:Choice xmlns:v="urn:schemas-microsoft-com:vml" Requires="v">
                <p:oleObj spid="_x0000_s124003" name="Equation" r:id="rId9" imgW="1651000" imgH="457200" progId="Equation.DSMT4">
                  <p:embed/>
                </p:oleObj>
              </mc:Choice>
              <mc:Fallback>
                <p:oleObj name="Equation" r:id="rId9" imgW="1651000" imgH="457200" progId="Equation.DSMT4">
                  <p:embed/>
                  <p:pic>
                    <p:nvPicPr>
                      <p:cNvPr id="0" name="Picture 4"/>
                      <p:cNvPicPr>
                        <a:picLocks noChangeAspect="1" noChangeArrowheads="1"/>
                      </p:cNvPicPr>
                      <p:nvPr/>
                    </p:nvPicPr>
                    <p:blipFill>
                      <a:blip r:embed="rId10"/>
                      <a:srcRect/>
                      <a:stretch>
                        <a:fillRect/>
                      </a:stretch>
                    </p:blipFill>
                    <p:spPr bwMode="auto">
                      <a:xfrm>
                        <a:off x="4546600" y="4241800"/>
                        <a:ext cx="3433763" cy="950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909" name="Object 5"/>
          <p:cNvGraphicFramePr>
            <a:graphicFrameLocks noChangeAspect="1"/>
          </p:cNvGraphicFramePr>
          <p:nvPr>
            <p:extLst>
              <p:ext uri="{D42A27DB-BD31-4B8C-83A1-F6EECF244321}">
                <p14:modId xmlns:p14="http://schemas.microsoft.com/office/powerpoint/2010/main" val="1138586927"/>
              </p:ext>
            </p:extLst>
          </p:nvPr>
        </p:nvGraphicFramePr>
        <p:xfrm>
          <a:off x="4721225" y="5303838"/>
          <a:ext cx="3981450" cy="1295400"/>
        </p:xfrm>
        <a:graphic>
          <a:graphicData uri="http://schemas.openxmlformats.org/presentationml/2006/ole">
            <mc:AlternateContent xmlns:mc="http://schemas.openxmlformats.org/markup-compatibility/2006">
              <mc:Choice xmlns:v="urn:schemas-microsoft-com:vml" Requires="v">
                <p:oleObj spid="_x0000_s124004" name="Equation" r:id="rId11" imgW="1676400" imgH="546100" progId="Equation.DSMT4">
                  <p:embed/>
                </p:oleObj>
              </mc:Choice>
              <mc:Fallback>
                <p:oleObj name="Equation" r:id="rId11" imgW="1676400" imgH="546100" progId="Equation.DSMT4">
                  <p:embed/>
                  <p:pic>
                    <p:nvPicPr>
                      <p:cNvPr id="0" name="Picture 5"/>
                      <p:cNvPicPr>
                        <a:picLocks noChangeAspect="1" noChangeArrowheads="1"/>
                      </p:cNvPicPr>
                      <p:nvPr/>
                    </p:nvPicPr>
                    <p:blipFill>
                      <a:blip r:embed="rId12"/>
                      <a:srcRect/>
                      <a:stretch>
                        <a:fillRect/>
                      </a:stretch>
                    </p:blipFill>
                    <p:spPr bwMode="auto">
                      <a:xfrm>
                        <a:off x="4721225" y="5303838"/>
                        <a:ext cx="398145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1143000" y="762000"/>
            <a:ext cx="3161273" cy="369332"/>
          </a:xfrm>
          <a:prstGeom prst="rect">
            <a:avLst/>
          </a:prstGeom>
          <a:noFill/>
        </p:spPr>
        <p:txBody>
          <a:bodyPr wrap="none" rtlCol="0">
            <a:spAutoFit/>
          </a:bodyPr>
          <a:lstStyle/>
          <a:p>
            <a:r>
              <a:rPr lang="en-US" b="1" i="1" dirty="0" smtClean="0"/>
              <a:t>V</a:t>
            </a:r>
            <a:r>
              <a:rPr lang="en-US" b="1" i="1" baseline="-25000" dirty="0" smtClean="0"/>
              <a:t>2-y</a:t>
            </a:r>
            <a:r>
              <a:rPr lang="en-US" b="1" i="1" dirty="0" smtClean="0"/>
              <a:t>O</a:t>
            </a:r>
            <a:r>
              <a:rPr lang="en-US" b="1" i="1" baseline="-25000" dirty="0" smtClean="0"/>
              <a:t>3</a:t>
            </a:r>
            <a:r>
              <a:rPr lang="en-US" b="1" i="1" dirty="0" smtClean="0"/>
              <a:t> </a:t>
            </a:r>
            <a:r>
              <a:rPr lang="en-US" i="1" dirty="0" err="1" smtClean="0"/>
              <a:t>Bao</a:t>
            </a:r>
            <a:r>
              <a:rPr lang="en-US" i="1" dirty="0" smtClean="0"/>
              <a:t> </a:t>
            </a:r>
            <a:r>
              <a:rPr lang="en-US" i="1" dirty="0" smtClean="0"/>
              <a:t>et al. PRL (1993)</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Spin fluctuations near MIT in V</a:t>
            </a:r>
            <a:r>
              <a:rPr lang="en-US" baseline="-25000" dirty="0" smtClean="0"/>
              <a:t>2</a:t>
            </a:r>
            <a:r>
              <a:rPr lang="en-US" dirty="0" smtClean="0"/>
              <a:t>O</a:t>
            </a:r>
            <a:r>
              <a:rPr lang="en-US" baseline="-25000" dirty="0" smtClean="0"/>
              <a:t>3</a:t>
            </a:r>
            <a:endParaRPr lang="en-US" baseline="-25000" dirty="0"/>
          </a:p>
        </p:txBody>
      </p:sp>
      <p:pic>
        <p:nvPicPr>
          <p:cNvPr id="8" name="Picture 7"/>
          <p:cNvPicPr>
            <a:picLocks noChangeAspect="1"/>
          </p:cNvPicPr>
          <p:nvPr/>
        </p:nvPicPr>
        <p:blipFill>
          <a:blip r:embed="rId2"/>
          <a:stretch>
            <a:fillRect/>
          </a:stretch>
        </p:blipFill>
        <p:spPr>
          <a:xfrm>
            <a:off x="2895600" y="2057400"/>
            <a:ext cx="5181600" cy="4313868"/>
          </a:xfrm>
          <a:prstGeom prst="rect">
            <a:avLst/>
          </a:prstGeom>
        </p:spPr>
      </p:pic>
      <p:pic>
        <p:nvPicPr>
          <p:cNvPr id="21" name="Picture 20"/>
          <p:cNvPicPr>
            <a:picLocks noChangeAspect="1"/>
          </p:cNvPicPr>
          <p:nvPr/>
        </p:nvPicPr>
        <p:blipFill rotWithShape="1">
          <a:blip r:embed="rId3"/>
          <a:srcRect l="5523" t="6115"/>
          <a:stretch/>
        </p:blipFill>
        <p:spPr>
          <a:xfrm>
            <a:off x="6191662" y="586128"/>
            <a:ext cx="2939637" cy="1979272"/>
          </a:xfrm>
          <a:prstGeom prst="rect">
            <a:avLst/>
          </a:prstGeom>
          <a:ln>
            <a:solidFill>
              <a:srgbClr val="008000"/>
            </a:solid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4"/>
          <a:stretch>
            <a:fillRect/>
          </a:stretch>
        </p:blipFill>
        <p:spPr>
          <a:xfrm>
            <a:off x="5725" y="609600"/>
            <a:ext cx="3022600" cy="2413000"/>
          </a:xfrm>
          <a:prstGeom prst="rect">
            <a:avLst/>
          </a:prstGeom>
          <a:ln>
            <a:solidFill>
              <a:srgbClr val="FF0000"/>
            </a:solid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5"/>
          <a:stretch>
            <a:fillRect/>
          </a:stretch>
        </p:blipFill>
        <p:spPr>
          <a:xfrm>
            <a:off x="29640" y="4471151"/>
            <a:ext cx="3018360" cy="2247149"/>
          </a:xfrm>
          <a:prstGeom prst="rect">
            <a:avLst/>
          </a:prstGeom>
          <a:ln>
            <a:solidFill>
              <a:srgbClr val="0000FF"/>
            </a:solidFill>
          </a:ln>
          <a:effectLst>
            <a:outerShdw blurRad="292100" dist="139700" dir="2700000" algn="tl" rotWithShape="0">
              <a:srgbClr val="333333">
                <a:alpha val="65000"/>
              </a:srgbClr>
            </a:outerShdw>
          </a:effectLst>
        </p:spPr>
      </p:pic>
      <p:cxnSp>
        <p:nvCxnSpPr>
          <p:cNvPr id="25" name="Straight Arrow Connector 24"/>
          <p:cNvCxnSpPr>
            <a:stCxn id="22" idx="3"/>
          </p:cNvCxnSpPr>
          <p:nvPr/>
        </p:nvCxnSpPr>
        <p:spPr>
          <a:xfrm>
            <a:off x="3028325" y="1816100"/>
            <a:ext cx="3753475" cy="2374900"/>
          </a:xfrm>
          <a:prstGeom prst="straightConnector1">
            <a:avLst/>
          </a:prstGeom>
          <a:ln>
            <a:solidFill>
              <a:srgbClr val="FF0000"/>
            </a:solidFill>
            <a:tailEnd type="arrow"/>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3048000" y="5105400"/>
            <a:ext cx="1295400" cy="533400"/>
          </a:xfrm>
          <a:prstGeom prst="straightConnector1">
            <a:avLst/>
          </a:prstGeom>
          <a:ln>
            <a:solidFill>
              <a:srgbClr val="0000FF"/>
            </a:solidFill>
            <a:tailEnd type="arrow"/>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7150588" y="3124200"/>
            <a:ext cx="441146" cy="369332"/>
          </a:xfrm>
          <a:prstGeom prst="rect">
            <a:avLst/>
          </a:prstGeom>
          <a:solidFill>
            <a:srgbClr val="FFFFFF"/>
          </a:solidFill>
        </p:spPr>
        <p:txBody>
          <a:bodyPr wrap="none" rtlCol="0">
            <a:spAutoFit/>
          </a:bodyPr>
          <a:lstStyle/>
          <a:p>
            <a:r>
              <a:rPr lang="en-US" dirty="0" smtClean="0">
                <a:latin typeface="Times"/>
                <a:cs typeface="Times"/>
              </a:rPr>
              <a:t>P I</a:t>
            </a:r>
            <a:endParaRPr lang="en-US" dirty="0">
              <a:latin typeface="Times"/>
              <a:cs typeface="Times"/>
            </a:endParaRPr>
          </a:p>
        </p:txBody>
      </p:sp>
      <p:cxnSp>
        <p:nvCxnSpPr>
          <p:cNvPr id="27" name="Straight Arrow Connector 26"/>
          <p:cNvCxnSpPr/>
          <p:nvPr/>
        </p:nvCxnSpPr>
        <p:spPr>
          <a:xfrm flipH="1">
            <a:off x="7554095" y="2565400"/>
            <a:ext cx="117681" cy="1549400"/>
          </a:xfrm>
          <a:prstGeom prst="straightConnector1">
            <a:avLst/>
          </a:prstGeom>
          <a:ln>
            <a:solidFill>
              <a:srgbClr val="008000"/>
            </a:solidFill>
            <a:tailEnd type="arrow"/>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94514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Spin Density Wave Order</a:t>
            </a:r>
            <a:endParaRPr lang="en-US" sz="4000" dirty="0"/>
          </a:p>
        </p:txBody>
      </p:sp>
      <p:pic>
        <p:nvPicPr>
          <p:cNvPr id="106501" name="Picture 5"/>
          <p:cNvPicPr>
            <a:picLocks noChangeAspect="1" noChangeArrowheads="1"/>
          </p:cNvPicPr>
          <p:nvPr/>
        </p:nvPicPr>
        <p:blipFill>
          <a:blip r:embed="rId3"/>
          <a:srcRect/>
          <a:stretch>
            <a:fillRect/>
          </a:stretch>
        </p:blipFill>
        <p:spPr bwMode="auto">
          <a:xfrm>
            <a:off x="4191000" y="914400"/>
            <a:ext cx="4299792"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7" name="Group 16"/>
          <p:cNvGrpSpPr/>
          <p:nvPr/>
        </p:nvGrpSpPr>
        <p:grpSpPr>
          <a:xfrm>
            <a:off x="457200" y="1343025"/>
            <a:ext cx="3329168" cy="5210175"/>
            <a:chOff x="457200" y="1343025"/>
            <a:chExt cx="3329168" cy="5210175"/>
          </a:xfrm>
        </p:grpSpPr>
        <p:grpSp>
          <p:nvGrpSpPr>
            <p:cNvPr id="16" name="Group 15"/>
            <p:cNvGrpSpPr/>
            <p:nvPr/>
          </p:nvGrpSpPr>
          <p:grpSpPr>
            <a:xfrm>
              <a:off x="457200" y="1343025"/>
              <a:ext cx="3329168" cy="5210175"/>
              <a:chOff x="457200" y="1343025"/>
              <a:chExt cx="3329168" cy="5210175"/>
            </a:xfrm>
          </p:grpSpPr>
          <p:pic>
            <p:nvPicPr>
              <p:cNvPr id="106503" name="Picture 7"/>
              <p:cNvPicPr>
                <a:picLocks noChangeAspect="1" noChangeArrowheads="1"/>
              </p:cNvPicPr>
              <p:nvPr/>
            </p:nvPicPr>
            <p:blipFill>
              <a:blip r:embed="rId4"/>
              <a:srcRect/>
              <a:stretch>
                <a:fillRect/>
              </a:stretch>
            </p:blipFill>
            <p:spPr bwMode="auto">
              <a:xfrm>
                <a:off x="457200" y="1343025"/>
                <a:ext cx="3329168" cy="5210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rot="16200000">
                <a:off x="-585506" y="2536649"/>
                <a:ext cx="2454746" cy="369332"/>
              </a:xfrm>
              <a:prstGeom prst="rect">
                <a:avLst/>
              </a:prstGeom>
              <a:solidFill>
                <a:srgbClr val="FFFFFF"/>
              </a:solidFill>
            </p:spPr>
            <p:txBody>
              <a:bodyPr wrap="none" rtlCol="0">
                <a:spAutoFit/>
              </a:bodyPr>
              <a:lstStyle/>
              <a:p>
                <a:r>
                  <a:rPr lang="en-US" i="1" dirty="0" err="1" smtClean="0"/>
                  <a:t>Bao</a:t>
                </a:r>
                <a:r>
                  <a:rPr lang="en-US" i="1" dirty="0" smtClean="0"/>
                  <a:t> et al. PRL (1993)</a:t>
                </a:r>
                <a:endParaRPr lang="en-US" i="1" dirty="0"/>
              </a:p>
            </p:txBody>
          </p:sp>
        </p:grpSp>
        <p:sp>
          <p:nvSpPr>
            <p:cNvPr id="12" name="Rectangle 11"/>
            <p:cNvSpPr/>
            <p:nvPr/>
          </p:nvSpPr>
          <p:spPr>
            <a:xfrm>
              <a:off x="685800" y="4495800"/>
              <a:ext cx="304800"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0" y="3429000"/>
              <a:ext cx="304800" cy="381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6506" name="Picture 10"/>
          <p:cNvPicPr>
            <a:picLocks noChangeAspect="1" noChangeArrowheads="1"/>
          </p:cNvPicPr>
          <p:nvPr/>
        </p:nvPicPr>
        <p:blipFill>
          <a:blip r:embed="rId5"/>
          <a:srcRect/>
          <a:stretch>
            <a:fillRect/>
          </a:stretch>
        </p:blipFill>
        <p:spPr bwMode="auto">
          <a:xfrm>
            <a:off x="4495800" y="3962400"/>
            <a:ext cx="3810000" cy="25783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6507" name="Picture 11"/>
          <p:cNvPicPr>
            <a:picLocks noChangeAspect="1" noChangeArrowheads="1"/>
          </p:cNvPicPr>
          <p:nvPr/>
        </p:nvPicPr>
        <p:blipFill>
          <a:blip r:embed="rId6"/>
          <a:srcRect/>
          <a:stretch>
            <a:fillRect/>
          </a:stretch>
        </p:blipFill>
        <p:spPr bwMode="auto">
          <a:xfrm>
            <a:off x="4675683" y="3886200"/>
            <a:ext cx="3477717" cy="2824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7"/>
          <p:cNvSpPr txBox="1"/>
          <p:nvPr/>
        </p:nvSpPr>
        <p:spPr>
          <a:xfrm rot="16200000">
            <a:off x="7287962" y="5166030"/>
            <a:ext cx="3014608" cy="369332"/>
          </a:xfrm>
          <a:prstGeom prst="rect">
            <a:avLst/>
          </a:prstGeom>
          <a:noFill/>
        </p:spPr>
        <p:txBody>
          <a:bodyPr wrap="none" rtlCol="0">
            <a:spAutoFit/>
          </a:bodyPr>
          <a:lstStyle/>
          <a:p>
            <a:r>
              <a:rPr lang="en-US" i="1" dirty="0" err="1" smtClean="0"/>
              <a:t>Wolenski</a:t>
            </a:r>
            <a:r>
              <a:rPr lang="en-US" i="1" dirty="0" smtClean="0"/>
              <a:t> et al., PRB (1998)</a:t>
            </a:r>
            <a:endParaRPr lang="en-US" i="1" dirty="0"/>
          </a:p>
        </p:txBody>
      </p:sp>
      <p:cxnSp>
        <p:nvCxnSpPr>
          <p:cNvPr id="24" name="Straight Connector 23"/>
          <p:cNvCxnSpPr/>
          <p:nvPr/>
        </p:nvCxnSpPr>
        <p:spPr>
          <a:xfrm rot="5400000">
            <a:off x="4344194" y="5181600"/>
            <a:ext cx="2438400" cy="1588"/>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562600" y="6019800"/>
            <a:ext cx="1851789" cy="369332"/>
          </a:xfrm>
          <a:prstGeom prst="rect">
            <a:avLst/>
          </a:prstGeom>
          <a:noFill/>
        </p:spPr>
        <p:txBody>
          <a:bodyPr wrap="none" rtlCol="0">
            <a:spAutoFit/>
          </a:bodyPr>
          <a:lstStyle/>
          <a:p>
            <a:r>
              <a:rPr lang="en-US" dirty="0" smtClean="0">
                <a:solidFill>
                  <a:srgbClr val="FF0000"/>
                </a:solidFill>
              </a:rPr>
              <a:t>Experimental Q</a:t>
            </a:r>
            <a:r>
              <a:rPr lang="en-US" baseline="-25000" dirty="0" smtClean="0">
                <a:solidFill>
                  <a:srgbClr val="FF0000"/>
                </a:solidFill>
              </a:rPr>
              <a:t>c</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6506"/>
                                        </p:tgtEl>
                                        <p:attrNameLst>
                                          <p:attrName>style.visibility</p:attrName>
                                        </p:attrNameLst>
                                      </p:cBhvr>
                                      <p:to>
                                        <p:strVal val="visible"/>
                                      </p:to>
                                    </p:set>
                                    <p:animEffect transition="in" filter="dissolve">
                                      <p:cBhvr>
                                        <p:cTn id="12" dur="500"/>
                                        <p:tgtEl>
                                          <p:spTgt spid="10650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106506"/>
                                        </p:tgtEl>
                                      </p:cBhvr>
                                    </p:animEffect>
                                    <p:set>
                                      <p:cBhvr>
                                        <p:cTn id="20" dur="1" fill="hold">
                                          <p:stCondLst>
                                            <p:cond delay="499"/>
                                          </p:stCondLst>
                                        </p:cTn>
                                        <p:tgtEl>
                                          <p:spTgt spid="106506"/>
                                        </p:tgtEl>
                                        <p:attrNameLst>
                                          <p:attrName>style.visibility</p:attrName>
                                        </p:attrNameLst>
                                      </p:cBhvr>
                                      <p:to>
                                        <p:strVal val="hidden"/>
                                      </p:to>
                                    </p:set>
                                  </p:childTnLst>
                                </p:cTn>
                              </p:par>
                              <p:par>
                                <p:cTn id="21" presetID="9" presetClass="entr" presetSubtype="0" fill="hold" nodeType="withEffect">
                                  <p:stCondLst>
                                    <p:cond delay="0"/>
                                  </p:stCondLst>
                                  <p:childTnLst>
                                    <p:set>
                                      <p:cBhvr>
                                        <p:cTn id="22" dur="1" fill="hold">
                                          <p:stCondLst>
                                            <p:cond delay="0"/>
                                          </p:stCondLst>
                                        </p:cTn>
                                        <p:tgtEl>
                                          <p:spTgt spid="106507"/>
                                        </p:tgtEl>
                                        <p:attrNameLst>
                                          <p:attrName>style.visibility</p:attrName>
                                        </p:attrNameLst>
                                      </p:cBhvr>
                                      <p:to>
                                        <p:strVal val="visible"/>
                                      </p:to>
                                    </p:set>
                                    <p:animEffect transition="in" filter="dissolve">
                                      <p:cBhvr>
                                        <p:cTn id="23" dur="500"/>
                                        <p:tgtEl>
                                          <p:spTgt spid="10650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par>
                                <p:cTn id="29" presetID="9"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dissolve">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4"/>
          <a:stretch>
            <a:fillRect/>
          </a:stretch>
        </p:blipFill>
        <p:spPr>
          <a:xfrm>
            <a:off x="7239000" y="6400800"/>
            <a:ext cx="1701800" cy="342900"/>
          </a:xfrm>
          <a:prstGeom prst="rect">
            <a:avLst/>
          </a:prstGeom>
        </p:spPr>
      </p:pic>
      <p:sp>
        <p:nvSpPr>
          <p:cNvPr id="20" name="Rectangle 19"/>
          <p:cNvSpPr/>
          <p:nvPr/>
        </p:nvSpPr>
        <p:spPr>
          <a:xfrm>
            <a:off x="6477000" y="787400"/>
            <a:ext cx="2590800" cy="2590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Title 3"/>
          <p:cNvSpPr>
            <a:spLocks noGrp="1"/>
          </p:cNvSpPr>
          <p:nvPr>
            <p:ph type="title"/>
          </p:nvPr>
        </p:nvSpPr>
        <p:spPr>
          <a:xfrm>
            <a:off x="457200" y="-228600"/>
            <a:ext cx="8229600" cy="1143000"/>
          </a:xfrm>
        </p:spPr>
        <p:txBody>
          <a:bodyPr/>
          <a:lstStyle/>
          <a:p>
            <a:r>
              <a:rPr lang="en-US" dirty="0" smtClean="0"/>
              <a:t>Incommensurate correlations</a:t>
            </a:r>
            <a:endParaRPr lang="en-US" dirty="0"/>
          </a:p>
        </p:txBody>
      </p:sp>
      <p:graphicFrame>
        <p:nvGraphicFramePr>
          <p:cNvPr id="18" name="Object 17"/>
          <p:cNvGraphicFramePr>
            <a:graphicFrameLocks noChangeAspect="1"/>
          </p:cNvGraphicFramePr>
          <p:nvPr>
            <p:extLst>
              <p:ext uri="{D42A27DB-BD31-4B8C-83A1-F6EECF244321}">
                <p14:modId xmlns:p14="http://schemas.microsoft.com/office/powerpoint/2010/main" val="1630287277"/>
              </p:ext>
            </p:extLst>
          </p:nvPr>
        </p:nvGraphicFramePr>
        <p:xfrm>
          <a:off x="6705600" y="914400"/>
          <a:ext cx="2135973" cy="2286000"/>
        </p:xfrm>
        <a:graphic>
          <a:graphicData uri="http://schemas.openxmlformats.org/presentationml/2006/ole">
            <mc:AlternateContent xmlns:mc="http://schemas.openxmlformats.org/markup-compatibility/2006">
              <mc:Choice xmlns:v="urn:schemas-microsoft-com:vml" Requires="v">
                <p:oleObj spid="_x0000_s137221" name="Equation" r:id="rId5" imgW="889000" imgH="952500" progId="Equation.DSMT4">
                  <p:embed/>
                </p:oleObj>
              </mc:Choice>
              <mc:Fallback>
                <p:oleObj name="Equation" r:id="rId5" imgW="889000" imgH="952500" progId="Equation.DSMT4">
                  <p:embed/>
                  <p:pic>
                    <p:nvPicPr>
                      <p:cNvPr id="0" name=""/>
                      <p:cNvPicPr/>
                      <p:nvPr/>
                    </p:nvPicPr>
                    <p:blipFill>
                      <a:blip r:embed="rId6"/>
                      <a:stretch>
                        <a:fillRect/>
                      </a:stretch>
                    </p:blipFill>
                    <p:spPr>
                      <a:xfrm>
                        <a:off x="6705600" y="914400"/>
                        <a:ext cx="2135973" cy="22860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995212316"/>
              </p:ext>
            </p:extLst>
          </p:nvPr>
        </p:nvGraphicFramePr>
        <p:xfrm>
          <a:off x="6210300" y="2425700"/>
          <a:ext cx="114300" cy="165100"/>
        </p:xfrm>
        <a:graphic>
          <a:graphicData uri="http://schemas.openxmlformats.org/presentationml/2006/ole">
            <mc:AlternateContent xmlns:mc="http://schemas.openxmlformats.org/markup-compatibility/2006">
              <mc:Choice xmlns:v="urn:schemas-microsoft-com:vml" Requires="v">
                <p:oleObj spid="_x0000_s137222" name="Equation" r:id="rId7" imgW="114300" imgH="165100" progId="Equation.DSMT4">
                  <p:embed/>
                </p:oleObj>
              </mc:Choice>
              <mc:Fallback>
                <p:oleObj name="Equation" r:id="rId7" imgW="114300" imgH="165100" progId="Equation.DSMT4">
                  <p:embed/>
                  <p:pic>
                    <p:nvPicPr>
                      <p:cNvPr id="0" name=""/>
                      <p:cNvPicPr/>
                      <p:nvPr/>
                    </p:nvPicPr>
                    <p:blipFill>
                      <a:blip r:embed="rId8"/>
                      <a:stretch>
                        <a:fillRect/>
                      </a:stretch>
                    </p:blipFill>
                    <p:spPr>
                      <a:xfrm>
                        <a:off x="6210300" y="2425700"/>
                        <a:ext cx="114300" cy="165100"/>
                      </a:xfrm>
                      <a:prstGeom prst="rect">
                        <a:avLst/>
                      </a:prstGeom>
                    </p:spPr>
                  </p:pic>
                </p:oleObj>
              </mc:Fallback>
            </mc:AlternateContent>
          </a:graphicData>
        </a:graphic>
      </p:graphicFrame>
      <p:pic>
        <p:nvPicPr>
          <p:cNvPr id="25" name="Picture 24"/>
          <p:cNvPicPr>
            <a:picLocks noChangeAspect="1"/>
          </p:cNvPicPr>
          <p:nvPr/>
        </p:nvPicPr>
        <p:blipFill>
          <a:blip r:embed="rId9"/>
          <a:stretch>
            <a:fillRect/>
          </a:stretch>
        </p:blipFill>
        <p:spPr>
          <a:xfrm>
            <a:off x="228600" y="762000"/>
            <a:ext cx="3683000" cy="6045200"/>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10"/>
          <a:stretch>
            <a:fillRect/>
          </a:stretch>
        </p:blipFill>
        <p:spPr>
          <a:xfrm>
            <a:off x="4038600" y="762000"/>
            <a:ext cx="2286000" cy="5942994"/>
          </a:xfrm>
          <a:prstGeom prst="rect">
            <a:avLst/>
          </a:prstGeom>
          <a:ln>
            <a:noFill/>
          </a:ln>
          <a:effectLst>
            <a:outerShdw blurRad="292100" dist="139700" dir="2700000" algn="tl" rotWithShape="0">
              <a:srgbClr val="333333">
                <a:alpha val="65000"/>
              </a:srgbClr>
            </a:outerShdw>
          </a:effectLst>
        </p:spPr>
      </p:pic>
      <p:grpSp>
        <p:nvGrpSpPr>
          <p:cNvPr id="26" name="Group 25"/>
          <p:cNvGrpSpPr/>
          <p:nvPr/>
        </p:nvGrpSpPr>
        <p:grpSpPr>
          <a:xfrm>
            <a:off x="381000" y="914400"/>
            <a:ext cx="3429000" cy="5638800"/>
            <a:chOff x="5705475" y="533400"/>
            <a:chExt cx="3438525" cy="6019800"/>
          </a:xfrm>
        </p:grpSpPr>
        <p:pic>
          <p:nvPicPr>
            <p:cNvPr id="27" name="Picture 6" descr="momentum"/>
            <p:cNvPicPr>
              <a:picLocks noChangeAspect="1" noChangeArrowheads="1"/>
            </p:cNvPicPr>
            <p:nvPr/>
          </p:nvPicPr>
          <p:blipFill>
            <a:blip r:embed="rId11"/>
            <a:srcRect/>
            <a:stretch>
              <a:fillRect/>
            </a:stretch>
          </p:blipFill>
          <p:spPr bwMode="auto">
            <a:xfrm>
              <a:off x="5705475" y="533400"/>
              <a:ext cx="3438525" cy="6019800"/>
            </a:xfrm>
            <a:prstGeom prst="rect">
              <a:avLst/>
            </a:prstGeom>
            <a:noFill/>
            <a:ln>
              <a:noFill/>
            </a:ln>
          </p:spPr>
        </p:pic>
        <p:sp>
          <p:nvSpPr>
            <p:cNvPr id="28" name="Line 7"/>
            <p:cNvSpPr>
              <a:spLocks noChangeShapeType="1"/>
            </p:cNvSpPr>
            <p:nvPr/>
          </p:nvSpPr>
          <p:spPr bwMode="auto">
            <a:xfrm>
              <a:off x="7315200" y="1447800"/>
              <a:ext cx="0" cy="4419600"/>
            </a:xfrm>
            <a:prstGeom prst="line">
              <a:avLst/>
            </a:prstGeom>
            <a:noFill/>
            <a:ln w="9525" cap="rnd">
              <a:solidFill>
                <a:srgbClr val="000000"/>
              </a:solidFill>
              <a:prstDash val="sysDot"/>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29" name="Line 8"/>
            <p:cNvSpPr>
              <a:spLocks noChangeShapeType="1"/>
            </p:cNvSpPr>
            <p:nvPr/>
          </p:nvSpPr>
          <p:spPr bwMode="auto">
            <a:xfrm>
              <a:off x="7848600" y="1524000"/>
              <a:ext cx="0" cy="4419600"/>
            </a:xfrm>
            <a:prstGeom prst="line">
              <a:avLst/>
            </a:prstGeom>
            <a:noFill/>
            <a:ln w="9525" cap="rnd">
              <a:solidFill>
                <a:srgbClr val="000000"/>
              </a:solidFill>
              <a:prstDash val="sysDot"/>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grpSp>
      <p:pic>
        <p:nvPicPr>
          <p:cNvPr id="30" name="Picture 4" descr="C:\Documents and Settings\collin\My Documents\talks\Hawai 2009\ybrh2si2.jpg"/>
          <p:cNvPicPr>
            <a:picLocks noChangeAspect="1" noChangeArrowheads="1"/>
          </p:cNvPicPr>
          <p:nvPr/>
        </p:nvPicPr>
        <p:blipFill>
          <a:blip r:embed="rId12" cstate="print">
            <a:clrChange>
              <a:clrFrom>
                <a:srgbClr val="F3F3F3"/>
              </a:clrFrom>
              <a:clrTo>
                <a:srgbClr val="F3F3F3">
                  <a:alpha val="0"/>
                </a:srgbClr>
              </a:clrTo>
            </a:clrChange>
          </a:blip>
          <a:srcRect l="24324" r="22973"/>
          <a:stretch>
            <a:fillRect/>
          </a:stretch>
        </p:blipFill>
        <p:spPr bwMode="auto">
          <a:xfrm>
            <a:off x="6705600" y="3276600"/>
            <a:ext cx="2057400" cy="36249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1971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SDW from nesting instability?</a:t>
            </a:r>
            <a:endParaRPr lang="en-US" dirty="0"/>
          </a:p>
        </p:txBody>
      </p:sp>
      <p:pic>
        <p:nvPicPr>
          <p:cNvPr id="5" name="Picture 2"/>
          <p:cNvPicPr>
            <a:picLocks noChangeAspect="1" noChangeArrowheads="1"/>
          </p:cNvPicPr>
          <p:nvPr/>
        </p:nvPicPr>
        <p:blipFill>
          <a:blip r:embed="rId3"/>
          <a:srcRect/>
          <a:stretch>
            <a:fillRect/>
          </a:stretch>
        </p:blipFill>
        <p:spPr bwMode="auto">
          <a:xfrm>
            <a:off x="0" y="1003175"/>
            <a:ext cx="5406737" cy="5456336"/>
          </a:xfrm>
          <a:prstGeom prst="rect">
            <a:avLst/>
          </a:prstGeom>
          <a:ln>
            <a:noFill/>
          </a:ln>
          <a:effectLst/>
        </p:spPr>
      </p:pic>
      <p:cxnSp>
        <p:nvCxnSpPr>
          <p:cNvPr id="6" name="Straight Connector 5"/>
          <p:cNvCxnSpPr>
            <a:cxnSpLocks/>
          </p:cNvCxnSpPr>
          <p:nvPr/>
        </p:nvCxnSpPr>
        <p:spPr>
          <a:xfrm>
            <a:off x="2743200" y="2273424"/>
            <a:ext cx="770944" cy="2382"/>
          </a:xfrm>
          <a:prstGeom prst="line">
            <a:avLst/>
          </a:prstGeom>
          <a:ln w="28575">
            <a:solidFill>
              <a:srgbClr val="FF0000"/>
            </a:solidFill>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38200" y="2514600"/>
            <a:ext cx="184731" cy="369332"/>
          </a:xfrm>
          <a:prstGeom prst="rect">
            <a:avLst/>
          </a:prstGeom>
          <a:noFill/>
        </p:spPr>
        <p:txBody>
          <a:bodyPr wrap="none" rtlCol="0">
            <a:spAutoFit/>
          </a:bodyPr>
          <a:lstStyle/>
          <a:p>
            <a:endParaRPr lang="en-US" dirty="0"/>
          </a:p>
        </p:txBody>
      </p:sp>
      <p:sp>
        <p:nvSpPr>
          <p:cNvPr id="10" name="TextBox 9"/>
          <p:cNvSpPr txBox="1"/>
          <p:nvPr/>
        </p:nvSpPr>
        <p:spPr>
          <a:xfrm>
            <a:off x="609600" y="2133600"/>
            <a:ext cx="676788" cy="369332"/>
          </a:xfrm>
          <a:prstGeom prst="rect">
            <a:avLst/>
          </a:prstGeom>
          <a:noFill/>
        </p:spPr>
        <p:txBody>
          <a:bodyPr wrap="none" rtlCol="0">
            <a:spAutoFit/>
          </a:bodyPr>
          <a:lstStyle/>
          <a:p>
            <a:pPr algn="l" rtl="0"/>
            <a:r>
              <a:rPr lang="en-US" kern="1200" dirty="0">
                <a:solidFill>
                  <a:prstClr val="black"/>
                </a:solidFill>
                <a:latin typeface="Calibri"/>
                <a:ea typeface="+mn-ea"/>
                <a:cs typeface="+mn-cs"/>
              </a:rPr>
              <a:t>(002)</a:t>
            </a:r>
          </a:p>
        </p:txBody>
      </p:sp>
      <p:sp>
        <p:nvSpPr>
          <p:cNvPr id="14" name="TextBox 13"/>
          <p:cNvSpPr txBox="1"/>
          <p:nvPr/>
        </p:nvSpPr>
        <p:spPr>
          <a:xfrm>
            <a:off x="4114800" y="2743200"/>
            <a:ext cx="676788" cy="369332"/>
          </a:xfrm>
          <a:prstGeom prst="rect">
            <a:avLst/>
          </a:prstGeom>
          <a:noFill/>
        </p:spPr>
        <p:txBody>
          <a:bodyPr wrap="none" rtlCol="0">
            <a:spAutoFit/>
          </a:bodyPr>
          <a:lstStyle/>
          <a:p>
            <a:pPr algn="l" rtl="0"/>
            <a:r>
              <a:rPr lang="en-US" kern="1200" dirty="0">
                <a:solidFill>
                  <a:prstClr val="black"/>
                </a:solidFill>
                <a:latin typeface="Calibri"/>
                <a:ea typeface="+mn-ea"/>
                <a:cs typeface="+mn-cs"/>
              </a:rPr>
              <a:t>(111)</a:t>
            </a:r>
          </a:p>
        </p:txBody>
      </p:sp>
      <p:sp>
        <p:nvSpPr>
          <p:cNvPr id="16" name="TextBox 15"/>
          <p:cNvSpPr txBox="1"/>
          <p:nvPr/>
        </p:nvSpPr>
        <p:spPr>
          <a:xfrm>
            <a:off x="3352800" y="3276600"/>
            <a:ext cx="676788" cy="369332"/>
          </a:xfrm>
          <a:prstGeom prst="rect">
            <a:avLst/>
          </a:prstGeom>
          <a:noFill/>
        </p:spPr>
        <p:txBody>
          <a:bodyPr wrap="none" rtlCol="0">
            <a:spAutoFit/>
          </a:bodyPr>
          <a:lstStyle/>
          <a:p>
            <a:pPr algn="l" rtl="0"/>
            <a:r>
              <a:rPr lang="en-US" kern="1200" dirty="0">
                <a:solidFill>
                  <a:prstClr val="black"/>
                </a:solidFill>
                <a:latin typeface="Calibri"/>
                <a:ea typeface="+mn-ea"/>
                <a:cs typeface="+mn-cs"/>
              </a:rPr>
              <a:t>(110)</a:t>
            </a:r>
          </a:p>
        </p:txBody>
      </p:sp>
      <p:sp>
        <p:nvSpPr>
          <p:cNvPr id="18" name="TextBox 17"/>
          <p:cNvSpPr txBox="1"/>
          <p:nvPr/>
        </p:nvSpPr>
        <p:spPr>
          <a:xfrm>
            <a:off x="685800" y="3429000"/>
            <a:ext cx="676788" cy="369332"/>
          </a:xfrm>
          <a:prstGeom prst="rect">
            <a:avLst/>
          </a:prstGeom>
          <a:noFill/>
        </p:spPr>
        <p:txBody>
          <a:bodyPr wrap="none" rtlCol="0">
            <a:spAutoFit/>
          </a:bodyPr>
          <a:lstStyle/>
          <a:p>
            <a:pPr algn="l" rtl="0"/>
            <a:r>
              <a:rPr lang="en-US" kern="1200" dirty="0">
                <a:solidFill>
                  <a:prstClr val="black"/>
                </a:solidFill>
                <a:latin typeface="Calibri"/>
                <a:ea typeface="+mn-ea"/>
                <a:cs typeface="+mn-cs"/>
              </a:rPr>
              <a:t>(110)</a:t>
            </a:r>
          </a:p>
        </p:txBody>
      </p:sp>
      <p:sp>
        <p:nvSpPr>
          <p:cNvPr id="20" name="TextBox 19"/>
          <p:cNvSpPr txBox="1"/>
          <p:nvPr/>
        </p:nvSpPr>
        <p:spPr>
          <a:xfrm>
            <a:off x="2971800" y="1295400"/>
            <a:ext cx="1429237" cy="369332"/>
          </a:xfrm>
          <a:prstGeom prst="rect">
            <a:avLst/>
          </a:prstGeom>
          <a:noFill/>
        </p:spPr>
        <p:txBody>
          <a:bodyPr wrap="none" rtlCol="0">
            <a:spAutoFit/>
          </a:bodyPr>
          <a:lstStyle/>
          <a:p>
            <a:pPr algn="l" rtl="0"/>
            <a:r>
              <a:rPr lang="en-US" kern="1200" dirty="0">
                <a:solidFill>
                  <a:prstClr val="black"/>
                </a:solidFill>
                <a:latin typeface="Calibri"/>
                <a:ea typeface="+mn-ea"/>
                <a:cs typeface="+mn-cs"/>
              </a:rPr>
              <a:t>(1-(a/c)</a:t>
            </a:r>
            <a:r>
              <a:rPr lang="en-US" kern="1200" baseline="30000" dirty="0">
                <a:solidFill>
                  <a:prstClr val="black"/>
                </a:solidFill>
                <a:latin typeface="Calibri"/>
                <a:ea typeface="+mn-ea"/>
                <a:cs typeface="+mn-cs"/>
              </a:rPr>
              <a:t>2</a:t>
            </a:r>
            <a:r>
              <a:rPr lang="en-US" kern="1200" dirty="0">
                <a:solidFill>
                  <a:prstClr val="black"/>
                </a:solidFill>
                <a:latin typeface="Calibri"/>
                <a:ea typeface="+mn-ea"/>
                <a:cs typeface="+mn-cs"/>
              </a:rPr>
              <a:t>, 0,2)</a:t>
            </a:r>
          </a:p>
        </p:txBody>
      </p:sp>
      <p:sp>
        <p:nvSpPr>
          <p:cNvPr id="52" name="TextBox 51"/>
          <p:cNvSpPr txBox="1"/>
          <p:nvPr/>
        </p:nvSpPr>
        <p:spPr>
          <a:xfrm>
            <a:off x="533400" y="5867400"/>
            <a:ext cx="2507418" cy="400110"/>
          </a:xfrm>
          <a:prstGeom prst="rect">
            <a:avLst/>
          </a:prstGeom>
          <a:noFill/>
        </p:spPr>
        <p:txBody>
          <a:bodyPr wrap="none" rtlCol="0">
            <a:spAutoFit/>
          </a:bodyPr>
          <a:lstStyle/>
          <a:p>
            <a:r>
              <a:rPr lang="en-US" sz="2000" i="1" dirty="0" smtClean="0">
                <a:solidFill>
                  <a:schemeClr val="bg1"/>
                </a:solidFill>
              </a:rPr>
              <a:t>Norman PRB (2005)</a:t>
            </a:r>
            <a:endParaRPr lang="en-US" sz="2000" i="1" dirty="0">
              <a:solidFill>
                <a:schemeClr val="bg1"/>
              </a:solidFill>
            </a:endParaRPr>
          </a:p>
        </p:txBody>
      </p:sp>
      <p:sp>
        <p:nvSpPr>
          <p:cNvPr id="19" name="TextBox 18"/>
          <p:cNvSpPr txBox="1"/>
          <p:nvPr/>
        </p:nvSpPr>
        <p:spPr>
          <a:xfrm>
            <a:off x="0" y="990600"/>
            <a:ext cx="2275796" cy="369332"/>
          </a:xfrm>
          <a:prstGeom prst="rect">
            <a:avLst/>
          </a:prstGeom>
          <a:noFill/>
        </p:spPr>
        <p:txBody>
          <a:bodyPr wrap="none" rtlCol="0">
            <a:spAutoFit/>
          </a:bodyPr>
          <a:lstStyle/>
          <a:p>
            <a:r>
              <a:rPr lang="en-US" dirty="0" smtClean="0"/>
              <a:t>Norman PRB (2005)</a:t>
            </a:r>
            <a:endParaRPr lang="en-US" dirty="0"/>
          </a:p>
        </p:txBody>
      </p:sp>
      <p:pic>
        <p:nvPicPr>
          <p:cNvPr id="3" name="Picture 2"/>
          <p:cNvPicPr>
            <a:picLocks noChangeAspect="1"/>
          </p:cNvPicPr>
          <p:nvPr/>
        </p:nvPicPr>
        <p:blipFill>
          <a:blip r:embed="rId4"/>
          <a:stretch>
            <a:fillRect/>
          </a:stretch>
        </p:blipFill>
        <p:spPr>
          <a:xfrm>
            <a:off x="5562600" y="1143000"/>
            <a:ext cx="3366320" cy="2514600"/>
          </a:xfrm>
          <a:prstGeom prst="rect">
            <a:avLst/>
          </a:prstGeom>
        </p:spPr>
      </p:pic>
      <p:pic>
        <p:nvPicPr>
          <p:cNvPr id="4" name="Picture 3"/>
          <p:cNvPicPr>
            <a:picLocks noChangeAspect="1"/>
          </p:cNvPicPr>
          <p:nvPr/>
        </p:nvPicPr>
        <p:blipFill>
          <a:blip r:embed="rId5"/>
          <a:stretch>
            <a:fillRect/>
          </a:stretch>
        </p:blipFill>
        <p:spPr>
          <a:xfrm>
            <a:off x="5562600" y="3803745"/>
            <a:ext cx="3379398" cy="2673255"/>
          </a:xfrm>
          <a:prstGeom prst="rect">
            <a:avLst/>
          </a:prstGeom>
        </p:spPr>
      </p:pic>
      <p:pic>
        <p:nvPicPr>
          <p:cNvPr id="9" name="Picture 8"/>
          <p:cNvPicPr>
            <a:picLocks noChangeAspect="1"/>
          </p:cNvPicPr>
          <p:nvPr/>
        </p:nvPicPr>
        <p:blipFill>
          <a:blip r:embed="rId6"/>
          <a:stretch>
            <a:fillRect/>
          </a:stretch>
        </p:blipFill>
        <p:spPr>
          <a:xfrm>
            <a:off x="5714999" y="3848100"/>
            <a:ext cx="3126519" cy="2514600"/>
          </a:xfrm>
          <a:prstGeom prst="rect">
            <a:avLst/>
          </a:prstGeom>
        </p:spPr>
      </p:pic>
      <p:sp>
        <p:nvSpPr>
          <p:cNvPr id="35" name="Rectangle 34"/>
          <p:cNvSpPr/>
          <p:nvPr/>
        </p:nvSpPr>
        <p:spPr>
          <a:xfrm>
            <a:off x="3556976" y="2008556"/>
            <a:ext cx="228600" cy="304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472284" y="1916668"/>
            <a:ext cx="2090316" cy="369332"/>
          </a:xfrm>
          <a:prstGeom prst="rect">
            <a:avLst/>
          </a:prstGeom>
          <a:noFill/>
        </p:spPr>
        <p:txBody>
          <a:bodyPr wrap="none" rtlCol="0">
            <a:spAutoFit/>
          </a:bodyPr>
          <a:lstStyle/>
          <a:p>
            <a:pPr algn="l" rtl="0"/>
            <a:r>
              <a:rPr lang="en-US" kern="1200" dirty="0">
                <a:solidFill>
                  <a:prstClr val="black"/>
                </a:solidFill>
                <a:latin typeface="Calibri"/>
                <a:ea typeface="+mn-ea"/>
                <a:cs typeface="+mn-cs"/>
              </a:rPr>
              <a:t>(1-(a/c)</a:t>
            </a:r>
            <a:r>
              <a:rPr lang="en-US" kern="1200" baseline="30000" dirty="0">
                <a:solidFill>
                  <a:prstClr val="black"/>
                </a:solidFill>
                <a:latin typeface="Calibri"/>
                <a:ea typeface="+mn-ea"/>
                <a:cs typeface="+mn-cs"/>
              </a:rPr>
              <a:t>2</a:t>
            </a:r>
            <a:r>
              <a:rPr lang="en-US" kern="1200" dirty="0">
                <a:solidFill>
                  <a:prstClr val="black"/>
                </a:solidFill>
                <a:latin typeface="Calibri"/>
                <a:ea typeface="+mn-ea"/>
                <a:cs typeface="+mn-cs"/>
              </a:rPr>
              <a:t>, 1-(a/c)</a:t>
            </a:r>
            <a:r>
              <a:rPr lang="en-US" kern="1200" baseline="30000" dirty="0">
                <a:solidFill>
                  <a:prstClr val="black"/>
                </a:solidFill>
                <a:latin typeface="Calibri"/>
                <a:ea typeface="+mn-ea"/>
                <a:cs typeface="+mn-cs"/>
              </a:rPr>
              <a:t>2</a:t>
            </a:r>
            <a:r>
              <a:rPr lang="en-US" kern="1200" dirty="0">
                <a:solidFill>
                  <a:prstClr val="black"/>
                </a:solidFill>
                <a:latin typeface="Calibri"/>
                <a:ea typeface="+mn-ea"/>
                <a:cs typeface="+mn-cs"/>
              </a:rPr>
              <a:t>,2)</a:t>
            </a:r>
          </a:p>
        </p:txBody>
      </p:sp>
      <p:sp>
        <p:nvSpPr>
          <p:cNvPr id="37" name="TextBox 36"/>
          <p:cNvSpPr txBox="1"/>
          <p:nvPr/>
        </p:nvSpPr>
        <p:spPr>
          <a:xfrm>
            <a:off x="6458152" y="762000"/>
            <a:ext cx="2648193" cy="369332"/>
          </a:xfrm>
          <a:prstGeom prst="rect">
            <a:avLst/>
          </a:prstGeom>
          <a:noFill/>
        </p:spPr>
        <p:txBody>
          <a:bodyPr wrap="none" rtlCol="0">
            <a:spAutoFit/>
          </a:bodyPr>
          <a:lstStyle/>
          <a:p>
            <a:r>
              <a:rPr lang="en-US" dirty="0" err="1" smtClean="0"/>
              <a:t>Friedemann</a:t>
            </a:r>
            <a:r>
              <a:rPr lang="en-US" dirty="0" smtClean="0"/>
              <a:t> et al (2010)</a:t>
            </a:r>
            <a:endParaRPr lang="en-US" dirty="0"/>
          </a:p>
        </p:txBody>
      </p:sp>
      <p:cxnSp>
        <p:nvCxnSpPr>
          <p:cNvPr id="55" name="Straight Connector 54"/>
          <p:cNvCxnSpPr>
            <a:cxnSpLocks noChangeAspect="1"/>
          </p:cNvCxnSpPr>
          <p:nvPr/>
        </p:nvCxnSpPr>
        <p:spPr>
          <a:xfrm flipV="1">
            <a:off x="6282264" y="1713071"/>
            <a:ext cx="182880" cy="2438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cxnSpLocks noChangeAspect="1"/>
          </p:cNvCxnSpPr>
          <p:nvPr/>
        </p:nvCxnSpPr>
        <p:spPr>
          <a:xfrm>
            <a:off x="7757282" y="1890805"/>
            <a:ext cx="66822" cy="6096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a:cxnSpLocks noChangeAspect="1"/>
          </p:cNvCxnSpPr>
          <p:nvPr/>
        </p:nvCxnSpPr>
        <p:spPr>
          <a:xfrm flipV="1">
            <a:off x="8263108" y="1499578"/>
            <a:ext cx="182880" cy="2438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cxnSpLocks noChangeAspect="1"/>
          </p:cNvCxnSpPr>
          <p:nvPr/>
        </p:nvCxnSpPr>
        <p:spPr>
          <a:xfrm>
            <a:off x="6944934" y="1249490"/>
            <a:ext cx="66822" cy="6096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47" name="Group 46"/>
          <p:cNvGrpSpPr/>
          <p:nvPr/>
        </p:nvGrpSpPr>
        <p:grpSpPr>
          <a:xfrm>
            <a:off x="5562600" y="1143000"/>
            <a:ext cx="3352800" cy="2536466"/>
            <a:chOff x="5626588" y="1155211"/>
            <a:chExt cx="3352800" cy="2536466"/>
          </a:xfrm>
        </p:grpSpPr>
        <p:pic>
          <p:nvPicPr>
            <p:cNvPr id="7" name="Picture 6"/>
            <p:cNvPicPr>
              <a:picLocks noChangeAspect="1"/>
            </p:cNvPicPr>
            <p:nvPr/>
          </p:nvPicPr>
          <p:blipFill>
            <a:blip r:embed="rId7"/>
            <a:stretch>
              <a:fillRect/>
            </a:stretch>
          </p:blipFill>
          <p:spPr>
            <a:xfrm>
              <a:off x="5626588" y="1155211"/>
              <a:ext cx="3352800" cy="2536466"/>
            </a:xfrm>
            <a:prstGeom prst="rect">
              <a:avLst/>
            </a:prstGeom>
          </p:spPr>
        </p:pic>
        <p:cxnSp>
          <p:nvCxnSpPr>
            <p:cNvPr id="41" name="Straight Connector 40"/>
            <p:cNvCxnSpPr>
              <a:cxnSpLocks noChangeAspect="1"/>
            </p:cNvCxnSpPr>
            <p:nvPr/>
          </p:nvCxnSpPr>
          <p:spPr>
            <a:xfrm flipV="1">
              <a:off x="8122920" y="1511827"/>
              <a:ext cx="182880" cy="2438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cxnSpLocks noChangeAspect="1"/>
            </p:cNvCxnSpPr>
            <p:nvPr/>
          </p:nvCxnSpPr>
          <p:spPr>
            <a:xfrm flipV="1">
              <a:off x="6394944" y="1713071"/>
              <a:ext cx="182880" cy="2438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cxnSpLocks noChangeAspect="1"/>
            </p:cNvCxnSpPr>
            <p:nvPr/>
          </p:nvCxnSpPr>
          <p:spPr>
            <a:xfrm>
              <a:off x="6967908" y="1286598"/>
              <a:ext cx="66822" cy="6096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cxnSpLocks noChangeAspect="1"/>
            </p:cNvCxnSpPr>
            <p:nvPr/>
          </p:nvCxnSpPr>
          <p:spPr>
            <a:xfrm>
              <a:off x="7668942" y="1917306"/>
              <a:ext cx="66822" cy="6096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fontScale="90000"/>
          </a:bodyPr>
          <a:lstStyle/>
          <a:p>
            <a:r>
              <a:rPr lang="en-US" dirty="0" smtClean="0"/>
              <a:t>Apparent FM correlations upon heating</a:t>
            </a:r>
            <a:endParaRPr lang="en-US" dirty="0"/>
          </a:p>
        </p:txBody>
      </p:sp>
      <p:pic>
        <p:nvPicPr>
          <p:cNvPr id="20" name="Picture 19"/>
          <p:cNvPicPr>
            <a:picLocks noChangeAspect="1"/>
          </p:cNvPicPr>
          <p:nvPr/>
        </p:nvPicPr>
        <p:blipFill>
          <a:blip r:embed="rId3"/>
          <a:stretch>
            <a:fillRect/>
          </a:stretch>
        </p:blipFill>
        <p:spPr>
          <a:xfrm>
            <a:off x="584200" y="762000"/>
            <a:ext cx="3759200" cy="60452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4"/>
          <a:srcRect l="18064" b="30899"/>
          <a:stretch/>
        </p:blipFill>
        <p:spPr>
          <a:xfrm>
            <a:off x="1691265" y="863600"/>
            <a:ext cx="2447477" cy="4025468"/>
          </a:xfrm>
          <a:prstGeom prst="rect">
            <a:avLst/>
          </a:prstGeom>
        </p:spPr>
      </p:pic>
      <p:sp>
        <p:nvSpPr>
          <p:cNvPr id="7" name="TextBox 6"/>
          <p:cNvSpPr txBox="1"/>
          <p:nvPr/>
        </p:nvSpPr>
        <p:spPr>
          <a:xfrm>
            <a:off x="2735586" y="4978400"/>
            <a:ext cx="1023087" cy="512756"/>
          </a:xfrm>
          <a:prstGeom prst="rect">
            <a:avLst/>
          </a:prstGeom>
          <a:solidFill>
            <a:srgbClr val="FFFFFF"/>
          </a:solidFill>
        </p:spPr>
        <p:txBody>
          <a:bodyPr wrap="none" rtlCol="0">
            <a:spAutoFit/>
          </a:bodyPr>
          <a:lstStyle/>
          <a:p>
            <a:r>
              <a:rPr lang="en-US" sz="2800" dirty="0" smtClean="0"/>
              <a:t>0.3 K</a:t>
            </a:r>
            <a:endParaRPr lang="en-US" sz="2800" dirty="0"/>
          </a:p>
        </p:txBody>
      </p:sp>
      <p:pic>
        <p:nvPicPr>
          <p:cNvPr id="9" name="Picture 8"/>
          <p:cNvPicPr>
            <a:picLocks noChangeAspect="1"/>
          </p:cNvPicPr>
          <p:nvPr/>
        </p:nvPicPr>
        <p:blipFill rotWithShape="1">
          <a:blip r:embed="rId5"/>
          <a:srcRect l="48784"/>
          <a:stretch/>
        </p:blipFill>
        <p:spPr>
          <a:xfrm>
            <a:off x="5029200" y="914400"/>
            <a:ext cx="3357418" cy="582212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5"/>
          <a:srcRect r="50883"/>
          <a:stretch/>
        </p:blipFill>
        <p:spPr>
          <a:xfrm>
            <a:off x="5105400" y="914400"/>
            <a:ext cx="3124200" cy="5649238"/>
          </a:xfrm>
          <a:prstGeom prst="rect">
            <a:avLst/>
          </a:prstGeom>
        </p:spPr>
      </p:pic>
    </p:spTree>
    <p:extLst>
      <p:ext uri="{BB962C8B-B14F-4D97-AF65-F5344CB8AC3E}">
        <p14:creationId xmlns:p14="http://schemas.microsoft.com/office/powerpoint/2010/main" val="2426684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Quantum critical scaling for Q≈0</a:t>
            </a:r>
            <a:endParaRPr lang="en-US" dirty="0"/>
          </a:p>
        </p:txBody>
      </p:sp>
      <p:pic>
        <p:nvPicPr>
          <p:cNvPr id="3" name="Picture 2"/>
          <p:cNvPicPr>
            <a:picLocks noChangeAspect="1"/>
          </p:cNvPicPr>
          <p:nvPr/>
        </p:nvPicPr>
        <p:blipFill>
          <a:blip r:embed="rId4"/>
          <a:stretch>
            <a:fillRect/>
          </a:stretch>
        </p:blipFill>
        <p:spPr>
          <a:xfrm>
            <a:off x="228600" y="2895600"/>
            <a:ext cx="8534400" cy="3815379"/>
          </a:xfrm>
          <a:prstGeom prst="rect">
            <a:avLst/>
          </a:prstGeom>
          <a:ln>
            <a:noFill/>
          </a:ln>
          <a:effectLst>
            <a:outerShdw blurRad="292100" dist="139700" dir="2700000" algn="tl" rotWithShape="0">
              <a:srgbClr val="333333">
                <a:alpha val="65000"/>
              </a:srgbClr>
            </a:outerShdw>
          </a:effectLst>
        </p:spPr>
      </p:pic>
      <p:graphicFrame>
        <p:nvGraphicFramePr>
          <p:cNvPr id="4" name="Object 3"/>
          <p:cNvGraphicFramePr>
            <a:graphicFrameLocks noChangeAspect="1"/>
          </p:cNvGraphicFramePr>
          <p:nvPr>
            <p:extLst>
              <p:ext uri="{D42A27DB-BD31-4B8C-83A1-F6EECF244321}">
                <p14:modId xmlns:p14="http://schemas.microsoft.com/office/powerpoint/2010/main" val="565474077"/>
              </p:ext>
            </p:extLst>
          </p:nvPr>
        </p:nvGraphicFramePr>
        <p:xfrm>
          <a:off x="381000" y="685800"/>
          <a:ext cx="8515765" cy="2016603"/>
        </p:xfrm>
        <a:graphic>
          <a:graphicData uri="http://schemas.openxmlformats.org/presentationml/2006/ole">
            <mc:AlternateContent xmlns:mc="http://schemas.openxmlformats.org/markup-compatibility/2006">
              <mc:Choice xmlns:v="urn:schemas-microsoft-com:vml" Requires="v">
                <p:oleObj spid="_x0000_s125979" name="Equation" r:id="rId5" imgW="3644900" imgH="863600" progId="Equation.DSMT4">
                  <p:embed/>
                </p:oleObj>
              </mc:Choice>
              <mc:Fallback>
                <p:oleObj name="Equation" r:id="rId5" imgW="3644900" imgH="863600" progId="Equation.DSMT4">
                  <p:embed/>
                  <p:pic>
                    <p:nvPicPr>
                      <p:cNvPr id="0" name=""/>
                      <p:cNvPicPr/>
                      <p:nvPr/>
                    </p:nvPicPr>
                    <p:blipFill>
                      <a:blip r:embed="rId6"/>
                      <a:stretch>
                        <a:fillRect/>
                      </a:stretch>
                    </p:blipFill>
                    <p:spPr>
                      <a:xfrm>
                        <a:off x="381000" y="685800"/>
                        <a:ext cx="8515765" cy="2016603"/>
                      </a:xfrm>
                      <a:prstGeom prst="rect">
                        <a:avLst/>
                      </a:prstGeom>
                    </p:spPr>
                  </p:pic>
                </p:oleObj>
              </mc:Fallback>
            </mc:AlternateContent>
          </a:graphicData>
        </a:graphic>
      </p:graphicFrame>
    </p:spTree>
    <p:extLst>
      <p:ext uri="{BB962C8B-B14F-4D97-AF65-F5344CB8AC3E}">
        <p14:creationId xmlns:p14="http://schemas.microsoft.com/office/powerpoint/2010/main" val="573052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6629400" cy="1143000"/>
          </a:xfrm>
        </p:spPr>
        <p:txBody>
          <a:bodyPr/>
          <a:lstStyle/>
          <a:p>
            <a:r>
              <a:rPr lang="en-US" dirty="0" smtClean="0"/>
              <a:t>Critical Exponent  </a:t>
            </a:r>
            <a:endParaRPr lang="en-US" dirty="0"/>
          </a:p>
        </p:txBody>
      </p:sp>
      <p:pic>
        <p:nvPicPr>
          <p:cNvPr id="3" name="Picture 2"/>
          <p:cNvPicPr>
            <a:picLocks noChangeAspect="1"/>
          </p:cNvPicPr>
          <p:nvPr/>
        </p:nvPicPr>
        <p:blipFill>
          <a:blip r:embed="rId4"/>
          <a:stretch>
            <a:fillRect/>
          </a:stretch>
        </p:blipFill>
        <p:spPr>
          <a:xfrm>
            <a:off x="152400" y="1042382"/>
            <a:ext cx="4495800" cy="566321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5334000" y="990600"/>
            <a:ext cx="3496361" cy="276309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a:stretch>
            <a:fillRect/>
          </a:stretch>
        </p:blipFill>
        <p:spPr>
          <a:xfrm>
            <a:off x="5346782" y="3886200"/>
            <a:ext cx="3492418" cy="27432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638800" y="609600"/>
            <a:ext cx="2861668" cy="369332"/>
          </a:xfrm>
          <a:prstGeom prst="rect">
            <a:avLst/>
          </a:prstGeom>
          <a:noFill/>
        </p:spPr>
        <p:txBody>
          <a:bodyPr wrap="none" rtlCol="0">
            <a:spAutoFit/>
          </a:bodyPr>
          <a:lstStyle/>
          <a:p>
            <a:r>
              <a:rPr lang="en-US" dirty="0" err="1" smtClean="0"/>
              <a:t>Trovarelli</a:t>
            </a:r>
            <a:r>
              <a:rPr lang="en-US" dirty="0" smtClean="0"/>
              <a:t> et al PRL (2010)</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2832738728"/>
              </p:ext>
            </p:extLst>
          </p:nvPr>
        </p:nvGraphicFramePr>
        <p:xfrm>
          <a:off x="6019800" y="19627"/>
          <a:ext cx="2463006" cy="679450"/>
        </p:xfrm>
        <a:graphic>
          <a:graphicData uri="http://schemas.openxmlformats.org/presentationml/2006/ole">
            <mc:AlternateContent xmlns:mc="http://schemas.openxmlformats.org/markup-compatibility/2006">
              <mc:Choice xmlns:v="urn:schemas-microsoft-com:vml" Requires="v">
                <p:oleObj spid="_x0000_s129046" name="Equation" r:id="rId7" imgW="736600" imgH="203200" progId="Equation.DSMT4">
                  <p:embed/>
                </p:oleObj>
              </mc:Choice>
              <mc:Fallback>
                <p:oleObj name="Equation" r:id="rId7" imgW="736600" imgH="203200" progId="Equation.DSMT4">
                  <p:embed/>
                  <p:pic>
                    <p:nvPicPr>
                      <p:cNvPr id="0" name=""/>
                      <p:cNvPicPr/>
                      <p:nvPr/>
                    </p:nvPicPr>
                    <p:blipFill>
                      <a:blip r:embed="rId8"/>
                      <a:stretch>
                        <a:fillRect/>
                      </a:stretch>
                    </p:blipFill>
                    <p:spPr>
                      <a:xfrm>
                        <a:off x="6019800" y="19627"/>
                        <a:ext cx="2463006" cy="679450"/>
                      </a:xfrm>
                      <a:prstGeom prst="rect">
                        <a:avLst/>
                      </a:prstGeom>
                    </p:spPr>
                  </p:pic>
                </p:oleObj>
              </mc:Fallback>
            </mc:AlternateContent>
          </a:graphicData>
        </a:graphic>
      </p:graphicFrame>
    </p:spTree>
    <p:extLst>
      <p:ext uri="{BB962C8B-B14F-4D97-AF65-F5344CB8AC3E}">
        <p14:creationId xmlns:p14="http://schemas.microsoft.com/office/powerpoint/2010/main" val="42047991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800000"/>
                </a:solidFill>
              </a:rPr>
              <a:t>Overview</a:t>
            </a:r>
            <a:endParaRPr lang="en-US" dirty="0">
              <a:solidFill>
                <a:srgbClr val="800000"/>
              </a:solidFill>
            </a:endParaRPr>
          </a:p>
        </p:txBody>
      </p:sp>
      <p:sp>
        <p:nvSpPr>
          <p:cNvPr id="3" name="Content Placeholder 2"/>
          <p:cNvSpPr>
            <a:spLocks noGrp="1"/>
          </p:cNvSpPr>
          <p:nvPr>
            <p:ph idx="1"/>
          </p:nvPr>
        </p:nvSpPr>
        <p:spPr>
          <a:xfrm>
            <a:off x="381000" y="990600"/>
            <a:ext cx="8229600" cy="5227638"/>
          </a:xfrm>
        </p:spPr>
        <p:txBody>
          <a:bodyPr>
            <a:normAutofit lnSpcReduction="10000"/>
          </a:bodyPr>
          <a:lstStyle/>
          <a:p>
            <a:pPr fontAlgn="auto">
              <a:spcAft>
                <a:spcPts val="0"/>
              </a:spcAft>
              <a:buFont typeface="Wingdings" charset="2"/>
              <a:buChar char="v"/>
              <a:defRPr/>
            </a:pPr>
            <a:r>
              <a:rPr lang="en-US" dirty="0" smtClean="0"/>
              <a:t>Introduction</a:t>
            </a:r>
          </a:p>
          <a:p>
            <a:pPr marL="630936" lvl="1" indent="-274320" fontAlgn="auto">
              <a:spcAft>
                <a:spcPts val="0"/>
              </a:spcAft>
              <a:buFont typeface="Wingdings 2"/>
              <a:buChar char=""/>
              <a:defRPr/>
            </a:pPr>
            <a:r>
              <a:rPr lang="en-US" dirty="0" smtClean="0"/>
              <a:t>SDW Quantum Criticality in metals </a:t>
            </a:r>
          </a:p>
          <a:p>
            <a:pPr marL="630936" lvl="1" indent="-274320" fontAlgn="auto">
              <a:spcAft>
                <a:spcPts val="0"/>
              </a:spcAft>
              <a:buFont typeface="Wingdings 2"/>
              <a:buChar char=""/>
              <a:defRPr/>
            </a:pPr>
            <a:r>
              <a:rPr lang="en-US" dirty="0" smtClean="0"/>
              <a:t>The case of YbRh</a:t>
            </a:r>
            <a:r>
              <a:rPr lang="en-US" baseline="-25000" dirty="0" smtClean="0"/>
              <a:t>2</a:t>
            </a:r>
            <a:r>
              <a:rPr lang="en-US" dirty="0" smtClean="0"/>
              <a:t>Si</a:t>
            </a:r>
            <a:r>
              <a:rPr lang="en-US" baseline="-25000" dirty="0" smtClean="0"/>
              <a:t>2 </a:t>
            </a:r>
            <a:r>
              <a:rPr lang="en-US" dirty="0" smtClean="0"/>
              <a:t> </a:t>
            </a:r>
          </a:p>
          <a:p>
            <a:pPr marL="630936" lvl="1" indent="-274320" fontAlgn="auto">
              <a:spcAft>
                <a:spcPts val="0"/>
              </a:spcAft>
              <a:buFont typeface="Wingdings 2"/>
              <a:buChar char=""/>
              <a:defRPr/>
            </a:pPr>
            <a:endParaRPr lang="en-US" dirty="0" smtClean="0"/>
          </a:p>
          <a:p>
            <a:pPr fontAlgn="auto">
              <a:spcAft>
                <a:spcPts val="0"/>
              </a:spcAft>
              <a:buFont typeface="Wingdings" charset="2"/>
              <a:buChar char="v"/>
              <a:defRPr/>
            </a:pPr>
            <a:r>
              <a:rPr lang="en-US" dirty="0" smtClean="0"/>
              <a:t>Results &amp; Discussion</a:t>
            </a:r>
          </a:p>
          <a:p>
            <a:pPr marL="630936" lvl="1" indent="-274320" fontAlgn="auto">
              <a:spcAft>
                <a:spcPts val="0"/>
              </a:spcAft>
              <a:buFont typeface="Wingdings 2"/>
              <a:buChar char=""/>
              <a:defRPr/>
            </a:pPr>
            <a:r>
              <a:rPr lang="en-US" dirty="0" smtClean="0"/>
              <a:t>Incommensurate spin correlations</a:t>
            </a:r>
          </a:p>
          <a:p>
            <a:pPr marL="630936" lvl="1" indent="-274320" fontAlgn="auto">
              <a:spcAft>
                <a:spcPts val="0"/>
              </a:spcAft>
              <a:buFont typeface="Wingdings 2"/>
              <a:buChar char=""/>
              <a:defRPr/>
            </a:pPr>
            <a:r>
              <a:rPr lang="en-US" dirty="0" smtClean="0"/>
              <a:t>Quasi-FM Quantum Critical Scaling</a:t>
            </a:r>
          </a:p>
          <a:p>
            <a:pPr marL="630936" lvl="1" indent="-274320" fontAlgn="auto">
              <a:spcAft>
                <a:spcPts val="0"/>
              </a:spcAft>
              <a:buFont typeface="Wingdings 2"/>
              <a:buChar char=""/>
              <a:defRPr/>
            </a:pPr>
            <a:r>
              <a:rPr lang="en-US" dirty="0" smtClean="0"/>
              <a:t>Unconventional spin resonance</a:t>
            </a:r>
          </a:p>
          <a:p>
            <a:pPr marL="0" indent="0" fontAlgn="auto">
              <a:spcAft>
                <a:spcPts val="0"/>
              </a:spcAft>
              <a:buNone/>
              <a:defRPr/>
            </a:pPr>
            <a:endParaRPr lang="en-US" dirty="0" smtClean="0"/>
          </a:p>
          <a:p>
            <a:pPr fontAlgn="auto">
              <a:spcAft>
                <a:spcPts val="0"/>
              </a:spcAft>
              <a:buFont typeface="Wingdings" charset="2"/>
              <a:buChar char="v"/>
              <a:defRPr/>
            </a:pPr>
            <a:r>
              <a:rPr lang="en-US" dirty="0" smtClean="0"/>
              <a:t>Conclusions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Magnetization SQUID &amp; neutrons</a:t>
            </a:r>
            <a:endParaRPr lang="en-US" dirty="0"/>
          </a:p>
        </p:txBody>
      </p:sp>
      <p:pic>
        <p:nvPicPr>
          <p:cNvPr id="4" name="Picture 6" descr="diffract_B"/>
          <p:cNvPicPr>
            <a:picLocks noChangeAspect="1" noChangeArrowheads="1"/>
          </p:cNvPicPr>
          <p:nvPr/>
        </p:nvPicPr>
        <p:blipFill>
          <a:blip r:embed="rId4"/>
          <a:srcRect/>
          <a:stretch>
            <a:fillRect/>
          </a:stretch>
        </p:blipFill>
        <p:spPr bwMode="auto">
          <a:xfrm>
            <a:off x="4648200" y="1676400"/>
            <a:ext cx="4191000" cy="4408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8306" name="Picture 2"/>
          <p:cNvPicPr>
            <a:picLocks noChangeAspect="1" noChangeArrowheads="1"/>
          </p:cNvPicPr>
          <p:nvPr/>
        </p:nvPicPr>
        <p:blipFill>
          <a:blip r:embed="rId5"/>
          <a:srcRect/>
          <a:stretch>
            <a:fillRect/>
          </a:stretch>
        </p:blipFill>
        <p:spPr bwMode="auto">
          <a:xfrm>
            <a:off x="152400" y="1713272"/>
            <a:ext cx="4309413"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7" name="Object 6"/>
          <p:cNvGraphicFramePr>
            <a:graphicFrameLocks noChangeAspect="1"/>
          </p:cNvGraphicFramePr>
          <p:nvPr/>
        </p:nvGraphicFramePr>
        <p:xfrm>
          <a:off x="5486400" y="3124200"/>
          <a:ext cx="891540" cy="342900"/>
        </p:xfrm>
        <a:graphic>
          <a:graphicData uri="http://schemas.openxmlformats.org/presentationml/2006/ole">
            <mc:AlternateContent xmlns:mc="http://schemas.openxmlformats.org/markup-compatibility/2006">
              <mc:Choice xmlns:v="urn:schemas-microsoft-com:vml" Requires="v">
                <p:oleObj spid="_x0000_s98331" name="Equation" r:id="rId6" imgW="495000" imgH="190440" progId="Equation.DSMT4">
                  <p:embed/>
                </p:oleObj>
              </mc:Choice>
              <mc:Fallback>
                <p:oleObj name="Equation" r:id="rId6" imgW="495000" imgH="19044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3124200"/>
                        <a:ext cx="89154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486400" y="1219200"/>
            <a:ext cx="2730235" cy="400110"/>
          </a:xfrm>
          <a:prstGeom prst="rect">
            <a:avLst/>
          </a:prstGeom>
          <a:noFill/>
        </p:spPr>
        <p:txBody>
          <a:bodyPr wrap="none" rtlCol="0">
            <a:spAutoFit/>
          </a:bodyPr>
          <a:lstStyle/>
          <a:p>
            <a:r>
              <a:rPr lang="en-US" sz="2000" i="1" dirty="0" smtClean="0"/>
              <a:t>C. Stock et. al., (2009)</a:t>
            </a:r>
            <a:endParaRPr lang="en-US" sz="2000" i="1" dirty="0"/>
          </a:p>
        </p:txBody>
      </p:sp>
      <p:sp>
        <p:nvSpPr>
          <p:cNvPr id="9" name="TextBox 8"/>
          <p:cNvSpPr txBox="1"/>
          <p:nvPr/>
        </p:nvSpPr>
        <p:spPr>
          <a:xfrm>
            <a:off x="685800" y="1219200"/>
            <a:ext cx="3496663" cy="400110"/>
          </a:xfrm>
          <a:prstGeom prst="rect">
            <a:avLst/>
          </a:prstGeom>
          <a:noFill/>
        </p:spPr>
        <p:txBody>
          <a:bodyPr wrap="none" rtlCol="0">
            <a:spAutoFit/>
          </a:bodyPr>
          <a:lstStyle/>
          <a:p>
            <a:r>
              <a:rPr lang="en-US" sz="2000" dirty="0" err="1" smtClean="0"/>
              <a:t>Gegenwart</a:t>
            </a:r>
            <a:r>
              <a:rPr lang="en-US" sz="2000" dirty="0" smtClean="0"/>
              <a:t> et al., NJP (2006)</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8600" y="609600"/>
            <a:ext cx="3581400" cy="6172200"/>
          </a:xfrm>
          <a:prstGeom prst="rect">
            <a:avLst/>
          </a:prstGeom>
          <a:solidFill>
            <a:srgbClr val="FFFFFF"/>
          </a:solidFill>
          <a:ln>
            <a:no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04800"/>
            <a:ext cx="9067800" cy="1143000"/>
          </a:xfrm>
        </p:spPr>
        <p:txBody>
          <a:bodyPr>
            <a:normAutofit fontScale="90000"/>
          </a:bodyPr>
          <a:lstStyle/>
          <a:p>
            <a:r>
              <a:rPr lang="en-US" dirty="0" smtClean="0"/>
              <a:t>From SDW to FM correlations with field</a:t>
            </a:r>
            <a:endParaRPr lang="en-US" sz="4000" dirty="0"/>
          </a:p>
        </p:txBody>
      </p:sp>
      <p:pic>
        <p:nvPicPr>
          <p:cNvPr id="3" name="Picture 2"/>
          <p:cNvPicPr>
            <a:picLocks noChangeAspect="1"/>
          </p:cNvPicPr>
          <p:nvPr/>
        </p:nvPicPr>
        <p:blipFill>
          <a:blip r:embed="rId4"/>
          <a:stretch>
            <a:fillRect/>
          </a:stretch>
        </p:blipFill>
        <p:spPr>
          <a:xfrm>
            <a:off x="533400" y="609600"/>
            <a:ext cx="3115328" cy="5257800"/>
          </a:xfrm>
          <a:prstGeom prst="rect">
            <a:avLst/>
          </a:prstGeom>
        </p:spPr>
      </p:pic>
      <p:sp>
        <p:nvSpPr>
          <p:cNvPr id="11" name="Rectangle 10"/>
          <p:cNvSpPr/>
          <p:nvPr/>
        </p:nvSpPr>
        <p:spPr>
          <a:xfrm>
            <a:off x="1254864" y="887380"/>
            <a:ext cx="2209800" cy="38862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5"/>
          <a:srcRect l="41726" t="2987" r="5625" b="27671"/>
          <a:stretch/>
        </p:blipFill>
        <p:spPr>
          <a:xfrm>
            <a:off x="1726196" y="838200"/>
            <a:ext cx="1503704" cy="3917311"/>
          </a:xfrm>
          <a:prstGeom prst="rect">
            <a:avLst/>
          </a:prstGeom>
        </p:spPr>
      </p:pic>
      <p:sp>
        <p:nvSpPr>
          <p:cNvPr id="12" name="TextBox 11"/>
          <p:cNvSpPr txBox="1"/>
          <p:nvPr/>
        </p:nvSpPr>
        <p:spPr>
          <a:xfrm>
            <a:off x="533400" y="5853890"/>
            <a:ext cx="3280766" cy="830997"/>
          </a:xfrm>
          <a:prstGeom prst="rect">
            <a:avLst/>
          </a:prstGeom>
          <a:solidFill>
            <a:srgbClr val="FFFFFF"/>
          </a:solidFill>
          <a:ln>
            <a:noFill/>
          </a:ln>
        </p:spPr>
        <p:txBody>
          <a:bodyPr wrap="none" rtlCol="0">
            <a:spAutoFit/>
          </a:bodyPr>
          <a:lstStyle/>
          <a:p>
            <a:r>
              <a:rPr lang="en-US" sz="2400" dirty="0" smtClean="0"/>
              <a:t>  -0.5           0          0.5</a:t>
            </a:r>
          </a:p>
          <a:p>
            <a:r>
              <a:rPr lang="en-US" sz="2400" dirty="0" smtClean="0"/>
              <a:t>         (hh2)   [</a:t>
            </a:r>
            <a:r>
              <a:rPr lang="en-US" sz="2400" dirty="0" err="1" smtClean="0"/>
              <a:t>r.l.u</a:t>
            </a:r>
            <a:r>
              <a:rPr lang="en-US" sz="2400" dirty="0" smtClean="0"/>
              <a:t>.]</a:t>
            </a:r>
            <a:endParaRPr lang="en-US" sz="2400" dirty="0"/>
          </a:p>
        </p:txBody>
      </p:sp>
      <p:sp>
        <p:nvSpPr>
          <p:cNvPr id="13" name="Rectangle 12"/>
          <p:cNvSpPr/>
          <p:nvPr/>
        </p:nvSpPr>
        <p:spPr>
          <a:xfrm>
            <a:off x="3581400" y="838200"/>
            <a:ext cx="228600" cy="50292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417440807"/>
              </p:ext>
            </p:extLst>
          </p:nvPr>
        </p:nvGraphicFramePr>
        <p:xfrm>
          <a:off x="1828800" y="990600"/>
          <a:ext cx="1228610" cy="457200"/>
        </p:xfrm>
        <a:graphic>
          <a:graphicData uri="http://schemas.openxmlformats.org/presentationml/2006/ole">
            <mc:AlternateContent xmlns:mc="http://schemas.openxmlformats.org/markup-compatibility/2006">
              <mc:Choice xmlns:v="urn:schemas-microsoft-com:vml" Requires="v">
                <p:oleObj spid="_x0000_s99464" name="Equation" r:id="rId6" imgW="444500" imgH="165100" progId="Equation.DSMT4">
                  <p:embed/>
                </p:oleObj>
              </mc:Choice>
              <mc:Fallback>
                <p:oleObj name="Equation" r:id="rId6" imgW="444500" imgH="165100" progId="Equation.DSMT4">
                  <p:embed/>
                  <p:pic>
                    <p:nvPicPr>
                      <p:cNvPr id="0" name="Picture 5"/>
                      <p:cNvPicPr>
                        <a:picLocks noChangeAspect="1" noChangeArrowheads="1"/>
                      </p:cNvPicPr>
                      <p:nvPr/>
                    </p:nvPicPr>
                    <p:blipFill>
                      <a:blip r:embed="rId7"/>
                      <a:srcRect/>
                      <a:stretch>
                        <a:fillRect/>
                      </a:stretch>
                    </p:blipFill>
                    <p:spPr bwMode="auto">
                      <a:xfrm>
                        <a:off x="1828800" y="990600"/>
                        <a:ext cx="1228610" cy="457200"/>
                      </a:xfrm>
                      <a:prstGeom prst="rect">
                        <a:avLst/>
                      </a:prstGeom>
                      <a:noFill/>
                    </p:spPr>
                  </p:pic>
                </p:oleObj>
              </mc:Fallback>
            </mc:AlternateContent>
          </a:graphicData>
        </a:graphic>
      </p:graphicFrame>
      <p:graphicFrame>
        <p:nvGraphicFramePr>
          <p:cNvPr id="99334" name="Object 6"/>
          <p:cNvGraphicFramePr>
            <a:graphicFrameLocks noChangeAspect="1"/>
          </p:cNvGraphicFramePr>
          <p:nvPr>
            <p:extLst>
              <p:ext uri="{D42A27DB-BD31-4B8C-83A1-F6EECF244321}">
                <p14:modId xmlns:p14="http://schemas.microsoft.com/office/powerpoint/2010/main" val="2526744429"/>
              </p:ext>
            </p:extLst>
          </p:nvPr>
        </p:nvGraphicFramePr>
        <p:xfrm>
          <a:off x="1855824" y="977090"/>
          <a:ext cx="1219200" cy="466560"/>
        </p:xfrm>
        <a:graphic>
          <a:graphicData uri="http://schemas.openxmlformats.org/presentationml/2006/ole">
            <mc:AlternateContent xmlns:mc="http://schemas.openxmlformats.org/markup-compatibility/2006">
              <mc:Choice xmlns:v="urn:schemas-microsoft-com:vml" Requires="v">
                <p:oleObj spid="_x0000_s99465" name="Equation" r:id="rId8" imgW="431800" imgH="165100" progId="Equation.DSMT4">
                  <p:embed/>
                </p:oleObj>
              </mc:Choice>
              <mc:Fallback>
                <p:oleObj name="Equation" r:id="rId8" imgW="431800" imgH="165100" progId="Equation.DSMT4">
                  <p:embed/>
                  <p:pic>
                    <p:nvPicPr>
                      <p:cNvPr id="0" name="Picture 6"/>
                      <p:cNvPicPr>
                        <a:picLocks noChangeAspect="1" noChangeArrowheads="1"/>
                      </p:cNvPicPr>
                      <p:nvPr/>
                    </p:nvPicPr>
                    <p:blipFill>
                      <a:blip r:embed="rId9"/>
                      <a:srcRect/>
                      <a:stretch>
                        <a:fillRect/>
                      </a:stretch>
                    </p:blipFill>
                    <p:spPr bwMode="auto">
                      <a:xfrm>
                        <a:off x="1855824" y="977090"/>
                        <a:ext cx="1219200" cy="466560"/>
                      </a:xfrm>
                      <a:prstGeom prst="rect">
                        <a:avLst/>
                      </a:prstGeom>
                      <a:noFill/>
                    </p:spPr>
                  </p:pic>
                </p:oleObj>
              </mc:Fallback>
            </mc:AlternateContent>
          </a:graphicData>
        </a:graphic>
      </p:graphicFrame>
      <p:pic>
        <p:nvPicPr>
          <p:cNvPr id="16" name="Picture 15"/>
          <p:cNvPicPr>
            <a:picLocks noChangeAspect="1"/>
          </p:cNvPicPr>
          <p:nvPr/>
        </p:nvPicPr>
        <p:blipFill>
          <a:blip r:embed="rId10"/>
          <a:stretch>
            <a:fillRect/>
          </a:stretch>
        </p:blipFill>
        <p:spPr>
          <a:xfrm>
            <a:off x="3962400" y="1371600"/>
            <a:ext cx="2070942" cy="5418073"/>
          </a:xfrm>
          <a:prstGeom prst="rect">
            <a:avLst/>
          </a:prstGeom>
          <a:effectLst>
            <a:outerShdw blurRad="50800" dist="38100" dir="10800000" algn="r" rotWithShape="0">
              <a:prstClr val="black">
                <a:alpha val="40000"/>
              </a:prstClr>
            </a:outerShdw>
          </a:effectLst>
        </p:spPr>
      </p:pic>
      <p:pic>
        <p:nvPicPr>
          <p:cNvPr id="21" name="Picture 20"/>
          <p:cNvPicPr>
            <a:picLocks noChangeAspect="1"/>
          </p:cNvPicPr>
          <p:nvPr/>
        </p:nvPicPr>
        <p:blipFill>
          <a:blip r:embed="rId11"/>
          <a:stretch>
            <a:fillRect/>
          </a:stretch>
        </p:blipFill>
        <p:spPr>
          <a:xfrm rot="16200000">
            <a:off x="-283980" y="3039880"/>
            <a:ext cx="1473200" cy="422639"/>
          </a:xfrm>
          <a:prstGeom prst="rect">
            <a:avLst/>
          </a:prstGeom>
        </p:spPr>
      </p:pic>
      <p:graphicFrame>
        <p:nvGraphicFramePr>
          <p:cNvPr id="22" name="Object 21"/>
          <p:cNvGraphicFramePr>
            <a:graphicFrameLocks noChangeAspect="1"/>
          </p:cNvGraphicFramePr>
          <p:nvPr>
            <p:extLst>
              <p:ext uri="{D42A27DB-BD31-4B8C-83A1-F6EECF244321}">
                <p14:modId xmlns:p14="http://schemas.microsoft.com/office/powerpoint/2010/main" val="1049662532"/>
              </p:ext>
            </p:extLst>
          </p:nvPr>
        </p:nvGraphicFramePr>
        <p:xfrm>
          <a:off x="4114800" y="685800"/>
          <a:ext cx="1676400" cy="487680"/>
        </p:xfrm>
        <a:graphic>
          <a:graphicData uri="http://schemas.openxmlformats.org/presentationml/2006/ole">
            <mc:AlternateContent xmlns:mc="http://schemas.openxmlformats.org/markup-compatibility/2006">
              <mc:Choice xmlns:v="urn:schemas-microsoft-com:vml" Requires="v">
                <p:oleObj spid="_x0000_s99466" name="Equation" r:id="rId12" imgW="698500" imgH="203200" progId="Equation.DSMT4">
                  <p:embed/>
                </p:oleObj>
              </mc:Choice>
              <mc:Fallback>
                <p:oleObj name="Equation" r:id="rId12" imgW="698500" imgH="203200" progId="Equation.DSMT4">
                  <p:embed/>
                  <p:pic>
                    <p:nvPicPr>
                      <p:cNvPr id="0" name=""/>
                      <p:cNvPicPr/>
                      <p:nvPr/>
                    </p:nvPicPr>
                    <p:blipFill>
                      <a:blip r:embed="rId13"/>
                      <a:stretch>
                        <a:fillRect/>
                      </a:stretch>
                    </p:blipFill>
                    <p:spPr>
                      <a:xfrm>
                        <a:off x="4114800" y="685800"/>
                        <a:ext cx="1676400" cy="487680"/>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7912145"/>
              </p:ext>
            </p:extLst>
          </p:nvPr>
        </p:nvGraphicFramePr>
        <p:xfrm>
          <a:off x="4343400" y="1524000"/>
          <a:ext cx="1447800" cy="259861"/>
        </p:xfrm>
        <a:graphic>
          <a:graphicData uri="http://schemas.openxmlformats.org/presentationml/2006/ole">
            <mc:AlternateContent xmlns:mc="http://schemas.openxmlformats.org/markup-compatibility/2006">
              <mc:Choice xmlns:v="urn:schemas-microsoft-com:vml" Requires="v">
                <p:oleObj spid="_x0000_s99467" name="Equation" r:id="rId14" imgW="990600" imgH="177800" progId="Equation.DSMT4">
                  <p:embed/>
                </p:oleObj>
              </mc:Choice>
              <mc:Fallback>
                <p:oleObj name="Equation" r:id="rId14" imgW="990600" imgH="177800" progId="Equation.DSMT4">
                  <p:embed/>
                  <p:pic>
                    <p:nvPicPr>
                      <p:cNvPr id="0" name=""/>
                      <p:cNvPicPr/>
                      <p:nvPr/>
                    </p:nvPicPr>
                    <p:blipFill>
                      <a:blip r:embed="rId15"/>
                      <a:stretch>
                        <a:fillRect/>
                      </a:stretch>
                    </p:blipFill>
                    <p:spPr>
                      <a:xfrm>
                        <a:off x="4343400" y="1524000"/>
                        <a:ext cx="1447800" cy="259861"/>
                      </a:xfrm>
                      <a:prstGeom prst="rect">
                        <a:avLst/>
                      </a:prstGeom>
                      <a:solidFill>
                        <a:srgbClr val="FFFFFF"/>
                      </a:solidFill>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463610609"/>
              </p:ext>
            </p:extLst>
          </p:nvPr>
        </p:nvGraphicFramePr>
        <p:xfrm>
          <a:off x="4343400" y="4114800"/>
          <a:ext cx="1354137" cy="260350"/>
        </p:xfrm>
        <a:graphic>
          <a:graphicData uri="http://schemas.openxmlformats.org/presentationml/2006/ole">
            <mc:AlternateContent xmlns:mc="http://schemas.openxmlformats.org/markup-compatibility/2006">
              <mc:Choice xmlns:v="urn:schemas-microsoft-com:vml" Requires="v">
                <p:oleObj spid="_x0000_s99468" name="Equation" r:id="rId16" imgW="927100" imgH="177800" progId="Equation.DSMT4">
                  <p:embed/>
                </p:oleObj>
              </mc:Choice>
              <mc:Fallback>
                <p:oleObj name="Equation" r:id="rId16" imgW="927100" imgH="177800" progId="Equation.DSMT4">
                  <p:embed/>
                  <p:pic>
                    <p:nvPicPr>
                      <p:cNvPr id="0" name=""/>
                      <p:cNvPicPr/>
                      <p:nvPr/>
                    </p:nvPicPr>
                    <p:blipFill>
                      <a:blip r:embed="rId17"/>
                      <a:stretch>
                        <a:fillRect/>
                      </a:stretch>
                    </p:blipFill>
                    <p:spPr>
                      <a:xfrm>
                        <a:off x="4343400" y="4114800"/>
                        <a:ext cx="1354137" cy="260350"/>
                      </a:xfrm>
                      <a:prstGeom prst="rect">
                        <a:avLst/>
                      </a:prstGeom>
                      <a:solidFill>
                        <a:srgbClr val="FFFFFF"/>
                      </a:solidFill>
                    </p:spPr>
                  </p:pic>
                </p:oleObj>
              </mc:Fallback>
            </mc:AlternateContent>
          </a:graphicData>
        </a:graphic>
      </p:graphicFrame>
      <p:sp>
        <p:nvSpPr>
          <p:cNvPr id="25" name="TextBox 24"/>
          <p:cNvSpPr txBox="1"/>
          <p:nvPr/>
        </p:nvSpPr>
        <p:spPr>
          <a:xfrm>
            <a:off x="6145176" y="4013690"/>
            <a:ext cx="2895600" cy="27546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spcAft>
                <a:spcPts val="600"/>
              </a:spcAft>
            </a:pPr>
            <a:r>
              <a:rPr lang="en-US" sz="2400" b="1" u="sng" dirty="0" smtClean="0"/>
              <a:t>Effects of field: </a:t>
            </a:r>
          </a:p>
          <a:p>
            <a:pPr marL="285750" indent="-285750">
              <a:buFont typeface="Wingdings" charset="2"/>
              <a:buChar char="v"/>
            </a:pPr>
            <a:r>
              <a:rPr lang="en-US" sz="2400" dirty="0" smtClean="0"/>
              <a:t>Upward shift of spectral weight</a:t>
            </a:r>
          </a:p>
          <a:p>
            <a:pPr marL="285750" indent="-285750">
              <a:buFont typeface="Wingdings" charset="2"/>
              <a:buChar char="v"/>
            </a:pPr>
            <a:r>
              <a:rPr lang="en-US" sz="2400" dirty="0" smtClean="0"/>
              <a:t>Sharp peak at FM position</a:t>
            </a:r>
          </a:p>
          <a:p>
            <a:pPr marL="285750" indent="-285750">
              <a:buFont typeface="Wingdings" charset="2"/>
              <a:buChar char="v"/>
            </a:pPr>
            <a:r>
              <a:rPr lang="en-US" sz="2400" dirty="0" smtClean="0"/>
              <a:t>Field induced resonance </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xit" presetSubtype="0" fill="hold" nodeType="withEffect">
                                  <p:stCondLst>
                                    <p:cond delay="0"/>
                                  </p:stCondLst>
                                  <p:childTnLst>
                                    <p:animEffect transition="out" filter="dissolv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9" presetClass="entr" presetSubtype="0" fill="hold" nodeType="withEffect">
                                  <p:stCondLst>
                                    <p:cond delay="0"/>
                                  </p:stCondLst>
                                  <p:childTnLst>
                                    <p:set>
                                      <p:cBhvr>
                                        <p:cTn id="15" dur="1" fill="hold">
                                          <p:stCondLst>
                                            <p:cond delay="0"/>
                                          </p:stCondLst>
                                        </p:cTn>
                                        <p:tgtEl>
                                          <p:spTgt spid="99334"/>
                                        </p:tgtEl>
                                        <p:attrNameLst>
                                          <p:attrName>style.visibility</p:attrName>
                                        </p:attrNameLst>
                                      </p:cBhvr>
                                      <p:to>
                                        <p:strVal val="visible"/>
                                      </p:to>
                                    </p:set>
                                    <p:animEffect transition="in" filter="dissolve">
                                      <p:cBhvr>
                                        <p:cTn id="16" dur="500"/>
                                        <p:tgtEl>
                                          <p:spTgt spid="9933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dissolv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Field Induced Resonance</a:t>
            </a:r>
            <a:endParaRPr lang="en-US" dirty="0"/>
          </a:p>
        </p:txBody>
      </p:sp>
      <p:pic>
        <p:nvPicPr>
          <p:cNvPr id="6" name="Picture 9" descr="field_depend"/>
          <p:cNvPicPr>
            <a:picLocks noChangeAspect="1" noChangeArrowheads="1"/>
          </p:cNvPicPr>
          <p:nvPr/>
        </p:nvPicPr>
        <p:blipFill>
          <a:blip r:embed="rId4"/>
          <a:srcRect/>
          <a:stretch>
            <a:fillRect/>
          </a:stretch>
        </p:blipFill>
        <p:spPr bwMode="auto">
          <a:xfrm>
            <a:off x="228600" y="1123730"/>
            <a:ext cx="3668713" cy="5200870"/>
          </a:xfrm>
          <a:prstGeom prst="rect">
            <a:avLst/>
          </a:prstGeom>
          <a:ln>
            <a:noFill/>
          </a:ln>
          <a:effectLst>
            <a:outerShdw blurRad="292100" dist="139700" dir="2700000" algn="tl" rotWithShape="0">
              <a:srgbClr val="333333">
                <a:alpha val="65000"/>
              </a:srgbClr>
            </a:outerShdw>
          </a:effectLst>
        </p:spPr>
      </p:pic>
      <p:pic>
        <p:nvPicPr>
          <p:cNvPr id="4" name="Picture 4" descr="resonance_pos"/>
          <p:cNvPicPr>
            <a:picLocks noChangeAspect="1" noChangeArrowheads="1"/>
          </p:cNvPicPr>
          <p:nvPr/>
        </p:nvPicPr>
        <p:blipFill>
          <a:blip r:embed="rId5"/>
          <a:srcRect/>
          <a:stretch>
            <a:fillRect/>
          </a:stretch>
        </p:blipFill>
        <p:spPr bwMode="auto">
          <a:xfrm>
            <a:off x="4066603" y="1143000"/>
            <a:ext cx="4924997" cy="5181600"/>
          </a:xfrm>
          <a:prstGeom prst="rect">
            <a:avLst/>
          </a:prstGeom>
          <a:ln>
            <a:noFill/>
          </a:ln>
          <a:effectLst>
            <a:outerShdw blurRad="292100" dist="139700" dir="2700000" algn="tl" rotWithShape="0">
              <a:srgbClr val="333333">
                <a:alpha val="65000"/>
              </a:srgbClr>
            </a:outerShdw>
          </a:effectLst>
        </p:spPr>
      </p:pic>
      <p:pic>
        <p:nvPicPr>
          <p:cNvPr id="7" name="Picture 5" descr="image-313"/>
          <p:cNvPicPr>
            <a:picLocks noChangeAspect="1" noChangeArrowheads="1"/>
          </p:cNvPicPr>
          <p:nvPr/>
        </p:nvPicPr>
        <p:blipFill>
          <a:blip r:embed="rId6"/>
          <a:srcRect/>
          <a:stretch>
            <a:fillRect/>
          </a:stretch>
        </p:blipFill>
        <p:spPr bwMode="auto">
          <a:xfrm>
            <a:off x="4876800" y="1676400"/>
            <a:ext cx="2895600" cy="398463"/>
          </a:xfrm>
          <a:prstGeom prst="rect">
            <a:avLst/>
          </a:prstGeom>
          <a:noFill/>
        </p:spPr>
      </p:pic>
      <p:graphicFrame>
        <p:nvGraphicFramePr>
          <p:cNvPr id="8" name="Object 7"/>
          <p:cNvGraphicFramePr>
            <a:graphicFrameLocks noChangeAspect="1"/>
          </p:cNvGraphicFramePr>
          <p:nvPr>
            <p:extLst>
              <p:ext uri="{D42A27DB-BD31-4B8C-83A1-F6EECF244321}">
                <p14:modId xmlns:p14="http://schemas.microsoft.com/office/powerpoint/2010/main" val="3873423173"/>
              </p:ext>
            </p:extLst>
          </p:nvPr>
        </p:nvGraphicFramePr>
        <p:xfrm>
          <a:off x="4876800" y="2133600"/>
          <a:ext cx="2543175" cy="471929"/>
        </p:xfrm>
        <a:graphic>
          <a:graphicData uri="http://schemas.openxmlformats.org/presentationml/2006/ole">
            <mc:AlternateContent xmlns:mc="http://schemas.openxmlformats.org/markup-compatibility/2006">
              <mc:Choice xmlns:v="urn:schemas-microsoft-com:vml" Requires="v">
                <p:oleObj spid="_x0000_s103475" name="Equation" r:id="rId7" imgW="1231560" imgH="228600" progId="Equation.DSMT4">
                  <p:embed/>
                </p:oleObj>
              </mc:Choice>
              <mc:Fallback>
                <p:oleObj name="Equation" r:id="rId7" imgW="1231560" imgH="22860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2133600"/>
                        <a:ext cx="2543175" cy="4719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27" name="Object 3"/>
          <p:cNvGraphicFramePr>
            <a:graphicFrameLocks noChangeAspect="1"/>
          </p:cNvGraphicFramePr>
          <p:nvPr>
            <p:extLst>
              <p:ext uri="{D42A27DB-BD31-4B8C-83A1-F6EECF244321}">
                <p14:modId xmlns:p14="http://schemas.microsoft.com/office/powerpoint/2010/main" val="3232946086"/>
              </p:ext>
            </p:extLst>
          </p:nvPr>
        </p:nvGraphicFramePr>
        <p:xfrm>
          <a:off x="4905375" y="2605529"/>
          <a:ext cx="2133600" cy="468351"/>
        </p:xfrm>
        <a:graphic>
          <a:graphicData uri="http://schemas.openxmlformats.org/presentationml/2006/ole">
            <mc:AlternateContent xmlns:mc="http://schemas.openxmlformats.org/markup-compatibility/2006">
              <mc:Choice xmlns:v="urn:schemas-microsoft-com:vml" Requires="v">
                <p:oleObj spid="_x0000_s103476" name="Equation" r:id="rId9" imgW="1041120" imgH="228600" progId="Equation.DSMT4">
                  <p:embed/>
                </p:oleObj>
              </mc:Choice>
              <mc:Fallback>
                <p:oleObj name="Equation" r:id="rId9" imgW="1041120" imgH="228600" progId="Equation.DSMT4">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05375" y="2605529"/>
                        <a:ext cx="2133600" cy="4683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5118365" y="1143000"/>
            <a:ext cx="3364446" cy="400110"/>
          </a:xfrm>
          <a:prstGeom prst="rect">
            <a:avLst/>
          </a:prstGeom>
          <a:noFill/>
        </p:spPr>
        <p:txBody>
          <a:bodyPr wrap="none" rtlCol="0">
            <a:spAutoFit/>
          </a:bodyPr>
          <a:lstStyle/>
          <a:p>
            <a:r>
              <a:rPr lang="en-US" sz="2000" i="1" dirty="0" smtClean="0"/>
              <a:t>C. Stock et. al., PRL (2012)</a:t>
            </a:r>
            <a:endParaRPr lang="en-US" sz="2000" i="1"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143000"/>
          </a:xfrm>
        </p:spPr>
        <p:txBody>
          <a:bodyPr>
            <a:normAutofit fontScale="90000"/>
          </a:bodyPr>
          <a:lstStyle/>
          <a:p>
            <a:r>
              <a:rPr lang="en-US" dirty="0" err="1" smtClean="0"/>
              <a:t>MnSi</a:t>
            </a:r>
            <a:r>
              <a:rPr lang="en-US" dirty="0" smtClean="0"/>
              <a:t>: Field induced “</a:t>
            </a:r>
            <a:r>
              <a:rPr lang="en-US" dirty="0" err="1" smtClean="0"/>
              <a:t>ferromagnons</a:t>
            </a:r>
            <a:r>
              <a:rPr lang="en-US" dirty="0" smtClean="0"/>
              <a:t>”</a:t>
            </a:r>
            <a:endParaRPr lang="en-US" dirty="0"/>
          </a:p>
        </p:txBody>
      </p:sp>
      <p:pic>
        <p:nvPicPr>
          <p:cNvPr id="5" name="Picture 4"/>
          <p:cNvPicPr>
            <a:picLocks noChangeAspect="1" noChangeArrowheads="1"/>
          </p:cNvPicPr>
          <p:nvPr/>
        </p:nvPicPr>
        <p:blipFill>
          <a:blip r:embed="rId3"/>
          <a:srcRect/>
          <a:stretch>
            <a:fillRect/>
          </a:stretch>
        </p:blipFill>
        <p:spPr bwMode="auto">
          <a:xfrm>
            <a:off x="228600" y="775510"/>
            <a:ext cx="4114800" cy="597654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noChangeArrowheads="1"/>
          </p:cNvPicPr>
          <p:nvPr/>
        </p:nvPicPr>
        <p:blipFill>
          <a:blip r:embed="rId4"/>
          <a:srcRect/>
          <a:stretch>
            <a:fillRect/>
          </a:stretch>
        </p:blipFill>
        <p:spPr bwMode="auto">
          <a:xfrm>
            <a:off x="4419600" y="2286000"/>
            <a:ext cx="4590588" cy="4463785"/>
          </a:xfrm>
          <a:prstGeom prst="rect">
            <a:avLst/>
          </a:prstGeom>
          <a:ln>
            <a:noFill/>
          </a:ln>
          <a:effectLst>
            <a:outerShdw blurRad="292100" dist="139700" dir="2700000" algn="tl" rotWithShape="0">
              <a:srgbClr val="333333">
                <a:alpha val="65000"/>
              </a:srgbClr>
            </a:outerShdw>
          </a:effectLst>
        </p:spPr>
      </p:pic>
      <p:sp>
        <p:nvSpPr>
          <p:cNvPr id="7" name="Text Box 8"/>
          <p:cNvSpPr txBox="1">
            <a:spLocks noChangeArrowheads="1"/>
          </p:cNvSpPr>
          <p:nvPr/>
        </p:nvSpPr>
        <p:spPr bwMode="auto">
          <a:xfrm>
            <a:off x="4800600" y="1676400"/>
            <a:ext cx="4267200" cy="400110"/>
          </a:xfrm>
          <a:prstGeom prst="rect">
            <a:avLst/>
          </a:prstGeom>
          <a:solidFill>
            <a:srgbClr val="FFFFFF"/>
          </a:solidFill>
          <a:ln w="9525">
            <a:noFill/>
            <a:miter lim="800000"/>
            <a:headEnd/>
            <a:tailEnd/>
          </a:ln>
        </p:spPr>
        <p:txBody>
          <a:bodyPr>
            <a:spAutoFit/>
          </a:bodyPr>
          <a:lstStyle/>
          <a:p>
            <a:pPr>
              <a:spcBef>
                <a:spcPct val="50000"/>
              </a:spcBef>
            </a:pPr>
            <a:r>
              <a:rPr lang="en-US" sz="2000" i="1" dirty="0" err="1" smtClean="0"/>
              <a:t>Tarvin</a:t>
            </a:r>
            <a:r>
              <a:rPr lang="en-US" sz="2000" i="1" dirty="0" smtClean="0"/>
              <a:t> et al., Phys</a:t>
            </a:r>
            <a:r>
              <a:rPr lang="en-US" sz="2000" i="1" dirty="0"/>
              <a:t>. Rev. </a:t>
            </a:r>
            <a:r>
              <a:rPr lang="en-US" sz="2000" i="1" dirty="0" smtClean="0"/>
              <a:t>(</a:t>
            </a:r>
            <a:r>
              <a:rPr lang="en-US" sz="2000" i="1" dirty="0"/>
              <a:t>1978).</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YbRh</a:t>
            </a:r>
            <a:r>
              <a:rPr lang="en-US" baseline="-25000" dirty="0" smtClean="0"/>
              <a:t>2</a:t>
            </a:r>
            <a:r>
              <a:rPr lang="en-US" dirty="0" smtClean="0"/>
              <a:t>Si</a:t>
            </a:r>
            <a:r>
              <a:rPr lang="en-US" baseline="-25000" dirty="0" smtClean="0"/>
              <a:t>2</a:t>
            </a:r>
            <a:r>
              <a:rPr lang="en-US" dirty="0" smtClean="0"/>
              <a:t> : A spot in Q-space</a:t>
            </a:r>
            <a:endParaRPr lang="en-US" dirty="0"/>
          </a:p>
        </p:txBody>
      </p:sp>
      <p:pic>
        <p:nvPicPr>
          <p:cNvPr id="4" name="Picture 9" descr="field"/>
          <p:cNvPicPr>
            <a:picLocks noChangeAspect="1" noChangeArrowheads="1"/>
          </p:cNvPicPr>
          <p:nvPr/>
        </p:nvPicPr>
        <p:blipFill>
          <a:blip r:embed="rId3"/>
          <a:srcRect/>
          <a:stretch>
            <a:fillRect/>
          </a:stretch>
        </p:blipFill>
        <p:spPr bwMode="auto">
          <a:xfrm>
            <a:off x="533400" y="914400"/>
            <a:ext cx="8115300" cy="54102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398554" y="5943600"/>
            <a:ext cx="3364446" cy="400110"/>
          </a:xfrm>
          <a:prstGeom prst="rect">
            <a:avLst/>
          </a:prstGeom>
          <a:noFill/>
        </p:spPr>
        <p:txBody>
          <a:bodyPr wrap="none" rtlCol="0">
            <a:spAutoFit/>
          </a:bodyPr>
          <a:lstStyle/>
          <a:p>
            <a:r>
              <a:rPr lang="en-US" sz="2000" i="1" dirty="0" smtClean="0"/>
              <a:t>C. Stock et. al., PRL (2012)</a:t>
            </a:r>
            <a:endParaRPr lang="en-US" sz="2000" i="1" dirty="0"/>
          </a:p>
        </p:txBody>
      </p:sp>
      <p:sp>
        <p:nvSpPr>
          <p:cNvPr id="3" name="TextBox 2"/>
          <p:cNvSpPr txBox="1"/>
          <p:nvPr/>
        </p:nvSpPr>
        <p:spPr>
          <a:xfrm>
            <a:off x="2514600" y="1801780"/>
            <a:ext cx="1815045" cy="523220"/>
          </a:xfrm>
          <a:prstGeom prst="rect">
            <a:avLst/>
          </a:prstGeom>
          <a:noFill/>
        </p:spPr>
        <p:txBody>
          <a:bodyPr wrap="none" rtlCol="0">
            <a:spAutoFit/>
          </a:bodyPr>
          <a:lstStyle/>
          <a:p>
            <a:r>
              <a:rPr lang="en-US" sz="2800" dirty="0" smtClean="0">
                <a:solidFill>
                  <a:schemeClr val="bg1"/>
                </a:solidFill>
              </a:rPr>
              <a:t>1.25 Tesla</a:t>
            </a:r>
            <a:endParaRPr lang="en-US" sz="28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0" y="0"/>
            <a:ext cx="9144000" cy="838200"/>
          </a:xfrm>
        </p:spPr>
        <p:txBody>
          <a:bodyPr/>
          <a:lstStyle/>
          <a:p>
            <a:pPr eaLnBrk="1" hangingPunct="1"/>
            <a:r>
              <a:rPr lang="en-US" sz="4800">
                <a:solidFill>
                  <a:srgbClr val="984807"/>
                </a:solidFill>
                <a:latin typeface="News Gothic MT" charset="0"/>
              </a:rPr>
              <a:t>Form factor for chain-end spin</a:t>
            </a:r>
          </a:p>
        </p:txBody>
      </p:sp>
      <p:pic>
        <p:nvPicPr>
          <p:cNvPr id="2058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425" y="1685925"/>
            <a:ext cx="7691438" cy="5102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828" name="Text Box 4"/>
          <p:cNvSpPr txBox="1">
            <a:spLocks noChangeArrowheads="1"/>
          </p:cNvSpPr>
          <p:nvPr/>
        </p:nvSpPr>
        <p:spPr bwMode="auto">
          <a:xfrm>
            <a:off x="723900" y="6421438"/>
            <a:ext cx="29591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err="1">
                <a:latin typeface="Times New Roman" charset="0"/>
              </a:rPr>
              <a:t>Kenzelmann</a:t>
            </a:r>
            <a:r>
              <a:rPr lang="en-US" i="1" dirty="0">
                <a:latin typeface="Times New Roman" charset="0"/>
              </a:rPr>
              <a:t> et al. PRL (2003)</a:t>
            </a:r>
          </a:p>
        </p:txBody>
      </p:sp>
      <p:grpSp>
        <p:nvGrpSpPr>
          <p:cNvPr id="205984" name="Group 160"/>
          <p:cNvGrpSpPr>
            <a:grpSpLocks/>
          </p:cNvGrpSpPr>
          <p:nvPr/>
        </p:nvGrpSpPr>
        <p:grpSpPr bwMode="auto">
          <a:xfrm>
            <a:off x="606425" y="892175"/>
            <a:ext cx="8913813" cy="733425"/>
            <a:chOff x="415" y="477"/>
            <a:chExt cx="5615" cy="462"/>
          </a:xfrm>
        </p:grpSpPr>
        <p:sp>
          <p:nvSpPr>
            <p:cNvPr id="205982" name="Oval 158"/>
            <p:cNvSpPr>
              <a:spLocks noChangeAspect="1" noChangeArrowheads="1"/>
            </p:cNvSpPr>
            <p:nvPr/>
          </p:nvSpPr>
          <p:spPr bwMode="auto">
            <a:xfrm>
              <a:off x="5458" y="630"/>
              <a:ext cx="572" cy="91"/>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grpSp>
          <p:nvGrpSpPr>
            <p:cNvPr id="41010" name="Group 150"/>
            <p:cNvGrpSpPr>
              <a:grpSpLocks/>
            </p:cNvGrpSpPr>
            <p:nvPr/>
          </p:nvGrpSpPr>
          <p:grpSpPr bwMode="auto">
            <a:xfrm>
              <a:off x="415" y="477"/>
              <a:ext cx="5129" cy="462"/>
              <a:chOff x="415" y="746"/>
              <a:chExt cx="5129" cy="462"/>
            </a:xfrm>
          </p:grpSpPr>
          <p:sp>
            <p:nvSpPr>
              <p:cNvPr id="205855" name="Oval 31"/>
              <p:cNvSpPr>
                <a:spLocks noChangeAspect="1" noChangeArrowheads="1"/>
              </p:cNvSpPr>
              <p:nvPr/>
            </p:nvSpPr>
            <p:spPr bwMode="auto">
              <a:xfrm>
                <a:off x="915" y="895"/>
                <a:ext cx="542" cy="91"/>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56" name="Oval 32"/>
              <p:cNvSpPr>
                <a:spLocks noChangeAspect="1" noChangeArrowheads="1"/>
              </p:cNvSpPr>
              <p:nvPr/>
            </p:nvSpPr>
            <p:spPr bwMode="auto">
              <a:xfrm>
                <a:off x="1367" y="986"/>
                <a:ext cx="572" cy="90"/>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57" name="Oval 33"/>
              <p:cNvSpPr>
                <a:spLocks noChangeAspect="1" noChangeArrowheads="1"/>
              </p:cNvSpPr>
              <p:nvPr/>
            </p:nvSpPr>
            <p:spPr bwMode="auto">
              <a:xfrm>
                <a:off x="2664" y="895"/>
                <a:ext cx="482" cy="91"/>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58" name="Oval 34"/>
              <p:cNvSpPr>
                <a:spLocks noChangeAspect="1" noChangeArrowheads="1"/>
              </p:cNvSpPr>
              <p:nvPr/>
            </p:nvSpPr>
            <p:spPr bwMode="auto">
              <a:xfrm>
                <a:off x="3055" y="986"/>
                <a:ext cx="572" cy="90"/>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59" name="Oval 35"/>
              <p:cNvSpPr>
                <a:spLocks noChangeAspect="1" noChangeArrowheads="1"/>
              </p:cNvSpPr>
              <p:nvPr/>
            </p:nvSpPr>
            <p:spPr bwMode="auto">
              <a:xfrm>
                <a:off x="3579" y="895"/>
                <a:ext cx="572" cy="91"/>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60" name="Oval 36"/>
              <p:cNvSpPr>
                <a:spLocks noChangeAspect="1" noChangeArrowheads="1"/>
              </p:cNvSpPr>
              <p:nvPr/>
            </p:nvSpPr>
            <p:spPr bwMode="auto">
              <a:xfrm>
                <a:off x="4030" y="986"/>
                <a:ext cx="572" cy="90"/>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61" name="Oval 37"/>
              <p:cNvSpPr>
                <a:spLocks noChangeAspect="1" noChangeArrowheads="1"/>
              </p:cNvSpPr>
              <p:nvPr/>
            </p:nvSpPr>
            <p:spPr bwMode="auto">
              <a:xfrm>
                <a:off x="434" y="986"/>
                <a:ext cx="542" cy="90"/>
              </a:xfrm>
              <a:prstGeom prst="ellipse">
                <a:avLst/>
              </a:prstGeom>
              <a:solidFill>
                <a:srgbClr val="99CCFF"/>
              </a:solidFill>
              <a:ln w="38100">
                <a:solidFill>
                  <a:srgbClr val="0000CC"/>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62" name="AutoShape 38"/>
              <p:cNvSpPr>
                <a:spLocks noChangeAspect="1" noChangeArrowheads="1"/>
              </p:cNvSpPr>
              <p:nvPr/>
            </p:nvSpPr>
            <p:spPr bwMode="auto">
              <a:xfrm>
                <a:off x="464" y="925"/>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63" name="AutoShape 39"/>
              <p:cNvSpPr>
                <a:spLocks noChangeAspect="1" noChangeArrowheads="1"/>
              </p:cNvSpPr>
              <p:nvPr/>
            </p:nvSpPr>
            <p:spPr bwMode="auto">
              <a:xfrm>
                <a:off x="464" y="1016"/>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64" name="AutoShape 40"/>
              <p:cNvSpPr>
                <a:spLocks noChangeAspect="1" noChangeArrowheads="1"/>
              </p:cNvSpPr>
              <p:nvPr/>
            </p:nvSpPr>
            <p:spPr bwMode="auto">
              <a:xfrm>
                <a:off x="915" y="925"/>
                <a:ext cx="31"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65" name="AutoShape 41"/>
              <p:cNvSpPr>
                <a:spLocks noChangeAspect="1" noChangeArrowheads="1"/>
              </p:cNvSpPr>
              <p:nvPr/>
            </p:nvSpPr>
            <p:spPr bwMode="auto">
              <a:xfrm>
                <a:off x="915" y="1016"/>
                <a:ext cx="31"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66" name="AutoShape 42"/>
              <p:cNvSpPr>
                <a:spLocks noChangeAspect="1" noChangeArrowheads="1"/>
              </p:cNvSpPr>
              <p:nvPr/>
            </p:nvSpPr>
            <p:spPr bwMode="auto">
              <a:xfrm>
                <a:off x="1397" y="925"/>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67" name="AutoShape 43"/>
              <p:cNvSpPr>
                <a:spLocks noChangeAspect="1" noChangeArrowheads="1"/>
              </p:cNvSpPr>
              <p:nvPr/>
            </p:nvSpPr>
            <p:spPr bwMode="auto">
              <a:xfrm>
                <a:off x="1397" y="1016"/>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68" name="AutoShape 44"/>
              <p:cNvSpPr>
                <a:spLocks noChangeAspect="1" noChangeArrowheads="1"/>
              </p:cNvSpPr>
              <p:nvPr/>
            </p:nvSpPr>
            <p:spPr bwMode="auto">
              <a:xfrm>
                <a:off x="1848" y="925"/>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69" name="AutoShape 45"/>
              <p:cNvSpPr>
                <a:spLocks noChangeAspect="1" noChangeArrowheads="1"/>
              </p:cNvSpPr>
              <p:nvPr/>
            </p:nvSpPr>
            <p:spPr bwMode="auto">
              <a:xfrm>
                <a:off x="1848" y="1016"/>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70" name="AutoShape 46"/>
              <p:cNvSpPr>
                <a:spLocks noChangeAspect="1" noChangeArrowheads="1"/>
              </p:cNvSpPr>
              <p:nvPr/>
            </p:nvSpPr>
            <p:spPr bwMode="auto">
              <a:xfrm>
                <a:off x="3086" y="925"/>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71" name="AutoShape 47"/>
              <p:cNvSpPr>
                <a:spLocks noChangeAspect="1" noChangeArrowheads="1"/>
              </p:cNvSpPr>
              <p:nvPr/>
            </p:nvSpPr>
            <p:spPr bwMode="auto">
              <a:xfrm>
                <a:off x="3086" y="1016"/>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72" name="AutoShape 48"/>
              <p:cNvSpPr>
                <a:spLocks noChangeAspect="1" noChangeArrowheads="1"/>
              </p:cNvSpPr>
              <p:nvPr/>
            </p:nvSpPr>
            <p:spPr bwMode="auto">
              <a:xfrm>
                <a:off x="3609" y="925"/>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73" name="AutoShape 49"/>
              <p:cNvSpPr>
                <a:spLocks noChangeAspect="1" noChangeArrowheads="1"/>
              </p:cNvSpPr>
              <p:nvPr/>
            </p:nvSpPr>
            <p:spPr bwMode="auto">
              <a:xfrm>
                <a:off x="3609" y="1016"/>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74" name="AutoShape 50"/>
              <p:cNvSpPr>
                <a:spLocks noChangeAspect="1" noChangeArrowheads="1"/>
              </p:cNvSpPr>
              <p:nvPr/>
            </p:nvSpPr>
            <p:spPr bwMode="auto">
              <a:xfrm>
                <a:off x="4090" y="925"/>
                <a:ext cx="31"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76" name="AutoShape 52"/>
              <p:cNvSpPr>
                <a:spLocks noChangeAspect="1" noChangeArrowheads="1"/>
              </p:cNvSpPr>
              <p:nvPr/>
            </p:nvSpPr>
            <p:spPr bwMode="auto">
              <a:xfrm>
                <a:off x="4542" y="943"/>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79" name="AutoShape 55"/>
              <p:cNvSpPr>
                <a:spLocks noChangeAspect="1" noChangeArrowheads="1"/>
              </p:cNvSpPr>
              <p:nvPr/>
            </p:nvSpPr>
            <p:spPr bwMode="auto">
              <a:xfrm rot="21600000">
                <a:off x="415" y="746"/>
                <a:ext cx="92" cy="459"/>
              </a:xfrm>
              <a:prstGeom prst="upArrow">
                <a:avLst>
                  <a:gd name="adj1" fmla="val 50000"/>
                  <a:gd name="adj2" fmla="val 124728"/>
                </a:avLst>
              </a:prstGeom>
              <a:solidFill>
                <a:srgbClr val="FF0000"/>
              </a:solidFill>
              <a:ln w="9525">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pPr algn="ctr">
                  <a:defRPr/>
                </a:pPr>
                <a:endParaRPr lang="en-US"/>
              </a:p>
            </p:txBody>
          </p:sp>
          <p:sp>
            <p:nvSpPr>
              <p:cNvPr id="205880" name="AutoShape 56"/>
              <p:cNvSpPr>
                <a:spLocks noChangeAspect="1" noChangeArrowheads="1"/>
              </p:cNvSpPr>
              <p:nvPr/>
            </p:nvSpPr>
            <p:spPr bwMode="auto">
              <a:xfrm flipV="1">
                <a:off x="4550" y="957"/>
                <a:ext cx="29" cy="145"/>
              </a:xfrm>
              <a:prstGeom prst="upArrow">
                <a:avLst>
                  <a:gd name="adj1" fmla="val 50000"/>
                  <a:gd name="adj2" fmla="val 125000"/>
                </a:avLst>
              </a:prstGeom>
              <a:solidFill>
                <a:srgbClr val="FF0000"/>
              </a:solidFill>
              <a:ln w="9525">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81" name="Oval 57"/>
              <p:cNvSpPr>
                <a:spLocks noChangeAspect="1" noChangeArrowheads="1"/>
              </p:cNvSpPr>
              <p:nvPr/>
            </p:nvSpPr>
            <p:spPr bwMode="auto">
              <a:xfrm>
                <a:off x="1815" y="892"/>
                <a:ext cx="482" cy="91"/>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82" name="Oval 58"/>
              <p:cNvSpPr>
                <a:spLocks noChangeAspect="1" noChangeArrowheads="1"/>
              </p:cNvSpPr>
              <p:nvPr/>
            </p:nvSpPr>
            <p:spPr bwMode="auto">
              <a:xfrm>
                <a:off x="2206" y="983"/>
                <a:ext cx="572" cy="90"/>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83" name="Oval 59"/>
              <p:cNvSpPr>
                <a:spLocks noChangeAspect="1" noChangeArrowheads="1"/>
              </p:cNvSpPr>
              <p:nvPr/>
            </p:nvSpPr>
            <p:spPr bwMode="auto">
              <a:xfrm>
                <a:off x="2658" y="892"/>
                <a:ext cx="572" cy="91"/>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84" name="Oval 60"/>
              <p:cNvSpPr>
                <a:spLocks noChangeAspect="1" noChangeArrowheads="1"/>
              </p:cNvSpPr>
              <p:nvPr/>
            </p:nvSpPr>
            <p:spPr bwMode="auto">
              <a:xfrm>
                <a:off x="3109" y="983"/>
                <a:ext cx="572" cy="90"/>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85" name="AutoShape 61"/>
              <p:cNvSpPr>
                <a:spLocks noChangeAspect="1" noChangeArrowheads="1"/>
              </p:cNvSpPr>
              <p:nvPr/>
            </p:nvSpPr>
            <p:spPr bwMode="auto">
              <a:xfrm>
                <a:off x="2237" y="922"/>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86" name="AutoShape 62"/>
              <p:cNvSpPr>
                <a:spLocks noChangeAspect="1" noChangeArrowheads="1"/>
              </p:cNvSpPr>
              <p:nvPr/>
            </p:nvSpPr>
            <p:spPr bwMode="auto">
              <a:xfrm>
                <a:off x="2237" y="1013"/>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87" name="AutoShape 63"/>
              <p:cNvSpPr>
                <a:spLocks noChangeAspect="1" noChangeArrowheads="1"/>
              </p:cNvSpPr>
              <p:nvPr/>
            </p:nvSpPr>
            <p:spPr bwMode="auto">
              <a:xfrm>
                <a:off x="2688" y="922"/>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88" name="AutoShape 64"/>
              <p:cNvSpPr>
                <a:spLocks noChangeAspect="1" noChangeArrowheads="1"/>
              </p:cNvSpPr>
              <p:nvPr/>
            </p:nvSpPr>
            <p:spPr bwMode="auto">
              <a:xfrm>
                <a:off x="2688" y="1013"/>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89" name="AutoShape 65"/>
              <p:cNvSpPr>
                <a:spLocks noChangeAspect="1" noChangeArrowheads="1"/>
              </p:cNvSpPr>
              <p:nvPr/>
            </p:nvSpPr>
            <p:spPr bwMode="auto">
              <a:xfrm>
                <a:off x="3169" y="922"/>
                <a:ext cx="31"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90" name="AutoShape 66"/>
              <p:cNvSpPr>
                <a:spLocks noChangeAspect="1" noChangeArrowheads="1"/>
              </p:cNvSpPr>
              <p:nvPr/>
            </p:nvSpPr>
            <p:spPr bwMode="auto">
              <a:xfrm>
                <a:off x="3169" y="1013"/>
                <a:ext cx="31"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91" name="AutoShape 67"/>
              <p:cNvSpPr>
                <a:spLocks noChangeAspect="1" noChangeArrowheads="1"/>
              </p:cNvSpPr>
              <p:nvPr/>
            </p:nvSpPr>
            <p:spPr bwMode="auto">
              <a:xfrm>
                <a:off x="3603" y="1012"/>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894" name="AutoShape 70"/>
              <p:cNvSpPr>
                <a:spLocks noChangeAspect="1" noChangeArrowheads="1"/>
              </p:cNvSpPr>
              <p:nvPr/>
            </p:nvSpPr>
            <p:spPr bwMode="auto">
              <a:xfrm flipV="1">
                <a:off x="901" y="805"/>
                <a:ext cx="81" cy="403"/>
              </a:xfrm>
              <a:prstGeom prst="upArrow">
                <a:avLst>
                  <a:gd name="adj1" fmla="val 50000"/>
                  <a:gd name="adj2" fmla="val 124383"/>
                </a:avLst>
              </a:prstGeom>
              <a:solidFill>
                <a:srgbClr val="FF0000"/>
              </a:solidFill>
              <a:ln w="9525">
                <a:solidFill>
                  <a:schemeClr val="tx1"/>
                </a:solidFill>
                <a:miter lim="800000"/>
                <a:headEnd/>
                <a:tailEnd/>
              </a:ln>
              <a:effectLst>
                <a:outerShdw blurRad="63500" dist="107763" dir="2700000" algn="ctr" rotWithShape="0">
                  <a:schemeClr val="bg2">
                    <a:alpha val="50000"/>
                  </a:schemeClr>
                </a:outerShdw>
              </a:effectLst>
            </p:spPr>
            <p:txBody>
              <a:bodyPr rot="10800000" wrap="none" anchor="ctr"/>
              <a:lstStyle/>
              <a:p>
                <a:pPr algn="ctr">
                  <a:defRPr/>
                </a:pPr>
                <a:endParaRPr lang="en-US"/>
              </a:p>
            </p:txBody>
          </p:sp>
          <p:sp>
            <p:nvSpPr>
              <p:cNvPr id="205895" name="AutoShape 71"/>
              <p:cNvSpPr>
                <a:spLocks noChangeAspect="1" noChangeArrowheads="1"/>
              </p:cNvSpPr>
              <p:nvPr/>
            </p:nvSpPr>
            <p:spPr bwMode="auto">
              <a:xfrm rot="21600000">
                <a:off x="1384" y="833"/>
                <a:ext cx="69" cy="342"/>
              </a:xfrm>
              <a:prstGeom prst="upArrow">
                <a:avLst>
                  <a:gd name="adj1" fmla="val 50000"/>
                  <a:gd name="adj2" fmla="val 123913"/>
                </a:avLst>
              </a:prstGeom>
              <a:solidFill>
                <a:srgbClr val="FF0000"/>
              </a:solidFill>
              <a:ln w="9525">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pPr algn="ctr">
                  <a:defRPr/>
                </a:pPr>
                <a:endParaRPr lang="en-US"/>
              </a:p>
            </p:txBody>
          </p:sp>
          <p:sp>
            <p:nvSpPr>
              <p:cNvPr id="205896" name="AutoShape 72"/>
              <p:cNvSpPr>
                <a:spLocks noChangeAspect="1" noChangeArrowheads="1"/>
              </p:cNvSpPr>
              <p:nvPr/>
            </p:nvSpPr>
            <p:spPr bwMode="auto">
              <a:xfrm flipV="1">
                <a:off x="1849" y="870"/>
                <a:ext cx="63" cy="312"/>
              </a:xfrm>
              <a:prstGeom prst="upArrow">
                <a:avLst>
                  <a:gd name="adj1" fmla="val 50000"/>
                  <a:gd name="adj2" fmla="val 123810"/>
                </a:avLst>
              </a:prstGeom>
              <a:solidFill>
                <a:srgbClr val="FF0000"/>
              </a:solidFill>
              <a:ln w="9525">
                <a:solidFill>
                  <a:schemeClr val="tx1"/>
                </a:solidFill>
                <a:miter lim="800000"/>
                <a:headEnd/>
                <a:tailEnd/>
              </a:ln>
              <a:effectLst>
                <a:outerShdw blurRad="63500" dist="107763" dir="2700000" algn="ctr" rotWithShape="0">
                  <a:schemeClr val="bg2">
                    <a:alpha val="50000"/>
                  </a:schemeClr>
                </a:outerShdw>
              </a:effectLst>
            </p:spPr>
            <p:txBody>
              <a:bodyPr rot="10800000" wrap="none" anchor="ctr"/>
              <a:lstStyle/>
              <a:p>
                <a:pPr algn="ctr">
                  <a:defRPr/>
                </a:pPr>
                <a:endParaRPr lang="en-US"/>
              </a:p>
            </p:txBody>
          </p:sp>
          <p:sp>
            <p:nvSpPr>
              <p:cNvPr id="205897" name="AutoShape 73"/>
              <p:cNvSpPr>
                <a:spLocks noChangeAspect="1" noChangeArrowheads="1"/>
              </p:cNvSpPr>
              <p:nvPr/>
            </p:nvSpPr>
            <p:spPr bwMode="auto">
              <a:xfrm rot="21600000">
                <a:off x="2239" y="870"/>
                <a:ext cx="58" cy="287"/>
              </a:xfrm>
              <a:prstGeom prst="upArrow">
                <a:avLst>
                  <a:gd name="adj1" fmla="val 50000"/>
                  <a:gd name="adj2" fmla="val 123707"/>
                </a:avLst>
              </a:prstGeom>
              <a:solidFill>
                <a:srgbClr val="FF0000"/>
              </a:solidFill>
              <a:ln w="9525">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pPr algn="ctr">
                  <a:defRPr/>
                </a:pPr>
                <a:endParaRPr lang="en-US"/>
              </a:p>
            </p:txBody>
          </p:sp>
          <p:sp>
            <p:nvSpPr>
              <p:cNvPr id="205898" name="AutoShape 74"/>
              <p:cNvSpPr>
                <a:spLocks noChangeAspect="1" noChangeArrowheads="1"/>
              </p:cNvSpPr>
              <p:nvPr/>
            </p:nvSpPr>
            <p:spPr bwMode="auto">
              <a:xfrm flipV="1">
                <a:off x="2685" y="889"/>
                <a:ext cx="52" cy="258"/>
              </a:xfrm>
              <a:prstGeom prst="upArrow">
                <a:avLst>
                  <a:gd name="adj1" fmla="val 50000"/>
                  <a:gd name="adj2" fmla="val 124038"/>
                </a:avLst>
              </a:prstGeom>
              <a:solidFill>
                <a:srgbClr val="FF0000"/>
              </a:solidFill>
              <a:ln w="9525">
                <a:solidFill>
                  <a:schemeClr val="tx1"/>
                </a:solidFill>
                <a:miter lim="800000"/>
                <a:headEnd/>
                <a:tailEnd/>
              </a:ln>
              <a:effectLst>
                <a:outerShdw blurRad="63500" dist="107763" dir="2700000" algn="ctr" rotWithShape="0">
                  <a:schemeClr val="bg2">
                    <a:alpha val="50000"/>
                  </a:schemeClr>
                </a:outerShdw>
              </a:effectLst>
            </p:spPr>
            <p:txBody>
              <a:bodyPr rot="10800000" wrap="none" anchor="ctr"/>
              <a:lstStyle/>
              <a:p>
                <a:pPr algn="ctr">
                  <a:defRPr/>
                </a:pPr>
                <a:endParaRPr lang="en-US"/>
              </a:p>
            </p:txBody>
          </p:sp>
          <p:sp>
            <p:nvSpPr>
              <p:cNvPr id="205899" name="AutoShape 75"/>
              <p:cNvSpPr>
                <a:spLocks noChangeAspect="1" noChangeArrowheads="1"/>
              </p:cNvSpPr>
              <p:nvPr/>
            </p:nvSpPr>
            <p:spPr bwMode="auto">
              <a:xfrm rot="21600000">
                <a:off x="3150" y="871"/>
                <a:ext cx="46" cy="229"/>
              </a:xfrm>
              <a:prstGeom prst="upArrow">
                <a:avLst>
                  <a:gd name="adj1" fmla="val 50000"/>
                  <a:gd name="adj2" fmla="val 124457"/>
                </a:avLst>
              </a:prstGeom>
              <a:solidFill>
                <a:srgbClr val="FF0000"/>
              </a:solidFill>
              <a:ln w="9525">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pPr algn="ctr">
                  <a:defRPr/>
                </a:pPr>
                <a:endParaRPr lang="en-US"/>
              </a:p>
            </p:txBody>
          </p:sp>
          <p:sp>
            <p:nvSpPr>
              <p:cNvPr id="205900" name="AutoShape 76"/>
              <p:cNvSpPr>
                <a:spLocks noChangeAspect="1" noChangeArrowheads="1"/>
              </p:cNvSpPr>
              <p:nvPr/>
            </p:nvSpPr>
            <p:spPr bwMode="auto">
              <a:xfrm flipV="1">
                <a:off x="3596" y="917"/>
                <a:ext cx="40" cy="201"/>
              </a:xfrm>
              <a:prstGeom prst="upArrow">
                <a:avLst>
                  <a:gd name="adj1" fmla="val 50000"/>
                  <a:gd name="adj2" fmla="val 125625"/>
                </a:avLst>
              </a:prstGeom>
              <a:solidFill>
                <a:srgbClr val="FF0000"/>
              </a:solidFill>
              <a:ln w="9525">
                <a:solidFill>
                  <a:schemeClr val="tx1"/>
                </a:solidFill>
                <a:miter lim="800000"/>
                <a:headEnd/>
                <a:tailEnd/>
              </a:ln>
              <a:effectLst>
                <a:outerShdw blurRad="63500" dist="107763" dir="2700000" algn="ctr" rotWithShape="0">
                  <a:schemeClr val="bg2">
                    <a:alpha val="50000"/>
                  </a:schemeClr>
                </a:outerShdw>
              </a:effectLst>
            </p:spPr>
            <p:txBody>
              <a:bodyPr rot="10800000" wrap="none" anchor="ctr"/>
              <a:lstStyle/>
              <a:p>
                <a:pPr algn="ctr">
                  <a:defRPr/>
                </a:pPr>
                <a:endParaRPr lang="en-US"/>
              </a:p>
            </p:txBody>
          </p:sp>
          <p:sp>
            <p:nvSpPr>
              <p:cNvPr id="205901" name="AutoShape 77"/>
              <p:cNvSpPr>
                <a:spLocks noChangeAspect="1" noChangeArrowheads="1"/>
              </p:cNvSpPr>
              <p:nvPr/>
            </p:nvSpPr>
            <p:spPr bwMode="auto">
              <a:xfrm rot="21600000">
                <a:off x="4097" y="898"/>
                <a:ext cx="35" cy="177"/>
              </a:xfrm>
              <a:prstGeom prst="upArrow">
                <a:avLst>
                  <a:gd name="adj1" fmla="val 50000"/>
                  <a:gd name="adj2" fmla="val 126429"/>
                </a:avLst>
              </a:prstGeom>
              <a:solidFill>
                <a:srgbClr val="FF0000"/>
              </a:solidFill>
              <a:ln w="9525">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pPr algn="ctr">
                  <a:defRPr/>
                </a:pPr>
                <a:endParaRPr lang="en-US"/>
              </a:p>
            </p:txBody>
          </p:sp>
          <p:sp>
            <p:nvSpPr>
              <p:cNvPr id="205902" name="Oval 78"/>
              <p:cNvSpPr>
                <a:spLocks noChangeAspect="1" noChangeArrowheads="1"/>
              </p:cNvSpPr>
              <p:nvPr/>
            </p:nvSpPr>
            <p:spPr bwMode="auto">
              <a:xfrm>
                <a:off x="4521" y="892"/>
                <a:ext cx="572" cy="91"/>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03" name="Oval 79"/>
              <p:cNvSpPr>
                <a:spLocks noChangeAspect="1" noChangeArrowheads="1"/>
              </p:cNvSpPr>
              <p:nvPr/>
            </p:nvSpPr>
            <p:spPr bwMode="auto">
              <a:xfrm>
                <a:off x="4972" y="983"/>
                <a:ext cx="572" cy="90"/>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04" name="AutoShape 80"/>
              <p:cNvSpPr>
                <a:spLocks noChangeAspect="1" noChangeArrowheads="1"/>
              </p:cNvSpPr>
              <p:nvPr/>
            </p:nvSpPr>
            <p:spPr bwMode="auto">
              <a:xfrm>
                <a:off x="4551" y="922"/>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05" name="AutoShape 81"/>
              <p:cNvSpPr>
                <a:spLocks noChangeAspect="1" noChangeArrowheads="1"/>
              </p:cNvSpPr>
              <p:nvPr/>
            </p:nvSpPr>
            <p:spPr bwMode="auto">
              <a:xfrm>
                <a:off x="4551" y="1013"/>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06" name="AutoShape 82"/>
              <p:cNvSpPr>
                <a:spLocks noChangeAspect="1" noChangeArrowheads="1"/>
              </p:cNvSpPr>
              <p:nvPr/>
            </p:nvSpPr>
            <p:spPr bwMode="auto">
              <a:xfrm>
                <a:off x="5032" y="922"/>
                <a:ext cx="31"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07" name="AutoShape 83"/>
              <p:cNvSpPr>
                <a:spLocks noChangeAspect="1" noChangeArrowheads="1"/>
              </p:cNvSpPr>
              <p:nvPr/>
            </p:nvSpPr>
            <p:spPr bwMode="auto">
              <a:xfrm>
                <a:off x="5032" y="1013"/>
                <a:ext cx="31"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08" name="AutoShape 84"/>
              <p:cNvSpPr>
                <a:spLocks noChangeAspect="1" noChangeArrowheads="1"/>
              </p:cNvSpPr>
              <p:nvPr/>
            </p:nvSpPr>
            <p:spPr bwMode="auto">
              <a:xfrm>
                <a:off x="5484" y="922"/>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09" name="AutoShape 85"/>
              <p:cNvSpPr>
                <a:spLocks noChangeAspect="1" noChangeArrowheads="1"/>
              </p:cNvSpPr>
              <p:nvPr/>
            </p:nvSpPr>
            <p:spPr bwMode="auto">
              <a:xfrm>
                <a:off x="5484" y="1013"/>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11" name="AutoShape 87"/>
              <p:cNvSpPr>
                <a:spLocks noChangeAspect="1" noChangeArrowheads="1"/>
              </p:cNvSpPr>
              <p:nvPr/>
            </p:nvSpPr>
            <p:spPr bwMode="auto">
              <a:xfrm>
                <a:off x="4545" y="1009"/>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14" name="AutoShape 90"/>
              <p:cNvSpPr>
                <a:spLocks noChangeAspect="1" noChangeArrowheads="1"/>
              </p:cNvSpPr>
              <p:nvPr/>
            </p:nvSpPr>
            <p:spPr bwMode="auto">
              <a:xfrm rot="21600000">
                <a:off x="5026" y="916"/>
                <a:ext cx="29" cy="147"/>
              </a:xfrm>
              <a:prstGeom prst="upArrow">
                <a:avLst>
                  <a:gd name="adj1" fmla="val 50000"/>
                  <a:gd name="adj2" fmla="val 126724"/>
                </a:avLst>
              </a:prstGeom>
              <a:solidFill>
                <a:srgbClr val="FF0000"/>
              </a:solidFill>
              <a:ln w="9525">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pPr algn="ctr">
                  <a:defRPr/>
                </a:pPr>
                <a:endParaRPr lang="en-US"/>
              </a:p>
            </p:txBody>
          </p:sp>
          <p:sp>
            <p:nvSpPr>
              <p:cNvPr id="205915" name="AutoShape 91"/>
              <p:cNvSpPr>
                <a:spLocks noChangeAspect="1" noChangeArrowheads="1"/>
              </p:cNvSpPr>
              <p:nvPr/>
            </p:nvSpPr>
            <p:spPr bwMode="auto">
              <a:xfrm flipV="1">
                <a:off x="5490" y="944"/>
                <a:ext cx="23" cy="115"/>
              </a:xfrm>
              <a:prstGeom prst="upArrow">
                <a:avLst>
                  <a:gd name="adj1" fmla="val 50000"/>
                  <a:gd name="adj2" fmla="val 125000"/>
                </a:avLst>
              </a:prstGeom>
              <a:solidFill>
                <a:srgbClr val="FF0000"/>
              </a:solidFill>
              <a:ln w="9525">
                <a:solidFill>
                  <a:schemeClr val="tx1"/>
                </a:solidFill>
                <a:miter lim="800000"/>
                <a:headEnd/>
                <a:tailEnd/>
              </a:ln>
              <a:effectLst>
                <a:outerShdw blurRad="63500" dist="107763" dir="2700000" algn="ctr" rotWithShape="0">
                  <a:schemeClr val="bg2">
                    <a:alpha val="50000"/>
                  </a:schemeClr>
                </a:outerShdw>
              </a:effectLst>
            </p:spPr>
            <p:txBody>
              <a:bodyPr rot="10800000" wrap="none" anchor="ctr"/>
              <a:lstStyle/>
              <a:p>
                <a:pPr algn="ctr">
                  <a:defRPr/>
                </a:pPr>
                <a:endParaRPr lang="en-US"/>
              </a:p>
            </p:txBody>
          </p:sp>
          <p:sp>
            <p:nvSpPr>
              <p:cNvPr id="205916" name="Freeform 92"/>
              <p:cNvSpPr>
                <a:spLocks/>
              </p:cNvSpPr>
              <p:nvPr/>
            </p:nvSpPr>
            <p:spPr bwMode="auto">
              <a:xfrm>
                <a:off x="455" y="771"/>
                <a:ext cx="5045" cy="168"/>
              </a:xfrm>
              <a:custGeom>
                <a:avLst/>
                <a:gdLst>
                  <a:gd name="T0" fmla="*/ 0 w 5045"/>
                  <a:gd name="T1" fmla="*/ 0 h 168"/>
                  <a:gd name="T2" fmla="*/ 483 w 5045"/>
                  <a:gd name="T3" fmla="*/ 37 h 168"/>
                  <a:gd name="T4" fmla="*/ 957 w 5045"/>
                  <a:gd name="T5" fmla="*/ 74 h 168"/>
                  <a:gd name="T6" fmla="*/ 1412 w 5045"/>
                  <a:gd name="T7" fmla="*/ 102 h 168"/>
                  <a:gd name="T8" fmla="*/ 1803 w 5045"/>
                  <a:gd name="T9" fmla="*/ 121 h 168"/>
                  <a:gd name="T10" fmla="*/ 2258 w 5045"/>
                  <a:gd name="T11" fmla="*/ 130 h 168"/>
                  <a:gd name="T12" fmla="*/ 2722 w 5045"/>
                  <a:gd name="T13" fmla="*/ 121 h 168"/>
                  <a:gd name="T14" fmla="*/ 3159 w 5045"/>
                  <a:gd name="T15" fmla="*/ 149 h 168"/>
                  <a:gd name="T16" fmla="*/ 3661 w 5045"/>
                  <a:gd name="T17" fmla="*/ 158 h 168"/>
                  <a:gd name="T18" fmla="*/ 4107 w 5045"/>
                  <a:gd name="T19" fmla="*/ 167 h 168"/>
                  <a:gd name="T20" fmla="*/ 4590 w 5045"/>
                  <a:gd name="T21" fmla="*/ 167 h 168"/>
                  <a:gd name="T22" fmla="*/ 5045 w 5045"/>
                  <a:gd name="T23" fmla="*/ 16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45" h="168">
                    <a:moveTo>
                      <a:pt x="0" y="0"/>
                    </a:moveTo>
                    <a:cubicBezTo>
                      <a:pt x="161" y="12"/>
                      <a:pt x="323" y="25"/>
                      <a:pt x="483" y="37"/>
                    </a:cubicBezTo>
                    <a:cubicBezTo>
                      <a:pt x="643" y="49"/>
                      <a:pt x="802" y="63"/>
                      <a:pt x="957" y="74"/>
                    </a:cubicBezTo>
                    <a:cubicBezTo>
                      <a:pt x="1112" y="85"/>
                      <a:pt x="1271" y="94"/>
                      <a:pt x="1412" y="102"/>
                    </a:cubicBezTo>
                    <a:cubicBezTo>
                      <a:pt x="1553" y="110"/>
                      <a:pt x="1662" y="116"/>
                      <a:pt x="1803" y="121"/>
                    </a:cubicBezTo>
                    <a:cubicBezTo>
                      <a:pt x="1944" y="126"/>
                      <a:pt x="2105" y="130"/>
                      <a:pt x="2258" y="130"/>
                    </a:cubicBezTo>
                    <a:cubicBezTo>
                      <a:pt x="2411" y="130"/>
                      <a:pt x="2572" y="118"/>
                      <a:pt x="2722" y="121"/>
                    </a:cubicBezTo>
                    <a:cubicBezTo>
                      <a:pt x="2872" y="124"/>
                      <a:pt x="3003" y="143"/>
                      <a:pt x="3159" y="149"/>
                    </a:cubicBezTo>
                    <a:cubicBezTo>
                      <a:pt x="3315" y="155"/>
                      <a:pt x="3503" y="155"/>
                      <a:pt x="3661" y="158"/>
                    </a:cubicBezTo>
                    <a:cubicBezTo>
                      <a:pt x="3819" y="161"/>
                      <a:pt x="3952" y="166"/>
                      <a:pt x="4107" y="167"/>
                    </a:cubicBezTo>
                    <a:cubicBezTo>
                      <a:pt x="4262" y="168"/>
                      <a:pt x="4434" y="167"/>
                      <a:pt x="4590" y="167"/>
                    </a:cubicBezTo>
                    <a:cubicBezTo>
                      <a:pt x="4746" y="167"/>
                      <a:pt x="4895" y="167"/>
                      <a:pt x="5045" y="167"/>
                    </a:cubicBezTo>
                  </a:path>
                </a:pathLst>
              </a:custGeom>
              <a:noFill/>
              <a:ln w="57150" cap="rnd"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05917" name="Freeform 93"/>
              <p:cNvSpPr>
                <a:spLocks/>
              </p:cNvSpPr>
              <p:nvPr/>
            </p:nvSpPr>
            <p:spPr bwMode="auto">
              <a:xfrm>
                <a:off x="455" y="1022"/>
                <a:ext cx="5045" cy="186"/>
              </a:xfrm>
              <a:custGeom>
                <a:avLst/>
                <a:gdLst>
                  <a:gd name="T0" fmla="*/ 0 w 5045"/>
                  <a:gd name="T1" fmla="*/ 186 h 186"/>
                  <a:gd name="T2" fmla="*/ 483 w 5045"/>
                  <a:gd name="T3" fmla="*/ 149 h 186"/>
                  <a:gd name="T4" fmla="*/ 957 w 5045"/>
                  <a:gd name="T5" fmla="*/ 130 h 186"/>
                  <a:gd name="T6" fmla="*/ 1422 w 5045"/>
                  <a:gd name="T7" fmla="*/ 121 h 186"/>
                  <a:gd name="T8" fmla="*/ 1803 w 5045"/>
                  <a:gd name="T9" fmla="*/ 102 h 186"/>
                  <a:gd name="T10" fmla="*/ 2258 w 5045"/>
                  <a:gd name="T11" fmla="*/ 102 h 186"/>
                  <a:gd name="T12" fmla="*/ 2713 w 5045"/>
                  <a:gd name="T13" fmla="*/ 65 h 186"/>
                  <a:gd name="T14" fmla="*/ 3178 w 5045"/>
                  <a:gd name="T15" fmla="*/ 65 h 186"/>
                  <a:gd name="T16" fmla="*/ 3661 w 5045"/>
                  <a:gd name="T17" fmla="*/ 46 h 186"/>
                  <a:gd name="T18" fmla="*/ 4125 w 5045"/>
                  <a:gd name="T19" fmla="*/ 37 h 186"/>
                  <a:gd name="T20" fmla="*/ 4599 w 5045"/>
                  <a:gd name="T21" fmla="*/ 9 h 186"/>
                  <a:gd name="T22" fmla="*/ 5045 w 5045"/>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45" h="186">
                    <a:moveTo>
                      <a:pt x="0" y="186"/>
                    </a:moveTo>
                    <a:cubicBezTo>
                      <a:pt x="162" y="172"/>
                      <a:pt x="324" y="158"/>
                      <a:pt x="483" y="149"/>
                    </a:cubicBezTo>
                    <a:cubicBezTo>
                      <a:pt x="642" y="140"/>
                      <a:pt x="801" y="135"/>
                      <a:pt x="957" y="130"/>
                    </a:cubicBezTo>
                    <a:cubicBezTo>
                      <a:pt x="1113" y="125"/>
                      <a:pt x="1281" y="126"/>
                      <a:pt x="1422" y="121"/>
                    </a:cubicBezTo>
                    <a:cubicBezTo>
                      <a:pt x="1563" y="116"/>
                      <a:pt x="1664" y="105"/>
                      <a:pt x="1803" y="102"/>
                    </a:cubicBezTo>
                    <a:cubicBezTo>
                      <a:pt x="1942" y="99"/>
                      <a:pt x="2106" y="108"/>
                      <a:pt x="2258" y="102"/>
                    </a:cubicBezTo>
                    <a:cubicBezTo>
                      <a:pt x="2410" y="96"/>
                      <a:pt x="2560" y="71"/>
                      <a:pt x="2713" y="65"/>
                    </a:cubicBezTo>
                    <a:cubicBezTo>
                      <a:pt x="2866" y="59"/>
                      <a:pt x="3020" y="68"/>
                      <a:pt x="3178" y="65"/>
                    </a:cubicBezTo>
                    <a:cubicBezTo>
                      <a:pt x="3336" y="62"/>
                      <a:pt x="3503" y="51"/>
                      <a:pt x="3661" y="46"/>
                    </a:cubicBezTo>
                    <a:cubicBezTo>
                      <a:pt x="3819" y="41"/>
                      <a:pt x="3969" y="43"/>
                      <a:pt x="4125" y="37"/>
                    </a:cubicBezTo>
                    <a:cubicBezTo>
                      <a:pt x="4281" y="31"/>
                      <a:pt x="4446" y="15"/>
                      <a:pt x="4599" y="9"/>
                    </a:cubicBezTo>
                    <a:cubicBezTo>
                      <a:pt x="4752" y="3"/>
                      <a:pt x="4898" y="1"/>
                      <a:pt x="5045" y="0"/>
                    </a:cubicBezTo>
                  </a:path>
                </a:pathLst>
              </a:custGeom>
              <a:noFill/>
              <a:ln w="57150" cap="rnd"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grpSp>
      </p:grpSp>
      <p:grpSp>
        <p:nvGrpSpPr>
          <p:cNvPr id="205983" name="Group 159"/>
          <p:cNvGrpSpPr>
            <a:grpSpLocks/>
          </p:cNvGrpSpPr>
          <p:nvPr/>
        </p:nvGrpSpPr>
        <p:grpSpPr bwMode="auto">
          <a:xfrm>
            <a:off x="611188" y="892175"/>
            <a:ext cx="8847137" cy="728663"/>
            <a:chOff x="511" y="1202"/>
            <a:chExt cx="5573" cy="459"/>
          </a:xfrm>
        </p:grpSpPr>
        <p:sp>
          <p:nvSpPr>
            <p:cNvPr id="205976" name="Oval 152"/>
            <p:cNvSpPr>
              <a:spLocks noChangeAspect="1" noChangeArrowheads="1"/>
            </p:cNvSpPr>
            <p:nvPr/>
          </p:nvSpPr>
          <p:spPr bwMode="auto">
            <a:xfrm>
              <a:off x="5512" y="1343"/>
              <a:ext cx="572" cy="91"/>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19" name="Oval 95"/>
            <p:cNvSpPr>
              <a:spLocks noChangeAspect="1" noChangeArrowheads="1"/>
            </p:cNvSpPr>
            <p:nvPr/>
          </p:nvSpPr>
          <p:spPr bwMode="auto">
            <a:xfrm>
              <a:off x="1011" y="1351"/>
              <a:ext cx="542" cy="91"/>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20" name="Oval 96"/>
            <p:cNvSpPr>
              <a:spLocks noChangeAspect="1" noChangeArrowheads="1"/>
            </p:cNvSpPr>
            <p:nvPr/>
          </p:nvSpPr>
          <p:spPr bwMode="auto">
            <a:xfrm>
              <a:off x="1463" y="1442"/>
              <a:ext cx="572" cy="90"/>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21" name="Oval 97"/>
            <p:cNvSpPr>
              <a:spLocks noChangeAspect="1" noChangeArrowheads="1"/>
            </p:cNvSpPr>
            <p:nvPr/>
          </p:nvSpPr>
          <p:spPr bwMode="auto">
            <a:xfrm>
              <a:off x="2760" y="1351"/>
              <a:ext cx="482" cy="91"/>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22" name="Oval 98"/>
            <p:cNvSpPr>
              <a:spLocks noChangeAspect="1" noChangeArrowheads="1"/>
            </p:cNvSpPr>
            <p:nvPr/>
          </p:nvSpPr>
          <p:spPr bwMode="auto">
            <a:xfrm>
              <a:off x="3151" y="1442"/>
              <a:ext cx="572" cy="90"/>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23" name="Oval 99"/>
            <p:cNvSpPr>
              <a:spLocks noChangeAspect="1" noChangeArrowheads="1"/>
            </p:cNvSpPr>
            <p:nvPr/>
          </p:nvSpPr>
          <p:spPr bwMode="auto">
            <a:xfrm>
              <a:off x="3675" y="1351"/>
              <a:ext cx="572" cy="91"/>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24" name="Oval 100"/>
            <p:cNvSpPr>
              <a:spLocks noChangeAspect="1" noChangeArrowheads="1"/>
            </p:cNvSpPr>
            <p:nvPr/>
          </p:nvSpPr>
          <p:spPr bwMode="auto">
            <a:xfrm>
              <a:off x="4126" y="1442"/>
              <a:ext cx="572" cy="90"/>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25" name="Oval 101"/>
            <p:cNvSpPr>
              <a:spLocks noChangeAspect="1" noChangeArrowheads="1"/>
            </p:cNvSpPr>
            <p:nvPr/>
          </p:nvSpPr>
          <p:spPr bwMode="auto">
            <a:xfrm>
              <a:off x="530" y="1442"/>
              <a:ext cx="542" cy="90"/>
            </a:xfrm>
            <a:prstGeom prst="ellipse">
              <a:avLst/>
            </a:prstGeom>
            <a:solidFill>
              <a:srgbClr val="99CCFF"/>
            </a:solidFill>
            <a:ln w="38100">
              <a:solidFill>
                <a:srgbClr val="0000CC"/>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26" name="AutoShape 102"/>
            <p:cNvSpPr>
              <a:spLocks noChangeAspect="1" noChangeArrowheads="1"/>
            </p:cNvSpPr>
            <p:nvPr/>
          </p:nvSpPr>
          <p:spPr bwMode="auto">
            <a:xfrm>
              <a:off x="560" y="1381"/>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27" name="AutoShape 103"/>
            <p:cNvSpPr>
              <a:spLocks noChangeAspect="1" noChangeArrowheads="1"/>
            </p:cNvSpPr>
            <p:nvPr/>
          </p:nvSpPr>
          <p:spPr bwMode="auto">
            <a:xfrm>
              <a:off x="560" y="1472"/>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28" name="AutoShape 104"/>
            <p:cNvSpPr>
              <a:spLocks noChangeAspect="1" noChangeArrowheads="1"/>
            </p:cNvSpPr>
            <p:nvPr/>
          </p:nvSpPr>
          <p:spPr bwMode="auto">
            <a:xfrm>
              <a:off x="1011" y="1381"/>
              <a:ext cx="31"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29" name="AutoShape 105"/>
            <p:cNvSpPr>
              <a:spLocks noChangeAspect="1" noChangeArrowheads="1"/>
            </p:cNvSpPr>
            <p:nvPr/>
          </p:nvSpPr>
          <p:spPr bwMode="auto">
            <a:xfrm>
              <a:off x="1011" y="1472"/>
              <a:ext cx="31"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30" name="AutoShape 106"/>
            <p:cNvSpPr>
              <a:spLocks noChangeAspect="1" noChangeArrowheads="1"/>
            </p:cNvSpPr>
            <p:nvPr/>
          </p:nvSpPr>
          <p:spPr bwMode="auto">
            <a:xfrm>
              <a:off x="1493" y="1381"/>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31" name="AutoShape 107"/>
            <p:cNvSpPr>
              <a:spLocks noChangeAspect="1" noChangeArrowheads="1"/>
            </p:cNvSpPr>
            <p:nvPr/>
          </p:nvSpPr>
          <p:spPr bwMode="auto">
            <a:xfrm>
              <a:off x="1493" y="1472"/>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32" name="AutoShape 108"/>
            <p:cNvSpPr>
              <a:spLocks noChangeAspect="1" noChangeArrowheads="1"/>
            </p:cNvSpPr>
            <p:nvPr/>
          </p:nvSpPr>
          <p:spPr bwMode="auto">
            <a:xfrm>
              <a:off x="1944" y="1381"/>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33" name="AutoShape 109"/>
            <p:cNvSpPr>
              <a:spLocks noChangeAspect="1" noChangeArrowheads="1"/>
            </p:cNvSpPr>
            <p:nvPr/>
          </p:nvSpPr>
          <p:spPr bwMode="auto">
            <a:xfrm>
              <a:off x="1944" y="1472"/>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34" name="AutoShape 110"/>
            <p:cNvSpPr>
              <a:spLocks noChangeAspect="1" noChangeArrowheads="1"/>
            </p:cNvSpPr>
            <p:nvPr/>
          </p:nvSpPr>
          <p:spPr bwMode="auto">
            <a:xfrm>
              <a:off x="3182" y="1381"/>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35" name="AutoShape 111"/>
            <p:cNvSpPr>
              <a:spLocks noChangeAspect="1" noChangeArrowheads="1"/>
            </p:cNvSpPr>
            <p:nvPr/>
          </p:nvSpPr>
          <p:spPr bwMode="auto">
            <a:xfrm>
              <a:off x="3182" y="1472"/>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36" name="AutoShape 112"/>
            <p:cNvSpPr>
              <a:spLocks noChangeAspect="1" noChangeArrowheads="1"/>
            </p:cNvSpPr>
            <p:nvPr/>
          </p:nvSpPr>
          <p:spPr bwMode="auto">
            <a:xfrm>
              <a:off x="3705" y="1381"/>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37" name="AutoShape 113"/>
            <p:cNvSpPr>
              <a:spLocks noChangeAspect="1" noChangeArrowheads="1"/>
            </p:cNvSpPr>
            <p:nvPr/>
          </p:nvSpPr>
          <p:spPr bwMode="auto">
            <a:xfrm>
              <a:off x="3705" y="1472"/>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38" name="AutoShape 114"/>
            <p:cNvSpPr>
              <a:spLocks noChangeAspect="1" noChangeArrowheads="1"/>
            </p:cNvSpPr>
            <p:nvPr/>
          </p:nvSpPr>
          <p:spPr bwMode="auto">
            <a:xfrm>
              <a:off x="4186" y="1381"/>
              <a:ext cx="31"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39" name="AutoShape 115"/>
            <p:cNvSpPr>
              <a:spLocks noChangeAspect="1" noChangeArrowheads="1"/>
            </p:cNvSpPr>
            <p:nvPr/>
          </p:nvSpPr>
          <p:spPr bwMode="auto">
            <a:xfrm>
              <a:off x="4638" y="1399"/>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40" name="AutoShape 116"/>
            <p:cNvSpPr>
              <a:spLocks noChangeAspect="1" noChangeArrowheads="1"/>
            </p:cNvSpPr>
            <p:nvPr/>
          </p:nvSpPr>
          <p:spPr bwMode="auto">
            <a:xfrm rot="21600000">
              <a:off x="511" y="1202"/>
              <a:ext cx="92" cy="459"/>
            </a:xfrm>
            <a:prstGeom prst="upArrow">
              <a:avLst>
                <a:gd name="adj1" fmla="val 50000"/>
                <a:gd name="adj2" fmla="val 124728"/>
              </a:avLst>
            </a:prstGeom>
            <a:solidFill>
              <a:srgbClr val="FF0000"/>
            </a:solidFill>
            <a:ln w="9525">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pPr algn="ctr">
                <a:defRPr/>
              </a:pPr>
              <a:endParaRPr lang="en-US"/>
            </a:p>
          </p:txBody>
        </p:sp>
        <p:sp>
          <p:nvSpPr>
            <p:cNvPr id="205942" name="Oval 118"/>
            <p:cNvSpPr>
              <a:spLocks noChangeAspect="1" noChangeArrowheads="1"/>
            </p:cNvSpPr>
            <p:nvPr/>
          </p:nvSpPr>
          <p:spPr bwMode="auto">
            <a:xfrm>
              <a:off x="1911" y="1348"/>
              <a:ext cx="482" cy="91"/>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43" name="Oval 119"/>
            <p:cNvSpPr>
              <a:spLocks noChangeAspect="1" noChangeArrowheads="1"/>
            </p:cNvSpPr>
            <p:nvPr/>
          </p:nvSpPr>
          <p:spPr bwMode="auto">
            <a:xfrm>
              <a:off x="2302" y="1439"/>
              <a:ext cx="572" cy="90"/>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44" name="Oval 120"/>
            <p:cNvSpPr>
              <a:spLocks noChangeAspect="1" noChangeArrowheads="1"/>
            </p:cNvSpPr>
            <p:nvPr/>
          </p:nvSpPr>
          <p:spPr bwMode="auto">
            <a:xfrm>
              <a:off x="2754" y="1348"/>
              <a:ext cx="572" cy="91"/>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45" name="Oval 121"/>
            <p:cNvSpPr>
              <a:spLocks noChangeAspect="1" noChangeArrowheads="1"/>
            </p:cNvSpPr>
            <p:nvPr/>
          </p:nvSpPr>
          <p:spPr bwMode="auto">
            <a:xfrm>
              <a:off x="3205" y="1439"/>
              <a:ext cx="572" cy="90"/>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46" name="AutoShape 122"/>
            <p:cNvSpPr>
              <a:spLocks noChangeAspect="1" noChangeArrowheads="1"/>
            </p:cNvSpPr>
            <p:nvPr/>
          </p:nvSpPr>
          <p:spPr bwMode="auto">
            <a:xfrm>
              <a:off x="2333" y="1378"/>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47" name="AutoShape 123"/>
            <p:cNvSpPr>
              <a:spLocks noChangeAspect="1" noChangeArrowheads="1"/>
            </p:cNvSpPr>
            <p:nvPr/>
          </p:nvSpPr>
          <p:spPr bwMode="auto">
            <a:xfrm>
              <a:off x="2333" y="1469"/>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48" name="AutoShape 124"/>
            <p:cNvSpPr>
              <a:spLocks noChangeAspect="1" noChangeArrowheads="1"/>
            </p:cNvSpPr>
            <p:nvPr/>
          </p:nvSpPr>
          <p:spPr bwMode="auto">
            <a:xfrm>
              <a:off x="2784" y="1378"/>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49" name="AutoShape 125"/>
            <p:cNvSpPr>
              <a:spLocks noChangeAspect="1" noChangeArrowheads="1"/>
            </p:cNvSpPr>
            <p:nvPr/>
          </p:nvSpPr>
          <p:spPr bwMode="auto">
            <a:xfrm>
              <a:off x="2784" y="1469"/>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50" name="AutoShape 126"/>
            <p:cNvSpPr>
              <a:spLocks noChangeAspect="1" noChangeArrowheads="1"/>
            </p:cNvSpPr>
            <p:nvPr/>
          </p:nvSpPr>
          <p:spPr bwMode="auto">
            <a:xfrm>
              <a:off x="3265" y="1378"/>
              <a:ext cx="31"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51" name="AutoShape 127"/>
            <p:cNvSpPr>
              <a:spLocks noChangeAspect="1" noChangeArrowheads="1"/>
            </p:cNvSpPr>
            <p:nvPr/>
          </p:nvSpPr>
          <p:spPr bwMode="auto">
            <a:xfrm>
              <a:off x="3265" y="1469"/>
              <a:ext cx="31"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52" name="AutoShape 128"/>
            <p:cNvSpPr>
              <a:spLocks noChangeAspect="1" noChangeArrowheads="1"/>
            </p:cNvSpPr>
            <p:nvPr/>
          </p:nvSpPr>
          <p:spPr bwMode="auto">
            <a:xfrm>
              <a:off x="3699" y="1468"/>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61" name="Oval 137"/>
            <p:cNvSpPr>
              <a:spLocks noChangeAspect="1" noChangeArrowheads="1"/>
            </p:cNvSpPr>
            <p:nvPr/>
          </p:nvSpPr>
          <p:spPr bwMode="auto">
            <a:xfrm>
              <a:off x="4617" y="1348"/>
              <a:ext cx="572" cy="91"/>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62" name="Oval 138"/>
            <p:cNvSpPr>
              <a:spLocks noChangeAspect="1" noChangeArrowheads="1"/>
            </p:cNvSpPr>
            <p:nvPr/>
          </p:nvSpPr>
          <p:spPr bwMode="auto">
            <a:xfrm>
              <a:off x="5068" y="1439"/>
              <a:ext cx="572" cy="90"/>
            </a:xfrm>
            <a:prstGeom prst="ellipse">
              <a:avLst/>
            </a:prstGeom>
            <a:solidFill>
              <a:srgbClr val="99CCFF"/>
            </a:solidFill>
            <a:ln w="38100">
              <a:solidFill>
                <a:srgbClr val="0000FF"/>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63" name="AutoShape 139"/>
            <p:cNvSpPr>
              <a:spLocks noChangeAspect="1" noChangeArrowheads="1"/>
            </p:cNvSpPr>
            <p:nvPr/>
          </p:nvSpPr>
          <p:spPr bwMode="auto">
            <a:xfrm>
              <a:off x="4647" y="1378"/>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64" name="AutoShape 140"/>
            <p:cNvSpPr>
              <a:spLocks noChangeAspect="1" noChangeArrowheads="1"/>
            </p:cNvSpPr>
            <p:nvPr/>
          </p:nvSpPr>
          <p:spPr bwMode="auto">
            <a:xfrm>
              <a:off x="4647" y="1469"/>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65" name="AutoShape 141"/>
            <p:cNvSpPr>
              <a:spLocks noChangeAspect="1" noChangeArrowheads="1"/>
            </p:cNvSpPr>
            <p:nvPr/>
          </p:nvSpPr>
          <p:spPr bwMode="auto">
            <a:xfrm>
              <a:off x="5128" y="1378"/>
              <a:ext cx="31"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66" name="AutoShape 142"/>
            <p:cNvSpPr>
              <a:spLocks noChangeAspect="1" noChangeArrowheads="1"/>
            </p:cNvSpPr>
            <p:nvPr/>
          </p:nvSpPr>
          <p:spPr bwMode="auto">
            <a:xfrm>
              <a:off x="5128" y="1469"/>
              <a:ext cx="31"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67" name="AutoShape 143"/>
            <p:cNvSpPr>
              <a:spLocks noChangeAspect="1" noChangeArrowheads="1"/>
            </p:cNvSpPr>
            <p:nvPr/>
          </p:nvSpPr>
          <p:spPr bwMode="auto">
            <a:xfrm>
              <a:off x="5580" y="1378"/>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68" name="AutoShape 144"/>
            <p:cNvSpPr>
              <a:spLocks noChangeAspect="1" noChangeArrowheads="1"/>
            </p:cNvSpPr>
            <p:nvPr/>
          </p:nvSpPr>
          <p:spPr bwMode="auto">
            <a:xfrm>
              <a:off x="5580" y="1469"/>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sp>
          <p:nvSpPr>
            <p:cNvPr id="205969" name="AutoShape 145"/>
            <p:cNvSpPr>
              <a:spLocks noChangeAspect="1" noChangeArrowheads="1"/>
            </p:cNvSpPr>
            <p:nvPr/>
          </p:nvSpPr>
          <p:spPr bwMode="auto">
            <a:xfrm>
              <a:off x="4641" y="1465"/>
              <a:ext cx="30" cy="30"/>
            </a:xfrm>
            <a:prstGeom prst="flowChartConnector">
              <a:avLst/>
            </a:prstGeom>
            <a:solidFill>
              <a:srgbClr val="0000CC"/>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defRPr/>
              </a:pPr>
              <a:endParaRPr lang="en-US"/>
            </a:p>
          </p:txBody>
        </p:sp>
      </p:grpSp>
    </p:spTree>
    <p:custDataLst>
      <p:tags r:id="rId1"/>
    </p:custDataLst>
    <p:extLst>
      <p:ext uri="{BB962C8B-B14F-4D97-AF65-F5344CB8AC3E}">
        <p14:creationId xmlns:p14="http://schemas.microsoft.com/office/powerpoint/2010/main" val="3294023501"/>
      </p:ext>
    </p:extLst>
  </p:cSld>
  <p:clrMapOvr>
    <a:masterClrMapping/>
  </p:clrMapOvr>
  <mc:AlternateContent xmlns:mc="http://schemas.openxmlformats.org/markup-compatibility/2006" xmlns:p14="http://schemas.microsoft.com/office/powerpoint/2010/main">
    <mc:Choice Requires="p14">
      <p:transition p14:dur="0" advTm="76016"/>
    </mc:Choice>
    <mc:Fallback xmlns="">
      <p:transition xmlns:p14="http://schemas.microsoft.com/office/powerpoint/2010/main" advTm="76016"/>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5984"/>
                                        </p:tgtEl>
                                        <p:attrNameLst>
                                          <p:attrName>style.visibility</p:attrName>
                                        </p:attrNameLst>
                                      </p:cBhvr>
                                      <p:to>
                                        <p:strVal val="visible"/>
                                      </p:to>
                                    </p:set>
                                    <p:animEffect transition="in" filter="dissolve">
                                      <p:cBhvr>
                                        <p:cTn id="7" dur="500"/>
                                        <p:tgtEl>
                                          <p:spTgt spid="205984"/>
                                        </p:tgtEl>
                                      </p:cBhvr>
                                    </p:animEffect>
                                  </p:childTnLst>
                                </p:cTn>
                              </p:par>
                              <p:par>
                                <p:cTn id="8" presetID="9" presetClass="exit" presetSubtype="0" fill="hold" nodeType="withEffect">
                                  <p:stCondLst>
                                    <p:cond delay="0"/>
                                  </p:stCondLst>
                                  <p:childTnLst>
                                    <p:animEffect transition="out" filter="dissolve">
                                      <p:cBhvr>
                                        <p:cTn id="9" dur="500"/>
                                        <p:tgtEl>
                                          <p:spTgt spid="205983"/>
                                        </p:tgtEl>
                                      </p:cBhvr>
                                    </p:animEffect>
                                    <p:set>
                                      <p:cBhvr>
                                        <p:cTn id="10" dur="1" fill="hold">
                                          <p:stCondLst>
                                            <p:cond delay="499"/>
                                          </p:stCondLst>
                                        </p:cTn>
                                        <p:tgtEl>
                                          <p:spTgt spid="2059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Interpretation of the spin resonance</a:t>
            </a:r>
            <a:endParaRPr lang="en-US" dirty="0"/>
          </a:p>
        </p:txBody>
      </p:sp>
      <p:sp>
        <p:nvSpPr>
          <p:cNvPr id="3" name="Content Placeholder 2"/>
          <p:cNvSpPr>
            <a:spLocks noGrp="1"/>
          </p:cNvSpPr>
          <p:nvPr>
            <p:ph idx="1"/>
          </p:nvPr>
        </p:nvSpPr>
        <p:spPr>
          <a:xfrm>
            <a:off x="457200" y="1256427"/>
            <a:ext cx="8686800" cy="5133789"/>
          </a:xfrm>
        </p:spPr>
        <p:txBody>
          <a:bodyPr>
            <a:normAutofit fontScale="92500" lnSpcReduction="10000"/>
          </a:bodyPr>
          <a:lstStyle/>
          <a:p>
            <a:r>
              <a:rPr lang="en-US" dirty="0" smtClean="0"/>
              <a:t>Coincident g-factors indicate this is  Electron Spin Resonance</a:t>
            </a:r>
          </a:p>
          <a:p>
            <a:endParaRPr lang="en-US" sz="1700" dirty="0" smtClean="0"/>
          </a:p>
          <a:p>
            <a:r>
              <a:rPr lang="en-US" dirty="0" smtClean="0"/>
              <a:t>Coherent precession of spin density</a:t>
            </a:r>
          </a:p>
          <a:p>
            <a:endParaRPr lang="en-US" dirty="0" smtClean="0"/>
          </a:p>
          <a:p>
            <a:endParaRPr lang="en-US" dirty="0" smtClean="0"/>
          </a:p>
          <a:p>
            <a:r>
              <a:rPr lang="en-US" dirty="0" smtClean="0"/>
              <a:t>Similar to a Kondo length scale</a:t>
            </a:r>
          </a:p>
          <a:p>
            <a:endParaRPr lang="en-US" dirty="0"/>
          </a:p>
          <a:p>
            <a:endParaRPr lang="en-US" dirty="0" smtClean="0"/>
          </a:p>
          <a:p>
            <a:r>
              <a:rPr lang="en-US" dirty="0" smtClean="0"/>
              <a:t>Kondo Screened spins for B&gt;</a:t>
            </a:r>
            <a:r>
              <a:rPr lang="en-US" dirty="0" err="1" smtClean="0"/>
              <a:t>B</a:t>
            </a:r>
            <a:r>
              <a:rPr lang="en-US" baseline="-25000" dirty="0" err="1" smtClean="0"/>
              <a:t>c</a:t>
            </a:r>
            <a:r>
              <a:rPr lang="en-US" dirty="0" smtClean="0"/>
              <a: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511561889"/>
              </p:ext>
            </p:extLst>
          </p:nvPr>
        </p:nvGraphicFramePr>
        <p:xfrm>
          <a:off x="3124200" y="2667000"/>
          <a:ext cx="2222500" cy="1006415"/>
        </p:xfrm>
        <a:graphic>
          <a:graphicData uri="http://schemas.openxmlformats.org/presentationml/2006/ole">
            <mc:AlternateContent xmlns:mc="http://schemas.openxmlformats.org/markup-compatibility/2006">
              <mc:Choice xmlns:v="urn:schemas-microsoft-com:vml" Requires="v">
                <p:oleObj spid="_x0000_s130093" name="Equation" r:id="rId4" imgW="673100" imgH="304800" progId="Equation.DSMT4">
                  <p:embed/>
                </p:oleObj>
              </mc:Choice>
              <mc:Fallback>
                <p:oleObj name="Equation" r:id="rId4" imgW="673100" imgH="304800" progId="Equation.DSMT4">
                  <p:embed/>
                  <p:pic>
                    <p:nvPicPr>
                      <p:cNvPr id="0" name=""/>
                      <p:cNvPicPr/>
                      <p:nvPr/>
                    </p:nvPicPr>
                    <p:blipFill>
                      <a:blip r:embed="rId5"/>
                      <a:stretch>
                        <a:fillRect/>
                      </a:stretch>
                    </p:blipFill>
                    <p:spPr>
                      <a:xfrm>
                        <a:off x="3124200" y="2667000"/>
                        <a:ext cx="2222500" cy="100641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98831440"/>
              </p:ext>
            </p:extLst>
          </p:nvPr>
        </p:nvGraphicFramePr>
        <p:xfrm>
          <a:off x="2133600" y="4191000"/>
          <a:ext cx="4565906" cy="1066800"/>
        </p:xfrm>
        <a:graphic>
          <a:graphicData uri="http://schemas.openxmlformats.org/presentationml/2006/ole">
            <mc:AlternateContent xmlns:mc="http://schemas.openxmlformats.org/markup-compatibility/2006">
              <mc:Choice xmlns:v="urn:schemas-microsoft-com:vml" Requires="v">
                <p:oleObj spid="_x0000_s130094" name="Equation" r:id="rId6" imgW="1358900" imgH="317500" progId="Equation.DSMT4">
                  <p:embed/>
                </p:oleObj>
              </mc:Choice>
              <mc:Fallback>
                <p:oleObj name="Equation" r:id="rId6" imgW="1358900" imgH="317500" progId="Equation.DSMT4">
                  <p:embed/>
                  <p:pic>
                    <p:nvPicPr>
                      <p:cNvPr id="0" name=""/>
                      <p:cNvPicPr/>
                      <p:nvPr/>
                    </p:nvPicPr>
                    <p:blipFill>
                      <a:blip r:embed="rId7"/>
                      <a:stretch>
                        <a:fillRect/>
                      </a:stretch>
                    </p:blipFill>
                    <p:spPr>
                      <a:xfrm>
                        <a:off x="2133600" y="4191000"/>
                        <a:ext cx="4565906" cy="1066800"/>
                      </a:xfrm>
                      <a:prstGeom prst="rect">
                        <a:avLst/>
                      </a:prstGeom>
                    </p:spPr>
                  </p:pic>
                </p:oleObj>
              </mc:Fallback>
            </mc:AlternateContent>
          </a:graphicData>
        </a:graphic>
      </p:graphicFrame>
    </p:spTree>
    <p:extLst>
      <p:ext uri="{BB962C8B-B14F-4D97-AF65-F5344CB8AC3E}">
        <p14:creationId xmlns:p14="http://schemas.microsoft.com/office/powerpoint/2010/main" val="287772610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field"/>
          <p:cNvPicPr>
            <a:picLocks noChangeAspect="1" noChangeArrowheads="1"/>
          </p:cNvPicPr>
          <p:nvPr/>
        </p:nvPicPr>
        <p:blipFill rotWithShape="1">
          <a:blip r:embed="rId4">
            <a:alphaModFix amt="37000"/>
          </a:blip>
          <a:srcRect l="20233" t="14562" r="28819" b="21261"/>
          <a:stretch/>
        </p:blipFill>
        <p:spPr bwMode="auto">
          <a:xfrm>
            <a:off x="-13399" y="-304800"/>
            <a:ext cx="9133585" cy="767007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a:bodyPr>
          <a:lstStyle/>
          <a:p>
            <a:r>
              <a:rPr lang="en-US" dirty="0" smtClean="0">
                <a:solidFill>
                  <a:srgbClr val="FFFFFF"/>
                </a:solidFill>
              </a:rPr>
              <a:t>Conclusions</a:t>
            </a:r>
            <a:endParaRPr lang="en-US" dirty="0">
              <a:solidFill>
                <a:srgbClr val="FFFFFF"/>
              </a:solidFill>
            </a:endParaRPr>
          </a:p>
        </p:txBody>
      </p:sp>
      <p:sp>
        <p:nvSpPr>
          <p:cNvPr id="3" name="Content Placeholder 2"/>
          <p:cNvSpPr>
            <a:spLocks noGrp="1"/>
          </p:cNvSpPr>
          <p:nvPr>
            <p:ph idx="1"/>
          </p:nvPr>
        </p:nvSpPr>
        <p:spPr>
          <a:xfrm>
            <a:off x="457200" y="1066800"/>
            <a:ext cx="8229600" cy="5562600"/>
          </a:xfrm>
        </p:spPr>
        <p:txBody>
          <a:bodyPr>
            <a:normAutofit fontScale="70000" lnSpcReduction="20000"/>
          </a:bodyPr>
          <a:lstStyle/>
          <a:p>
            <a:r>
              <a:rPr lang="en-US" dirty="0" smtClean="0">
                <a:solidFill>
                  <a:srgbClr val="FFFFFF"/>
                </a:solidFill>
              </a:rPr>
              <a:t>Effective FM critical regime for T&gt;1 K</a:t>
            </a:r>
          </a:p>
          <a:p>
            <a:endParaRPr lang="en-US" dirty="0" smtClean="0">
              <a:solidFill>
                <a:srgbClr val="FFFFFF"/>
              </a:solidFill>
            </a:endParaRPr>
          </a:p>
          <a:p>
            <a:endParaRPr lang="en-US" dirty="0" smtClean="0">
              <a:solidFill>
                <a:srgbClr val="FFFFFF"/>
              </a:solidFill>
            </a:endParaRPr>
          </a:p>
          <a:p>
            <a:r>
              <a:rPr lang="en-US" dirty="0" smtClean="0">
                <a:solidFill>
                  <a:srgbClr val="FFFFFF"/>
                </a:solidFill>
              </a:rPr>
              <a:t>Lower T: Incommensurate critical fluctuations</a:t>
            </a:r>
          </a:p>
          <a:p>
            <a:endParaRPr lang="en-US" dirty="0" smtClean="0">
              <a:solidFill>
                <a:srgbClr val="FFFFFF"/>
              </a:solidFill>
            </a:endParaRPr>
          </a:p>
          <a:p>
            <a:endParaRPr lang="en-US" dirty="0" smtClean="0">
              <a:solidFill>
                <a:srgbClr val="FFFFFF"/>
              </a:solidFill>
            </a:endParaRPr>
          </a:p>
          <a:p>
            <a:r>
              <a:rPr lang="en-US" dirty="0" smtClean="0">
                <a:solidFill>
                  <a:srgbClr val="FFFFFF"/>
                </a:solidFill>
              </a:rPr>
              <a:t>SDW instability may arise from nesting of hole </a:t>
            </a:r>
            <a:r>
              <a:rPr lang="en-US" dirty="0" err="1" smtClean="0">
                <a:solidFill>
                  <a:srgbClr val="FFFFFF"/>
                </a:solidFill>
              </a:rPr>
              <a:t>fermi</a:t>
            </a:r>
            <a:r>
              <a:rPr lang="en-US" dirty="0" smtClean="0">
                <a:solidFill>
                  <a:srgbClr val="FFFFFF"/>
                </a:solidFill>
              </a:rPr>
              <a:t>-surfaces</a:t>
            </a:r>
          </a:p>
          <a:p>
            <a:endParaRPr lang="en-US" dirty="0" smtClean="0">
              <a:solidFill>
                <a:srgbClr val="FFFFFF"/>
              </a:solidFill>
            </a:endParaRPr>
          </a:p>
          <a:p>
            <a:r>
              <a:rPr lang="en-US" b="1" dirty="0" smtClean="0">
                <a:solidFill>
                  <a:srgbClr val="FFFFFF"/>
                </a:solidFill>
              </a:rPr>
              <a:t>B </a:t>
            </a:r>
            <a:r>
              <a:rPr lang="en-US" dirty="0" smtClean="0">
                <a:solidFill>
                  <a:srgbClr val="FFFFFF"/>
                </a:solidFill>
              </a:rPr>
              <a:t>suppresses SDW favoring FM polarized metal</a:t>
            </a:r>
          </a:p>
          <a:p>
            <a:endParaRPr lang="en-US" dirty="0" smtClean="0">
              <a:solidFill>
                <a:srgbClr val="FFFFFF"/>
              </a:solidFill>
            </a:endParaRPr>
          </a:p>
          <a:p>
            <a:r>
              <a:rPr lang="en-US" b="1" dirty="0" err="1" smtClean="0">
                <a:solidFill>
                  <a:srgbClr val="FFFFFF"/>
                </a:solidFill>
              </a:rPr>
              <a:t>Meso-scopic</a:t>
            </a:r>
            <a:r>
              <a:rPr lang="en-US" b="1" dirty="0" smtClean="0">
                <a:solidFill>
                  <a:srgbClr val="FFFFFF"/>
                </a:solidFill>
              </a:rPr>
              <a:t> spin precession indicates Kondo screened 4f spin degree of freedom</a:t>
            </a:r>
          </a:p>
          <a:p>
            <a:pPr marL="0" indent="0">
              <a:buNone/>
            </a:pPr>
            <a:endParaRPr lang="en-US" dirty="0">
              <a:solidFill>
                <a:srgbClr val="FFFFFF"/>
              </a:solidFill>
            </a:endParaRPr>
          </a:p>
          <a:p>
            <a:r>
              <a:rPr lang="en-US" dirty="0">
                <a:solidFill>
                  <a:srgbClr val="FFFFFF"/>
                </a:solidFill>
              </a:rPr>
              <a:t>SDW correlations persist at lower energies in magnetized </a:t>
            </a:r>
            <a:r>
              <a:rPr lang="en-US" dirty="0" err="1">
                <a:solidFill>
                  <a:srgbClr val="FFFFFF"/>
                </a:solidFill>
              </a:rPr>
              <a:t>kondo</a:t>
            </a:r>
            <a:r>
              <a:rPr lang="en-US" dirty="0">
                <a:solidFill>
                  <a:srgbClr val="FFFFFF"/>
                </a:solidFill>
              </a:rPr>
              <a:t> lattice state</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928201139"/>
              </p:ext>
            </p:extLst>
          </p:nvPr>
        </p:nvGraphicFramePr>
        <p:xfrm>
          <a:off x="6057900" y="3353673"/>
          <a:ext cx="114300" cy="165100"/>
        </p:xfrm>
        <a:graphic>
          <a:graphicData uri="http://schemas.openxmlformats.org/presentationml/2006/ole">
            <mc:AlternateContent xmlns:mc="http://schemas.openxmlformats.org/markup-compatibility/2006">
              <mc:Choice xmlns:v="urn:schemas-microsoft-com:vml" Requires="v">
                <p:oleObj spid="_x0000_s131134" name="Equation" r:id="rId5" imgW="114300" imgH="165100" progId="Equation.DSMT4">
                  <p:embed/>
                </p:oleObj>
              </mc:Choice>
              <mc:Fallback>
                <p:oleObj name="Equation" r:id="rId5" imgW="114300" imgH="165100" progId="Equation.DSMT4">
                  <p:embed/>
                  <p:pic>
                    <p:nvPicPr>
                      <p:cNvPr id="0" name=""/>
                      <p:cNvPicPr/>
                      <p:nvPr/>
                    </p:nvPicPr>
                    <p:blipFill>
                      <a:blip r:embed="rId6"/>
                      <a:stretch>
                        <a:fillRect/>
                      </a:stretch>
                    </p:blipFill>
                    <p:spPr>
                      <a:xfrm>
                        <a:off x="6057900" y="3353673"/>
                        <a:ext cx="114300" cy="1651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38610301"/>
              </p:ext>
            </p:extLst>
          </p:nvPr>
        </p:nvGraphicFramePr>
        <p:xfrm>
          <a:off x="914400" y="1295400"/>
          <a:ext cx="7091363" cy="652462"/>
        </p:xfrm>
        <a:graphic>
          <a:graphicData uri="http://schemas.openxmlformats.org/presentationml/2006/ole">
            <mc:AlternateContent xmlns:mc="http://schemas.openxmlformats.org/markup-compatibility/2006">
              <mc:Choice xmlns:v="urn:schemas-microsoft-com:vml" Requires="v">
                <p:oleObj spid="_x0000_s131135" name="Equation" r:id="rId7" imgW="3035300" imgH="279400" progId="Equation.DSMT4">
                  <p:embed/>
                </p:oleObj>
              </mc:Choice>
              <mc:Fallback>
                <p:oleObj name="Equation" r:id="rId7" imgW="3035300" imgH="279400" progId="Equation.DSMT4">
                  <p:embed/>
                  <p:pic>
                    <p:nvPicPr>
                      <p:cNvPr id="0" name=""/>
                      <p:cNvPicPr/>
                      <p:nvPr/>
                    </p:nvPicPr>
                    <p:blipFill>
                      <a:blip r:embed="rId8"/>
                      <a:stretch>
                        <a:fillRect/>
                      </a:stretch>
                    </p:blipFill>
                    <p:spPr>
                      <a:xfrm>
                        <a:off x="914400" y="1295400"/>
                        <a:ext cx="7091363" cy="65246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657500"/>
              </p:ext>
            </p:extLst>
          </p:nvPr>
        </p:nvGraphicFramePr>
        <p:xfrm>
          <a:off x="2590800" y="2438400"/>
          <a:ext cx="3738563" cy="533400"/>
        </p:xfrm>
        <a:graphic>
          <a:graphicData uri="http://schemas.openxmlformats.org/presentationml/2006/ole">
            <mc:AlternateContent xmlns:mc="http://schemas.openxmlformats.org/markup-compatibility/2006">
              <mc:Choice xmlns:v="urn:schemas-microsoft-com:vml" Requires="v">
                <p:oleObj spid="_x0000_s131136" name="Equation" r:id="rId9" imgW="1600200" imgH="228600" progId="Equation.DSMT4">
                  <p:embed/>
                </p:oleObj>
              </mc:Choice>
              <mc:Fallback>
                <p:oleObj name="Equation" r:id="rId9" imgW="1600200" imgH="228600" progId="Equation.DSMT4">
                  <p:embed/>
                  <p:pic>
                    <p:nvPicPr>
                      <p:cNvPr id="0" name=""/>
                      <p:cNvPicPr/>
                      <p:nvPr/>
                    </p:nvPicPr>
                    <p:blipFill>
                      <a:blip r:embed="rId10"/>
                      <a:stretch>
                        <a:fillRect/>
                      </a:stretch>
                    </p:blipFill>
                    <p:spPr>
                      <a:xfrm>
                        <a:off x="2590800" y="2438400"/>
                        <a:ext cx="3738563" cy="533400"/>
                      </a:xfrm>
                      <a:prstGeom prst="rect">
                        <a:avLst/>
                      </a:prstGeom>
                    </p:spPr>
                  </p:pic>
                </p:oleObj>
              </mc:Fallback>
            </mc:AlternateContent>
          </a:graphicData>
        </a:graphic>
      </p:graphicFrame>
      <p:sp>
        <p:nvSpPr>
          <p:cNvPr id="8" name="TextBox 7"/>
          <p:cNvSpPr txBox="1"/>
          <p:nvPr/>
        </p:nvSpPr>
        <p:spPr>
          <a:xfrm>
            <a:off x="3505200" y="6400800"/>
            <a:ext cx="2562533" cy="369332"/>
          </a:xfrm>
          <a:prstGeom prst="rect">
            <a:avLst/>
          </a:prstGeom>
          <a:noFill/>
        </p:spPr>
        <p:txBody>
          <a:bodyPr wrap="none" rtlCol="0">
            <a:spAutoFit/>
          </a:bodyPr>
          <a:lstStyle/>
          <a:p>
            <a:r>
              <a:rPr lang="en-US" dirty="0" smtClean="0">
                <a:solidFill>
                  <a:srgbClr val="FFFFFF"/>
                </a:solidFill>
              </a:rPr>
              <a:t>Stock et al PRL (2012)</a:t>
            </a:r>
            <a:endParaRPr lang="en-US"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Outlook</a:t>
            </a:r>
            <a:endParaRPr lang="en-US" dirty="0"/>
          </a:p>
        </p:txBody>
      </p:sp>
      <p:sp>
        <p:nvSpPr>
          <p:cNvPr id="3" name="Content Placeholder 2"/>
          <p:cNvSpPr>
            <a:spLocks noGrp="1"/>
          </p:cNvSpPr>
          <p:nvPr>
            <p:ph idx="1"/>
          </p:nvPr>
        </p:nvSpPr>
        <p:spPr>
          <a:xfrm>
            <a:off x="228600" y="990600"/>
            <a:ext cx="8763000" cy="5133789"/>
          </a:xfrm>
        </p:spPr>
        <p:txBody>
          <a:bodyPr>
            <a:normAutofit fontScale="92500" lnSpcReduction="20000"/>
          </a:bodyPr>
          <a:lstStyle/>
          <a:p>
            <a:r>
              <a:rPr lang="en-US" sz="3200" dirty="0" smtClean="0"/>
              <a:t>SDW phase</a:t>
            </a:r>
          </a:p>
          <a:p>
            <a:pPr lvl="1"/>
            <a:r>
              <a:rPr lang="en-US" sz="2800" dirty="0" smtClean="0"/>
              <a:t>Can </a:t>
            </a:r>
            <a:r>
              <a:rPr lang="en-US" sz="2800" dirty="0" smtClean="0"/>
              <a:t>band-theory account </a:t>
            </a:r>
            <a:r>
              <a:rPr lang="en-US" sz="2800" dirty="0" smtClean="0"/>
              <a:t>for incommensurate </a:t>
            </a:r>
            <a:r>
              <a:rPr lang="en-US" sz="2800" b="1" dirty="0" smtClean="0"/>
              <a:t>Q</a:t>
            </a:r>
            <a:r>
              <a:rPr lang="en-US" sz="2800" baseline="-25000" dirty="0" smtClean="0"/>
              <a:t>c</a:t>
            </a:r>
            <a:endParaRPr lang="en-US" sz="2800" dirty="0" smtClean="0"/>
          </a:p>
          <a:p>
            <a:pPr lvl="1"/>
            <a:r>
              <a:rPr lang="en-US" sz="2800" b="1" dirty="0" smtClean="0"/>
              <a:t>Q</a:t>
            </a:r>
            <a:r>
              <a:rPr lang="en-US" sz="2800" baseline="-25000" dirty="0" smtClean="0"/>
              <a:t>c</a:t>
            </a:r>
            <a:r>
              <a:rPr lang="en-US" sz="2800" dirty="0" smtClean="0"/>
              <a:t> may help to clarify nature of low field state and field driven transition</a:t>
            </a:r>
          </a:p>
          <a:p>
            <a:pPr lvl="1"/>
            <a:r>
              <a:rPr lang="en-US" sz="2800" dirty="0" smtClean="0"/>
              <a:t>Detect </a:t>
            </a:r>
            <a:r>
              <a:rPr lang="en-US" sz="2800" dirty="0" smtClean="0"/>
              <a:t>SDW Bragg peak and measure critical exponents</a:t>
            </a:r>
          </a:p>
          <a:p>
            <a:pPr lvl="1"/>
            <a:r>
              <a:rPr lang="en-US" sz="2800" dirty="0" smtClean="0"/>
              <a:t>Pressure or doping driven changes in </a:t>
            </a:r>
            <a:r>
              <a:rPr lang="en-US" sz="2800" b="1" dirty="0" smtClean="0"/>
              <a:t>Q</a:t>
            </a:r>
            <a:r>
              <a:rPr lang="en-US" sz="2800" baseline="-25000" dirty="0" smtClean="0"/>
              <a:t>c</a:t>
            </a:r>
            <a:endParaRPr lang="en-US" sz="2800" dirty="0" smtClean="0"/>
          </a:p>
          <a:p>
            <a:endParaRPr lang="en-US" dirty="0" smtClean="0"/>
          </a:p>
          <a:p>
            <a:r>
              <a:rPr lang="en-US" sz="3200" dirty="0" smtClean="0"/>
              <a:t>QCP</a:t>
            </a:r>
          </a:p>
          <a:p>
            <a:pPr lvl="1"/>
            <a:r>
              <a:rPr lang="en-US" sz="2800" dirty="0" smtClean="0"/>
              <a:t>Inelastic scattering at lower </a:t>
            </a:r>
            <a:r>
              <a:rPr lang="en-US" sz="2800" i="1" dirty="0" smtClean="0"/>
              <a:t>T</a:t>
            </a:r>
            <a:r>
              <a:rPr lang="en-US" sz="2800" dirty="0" smtClean="0"/>
              <a:t> and </a:t>
            </a:r>
            <a:r>
              <a:rPr lang="en-US" sz="2800" i="1" dirty="0" err="1" smtClean="0">
                <a:latin typeface="Corbel"/>
              </a:rPr>
              <a:t>ħ</a:t>
            </a:r>
            <a:r>
              <a:rPr lang="en-US" sz="2800" i="1" dirty="0" err="1" smtClean="0">
                <a:latin typeface="Symbol" pitchFamily="18" charset="2"/>
              </a:rPr>
              <a:t>w</a:t>
            </a:r>
            <a:endParaRPr lang="en-US" sz="2800" i="1" dirty="0" smtClean="0">
              <a:latin typeface="Symbol" pitchFamily="18" charset="2"/>
            </a:endParaRPr>
          </a:p>
          <a:p>
            <a:pPr lvl="1"/>
            <a:r>
              <a:rPr lang="en-US" sz="2800" dirty="0" smtClean="0"/>
              <a:t>Identify field driven QC metal with higher critical temperatures and/or less neutron absorption</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0"/>
          <p:cNvPicPr>
            <a:picLocks noChangeAspect="1" noChangeArrowheads="1"/>
          </p:cNvPicPr>
          <p:nvPr/>
        </p:nvPicPr>
        <p:blipFill>
          <a:blip r:embed="rId4"/>
          <a:srcRect/>
          <a:stretch>
            <a:fillRect/>
          </a:stretch>
        </p:blipFill>
        <p:spPr bwMode="auto">
          <a:xfrm>
            <a:off x="4419600" y="167217"/>
            <a:ext cx="4526902" cy="3080808"/>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304800" y="228600"/>
            <a:ext cx="4953000" cy="685800"/>
          </a:xfrm>
        </p:spPr>
        <p:txBody>
          <a:bodyPr>
            <a:normAutofit fontScale="90000"/>
          </a:bodyPr>
          <a:lstStyle/>
          <a:p>
            <a:r>
              <a:rPr lang="en-US" dirty="0" smtClean="0"/>
              <a:t>Field Driven QCP </a:t>
            </a:r>
            <a:br>
              <a:rPr lang="en-US" dirty="0" smtClean="0"/>
            </a:br>
            <a:r>
              <a:rPr lang="en-US" dirty="0" smtClean="0"/>
              <a:t>in YbRh</a:t>
            </a:r>
            <a:r>
              <a:rPr lang="en-US" baseline="-25000" dirty="0" smtClean="0"/>
              <a:t>2</a:t>
            </a:r>
            <a:r>
              <a:rPr lang="en-US" dirty="0" smtClean="0"/>
              <a:t>Si</a:t>
            </a:r>
            <a:r>
              <a:rPr lang="en-US" baseline="-25000" dirty="0" smtClean="0"/>
              <a:t>2</a:t>
            </a:r>
            <a:endParaRPr lang="en-US" baseline="-25000" dirty="0"/>
          </a:p>
        </p:txBody>
      </p:sp>
      <p:pic>
        <p:nvPicPr>
          <p:cNvPr id="100356" name="Picture 4" descr="C:\Documents and Settings\collin\My Documents\talks\Hawai 2009\ybrh2si2.jpg"/>
          <p:cNvPicPr>
            <a:picLocks noChangeAspect="1" noChangeArrowheads="1"/>
          </p:cNvPicPr>
          <p:nvPr/>
        </p:nvPicPr>
        <p:blipFill>
          <a:blip r:embed="rId5" cstate="print">
            <a:clrChange>
              <a:clrFrom>
                <a:srgbClr val="F3F3F3"/>
              </a:clrFrom>
              <a:clrTo>
                <a:srgbClr val="F3F3F3">
                  <a:alpha val="0"/>
                </a:srgbClr>
              </a:clrTo>
            </a:clrChange>
          </a:blip>
          <a:srcRect l="24324" r="22973"/>
          <a:stretch>
            <a:fillRect/>
          </a:stretch>
        </p:blipFill>
        <p:spPr bwMode="auto">
          <a:xfrm>
            <a:off x="533400" y="1066800"/>
            <a:ext cx="3058298" cy="538842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352800" y="5791200"/>
            <a:ext cx="686406" cy="584775"/>
          </a:xfrm>
          <a:prstGeom prst="rect">
            <a:avLst/>
          </a:prstGeom>
          <a:noFill/>
        </p:spPr>
        <p:txBody>
          <a:bodyPr wrap="none" rtlCol="0">
            <a:spAutoFit/>
          </a:bodyPr>
          <a:lstStyle/>
          <a:p>
            <a:r>
              <a:rPr lang="en-US" sz="3200" dirty="0" err="1" smtClean="0"/>
              <a:t>Yb</a:t>
            </a:r>
            <a:endParaRPr lang="en-US" sz="3200" dirty="0"/>
          </a:p>
        </p:txBody>
      </p:sp>
      <p:sp>
        <p:nvSpPr>
          <p:cNvPr id="8" name="TextBox 7"/>
          <p:cNvSpPr txBox="1"/>
          <p:nvPr/>
        </p:nvSpPr>
        <p:spPr>
          <a:xfrm>
            <a:off x="3048000" y="2438400"/>
            <a:ext cx="579005" cy="461665"/>
          </a:xfrm>
          <a:prstGeom prst="rect">
            <a:avLst/>
          </a:prstGeom>
          <a:noFill/>
        </p:spPr>
        <p:txBody>
          <a:bodyPr wrap="none" rtlCol="0">
            <a:spAutoFit/>
          </a:bodyPr>
          <a:lstStyle/>
          <a:p>
            <a:r>
              <a:rPr lang="en-US" sz="2400" dirty="0" err="1" smtClean="0"/>
              <a:t>Rh</a:t>
            </a:r>
            <a:endParaRPr lang="en-US" sz="2400" dirty="0"/>
          </a:p>
        </p:txBody>
      </p:sp>
      <p:sp>
        <p:nvSpPr>
          <p:cNvPr id="9" name="TextBox 8"/>
          <p:cNvSpPr txBox="1"/>
          <p:nvPr/>
        </p:nvSpPr>
        <p:spPr>
          <a:xfrm>
            <a:off x="228600" y="3886200"/>
            <a:ext cx="550151" cy="584775"/>
          </a:xfrm>
          <a:prstGeom prst="rect">
            <a:avLst/>
          </a:prstGeom>
          <a:noFill/>
        </p:spPr>
        <p:txBody>
          <a:bodyPr wrap="none" rtlCol="0">
            <a:spAutoFit/>
          </a:bodyPr>
          <a:lstStyle/>
          <a:p>
            <a:r>
              <a:rPr lang="en-US" sz="3200" dirty="0" smtClean="0"/>
              <a:t>Si</a:t>
            </a:r>
            <a:endParaRPr lang="en-US" sz="3200" dirty="0"/>
          </a:p>
        </p:txBody>
      </p:sp>
      <p:pic>
        <p:nvPicPr>
          <p:cNvPr id="10" name="Picture 4"/>
          <p:cNvPicPr>
            <a:picLocks noChangeAspect="1" noChangeArrowheads="1"/>
          </p:cNvPicPr>
          <p:nvPr/>
        </p:nvPicPr>
        <p:blipFill>
          <a:blip r:embed="rId6"/>
          <a:srcRect/>
          <a:stretch>
            <a:fillRect/>
          </a:stretch>
        </p:blipFill>
        <p:spPr bwMode="auto">
          <a:xfrm>
            <a:off x="4399670" y="3352800"/>
            <a:ext cx="4591930" cy="3429000"/>
          </a:xfrm>
          <a:prstGeom prst="rect">
            <a:avLst/>
          </a:prstGeom>
          <a:ln>
            <a:noFill/>
          </a:ln>
          <a:effectLst>
            <a:outerShdw blurRad="292100" dist="139700" dir="2700000" algn="tl" rotWithShape="0">
              <a:srgbClr val="333333">
                <a:alpha val="65000"/>
              </a:srgbClr>
            </a:outerShdw>
          </a:effectLst>
        </p:spPr>
      </p:pic>
      <p:sp>
        <p:nvSpPr>
          <p:cNvPr id="21" name="TextBox 20"/>
          <p:cNvSpPr txBox="1"/>
          <p:nvPr/>
        </p:nvSpPr>
        <p:spPr>
          <a:xfrm>
            <a:off x="5867400" y="6359375"/>
            <a:ext cx="622799" cy="369332"/>
          </a:xfrm>
          <a:prstGeom prst="rect">
            <a:avLst/>
          </a:prstGeom>
          <a:noFill/>
        </p:spPr>
        <p:txBody>
          <a:bodyPr wrap="none" rtlCol="0">
            <a:spAutoFit/>
          </a:bodyPr>
          <a:lstStyle/>
          <a:p>
            <a:r>
              <a:rPr lang="en-US" dirty="0" smtClean="0"/>
              <a:t>11 ×</a:t>
            </a:r>
            <a:endParaRPr lang="en-US" dirty="0"/>
          </a:p>
        </p:txBody>
      </p:sp>
      <p:graphicFrame>
        <p:nvGraphicFramePr>
          <p:cNvPr id="23" name="Object 22"/>
          <p:cNvGraphicFramePr>
            <a:graphicFrameLocks noChangeAspect="1"/>
          </p:cNvGraphicFramePr>
          <p:nvPr>
            <p:extLst>
              <p:ext uri="{D42A27DB-BD31-4B8C-83A1-F6EECF244321}">
                <p14:modId xmlns:p14="http://schemas.microsoft.com/office/powerpoint/2010/main" val="1282209333"/>
              </p:ext>
            </p:extLst>
          </p:nvPr>
        </p:nvGraphicFramePr>
        <p:xfrm>
          <a:off x="6963696" y="6424337"/>
          <a:ext cx="373627" cy="275304"/>
        </p:xfrm>
        <a:graphic>
          <a:graphicData uri="http://schemas.openxmlformats.org/presentationml/2006/ole">
            <mc:AlternateContent xmlns:mc="http://schemas.openxmlformats.org/markup-compatibility/2006">
              <mc:Choice xmlns:v="urn:schemas-microsoft-com:vml" Requires="v">
                <p:oleObj spid="_x0000_s100388" name="Equation" r:id="rId7" imgW="241200" imgH="177480" progId="Equation.DSMT4">
                  <p:embed/>
                </p:oleObj>
              </mc:Choice>
              <mc:Fallback>
                <p:oleObj name="Equation" r:id="rId7" imgW="241200" imgH="177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3696" y="6424337"/>
                        <a:ext cx="373627" cy="2753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5235648" y="3290110"/>
            <a:ext cx="3109034" cy="369332"/>
          </a:xfrm>
          <a:prstGeom prst="rect">
            <a:avLst/>
          </a:prstGeom>
          <a:noFill/>
        </p:spPr>
        <p:txBody>
          <a:bodyPr wrap="none" rtlCol="0">
            <a:spAutoFit/>
          </a:bodyPr>
          <a:lstStyle/>
          <a:p>
            <a:r>
              <a:rPr lang="en-US" i="1" dirty="0" err="1" smtClean="0">
                <a:solidFill>
                  <a:srgbClr val="000000"/>
                </a:solidFill>
              </a:rPr>
              <a:t>Gegenwart</a:t>
            </a:r>
            <a:r>
              <a:rPr lang="en-US" i="1" dirty="0" smtClean="0">
                <a:solidFill>
                  <a:srgbClr val="000000"/>
                </a:solidFill>
              </a:rPr>
              <a:t> et al PRL (2002)</a:t>
            </a:r>
            <a:endParaRPr lang="en-US" i="1" dirty="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par>
                                <p:cTn id="11" presetID="9"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dissolve">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0"/>
            <a:ext cx="8229600" cy="1143000"/>
          </a:xfrm>
        </p:spPr>
        <p:txBody>
          <a:bodyPr>
            <a:normAutofit fontScale="90000"/>
          </a:bodyPr>
          <a:lstStyle/>
          <a:p>
            <a:r>
              <a:rPr lang="en-US" dirty="0" smtClean="0"/>
              <a:t>Kondo Lattice quantum criticality </a:t>
            </a:r>
            <a:endParaRPr lang="en-US" dirty="0"/>
          </a:p>
        </p:txBody>
      </p:sp>
      <p:pic>
        <p:nvPicPr>
          <p:cNvPr id="5" name="Picture 4"/>
          <p:cNvPicPr>
            <a:picLocks noChangeAspect="1"/>
          </p:cNvPicPr>
          <p:nvPr/>
        </p:nvPicPr>
        <p:blipFill rotWithShape="1">
          <a:blip r:embed="rId3"/>
          <a:srcRect l="1" r="29507"/>
          <a:stretch/>
        </p:blipFill>
        <p:spPr>
          <a:xfrm>
            <a:off x="152400" y="1485740"/>
            <a:ext cx="4995534" cy="499126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5257800" y="1472230"/>
            <a:ext cx="3701344" cy="500463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3"/>
          <a:srcRect l="67007" t="26557" r="2105" b="63699"/>
          <a:stretch/>
        </p:blipFill>
        <p:spPr>
          <a:xfrm>
            <a:off x="1676400" y="3543140"/>
            <a:ext cx="2188885" cy="486360"/>
          </a:xfrm>
          <a:prstGeom prst="rect">
            <a:avLst/>
          </a:prstGeom>
          <a:ln>
            <a:noFill/>
          </a:ln>
          <a:effectLst/>
        </p:spPr>
      </p:pic>
      <p:sp>
        <p:nvSpPr>
          <p:cNvPr id="8" name="TextBox 7"/>
          <p:cNvSpPr txBox="1"/>
          <p:nvPr/>
        </p:nvSpPr>
        <p:spPr>
          <a:xfrm>
            <a:off x="5562600" y="1028540"/>
            <a:ext cx="3238462" cy="369332"/>
          </a:xfrm>
          <a:prstGeom prst="rect">
            <a:avLst/>
          </a:prstGeom>
          <a:noFill/>
        </p:spPr>
        <p:txBody>
          <a:bodyPr wrap="none" rtlCol="0">
            <a:spAutoFit/>
          </a:bodyPr>
          <a:lstStyle/>
          <a:p>
            <a:r>
              <a:rPr lang="en-US" dirty="0" smtClean="0"/>
              <a:t>Schroeder et al Nature (2003)</a:t>
            </a:r>
            <a:endParaRPr lang="en-US" dirty="0"/>
          </a:p>
        </p:txBody>
      </p:sp>
      <p:sp>
        <p:nvSpPr>
          <p:cNvPr id="9" name="TextBox 8"/>
          <p:cNvSpPr txBox="1"/>
          <p:nvPr/>
        </p:nvSpPr>
        <p:spPr>
          <a:xfrm>
            <a:off x="381000" y="1066800"/>
            <a:ext cx="4521227" cy="369332"/>
          </a:xfrm>
          <a:prstGeom prst="rect">
            <a:avLst/>
          </a:prstGeom>
          <a:noFill/>
        </p:spPr>
        <p:txBody>
          <a:bodyPr wrap="none" rtlCol="0">
            <a:spAutoFit/>
          </a:bodyPr>
          <a:lstStyle/>
          <a:p>
            <a:r>
              <a:rPr lang="en-US" dirty="0" err="1" smtClean="0"/>
              <a:t>Steglich</a:t>
            </a:r>
            <a:r>
              <a:rPr lang="en-US" dirty="0" smtClean="0"/>
              <a:t> et al J. Phys. Cond. Matter (2012)</a:t>
            </a:r>
            <a:endParaRPr lang="en-US" dirty="0"/>
          </a:p>
        </p:txBody>
      </p:sp>
    </p:spTree>
    <p:extLst>
      <p:ext uri="{BB962C8B-B14F-4D97-AF65-F5344CB8AC3E}">
        <p14:creationId xmlns:p14="http://schemas.microsoft.com/office/powerpoint/2010/main" val="12933490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normAutofit fontScale="90000"/>
          </a:bodyPr>
          <a:lstStyle/>
          <a:p>
            <a:r>
              <a:rPr lang="en-US" dirty="0" smtClean="0"/>
              <a:t>Fermi-surface reconstruction at T</a:t>
            </a:r>
            <a:r>
              <a:rPr lang="en-US" baseline="-25000" dirty="0" smtClean="0"/>
              <a:t>N</a:t>
            </a:r>
            <a:r>
              <a:rPr lang="en-US" dirty="0" smtClean="0"/>
              <a:t>?</a:t>
            </a:r>
            <a:endParaRPr lang="en-US" dirty="0"/>
          </a:p>
        </p:txBody>
      </p:sp>
      <p:pic>
        <p:nvPicPr>
          <p:cNvPr id="3" name="Picture 2"/>
          <p:cNvPicPr>
            <a:picLocks noChangeAspect="1"/>
          </p:cNvPicPr>
          <p:nvPr/>
        </p:nvPicPr>
        <p:blipFill>
          <a:blip r:embed="rId3"/>
          <a:stretch>
            <a:fillRect/>
          </a:stretch>
        </p:blipFill>
        <p:spPr>
          <a:xfrm>
            <a:off x="152400" y="789432"/>
            <a:ext cx="5715000" cy="408736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4648200" y="3642277"/>
            <a:ext cx="4343400" cy="313952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28600" y="5410200"/>
            <a:ext cx="3340916" cy="369332"/>
          </a:xfrm>
          <a:prstGeom prst="rect">
            <a:avLst/>
          </a:prstGeom>
          <a:noFill/>
        </p:spPr>
        <p:txBody>
          <a:bodyPr wrap="none" rtlCol="0">
            <a:spAutoFit/>
          </a:bodyPr>
          <a:lstStyle/>
          <a:p>
            <a:r>
              <a:rPr lang="en-US" dirty="0" err="1" smtClean="0"/>
              <a:t>Friedemann</a:t>
            </a:r>
            <a:r>
              <a:rPr lang="en-US" dirty="0" smtClean="0"/>
              <a:t> et al PNAS (2010)</a:t>
            </a:r>
            <a:endParaRPr lang="en-US" dirty="0"/>
          </a:p>
        </p:txBody>
      </p:sp>
    </p:spTree>
    <p:extLst>
      <p:ext uri="{BB962C8B-B14F-4D97-AF65-F5344CB8AC3E}">
        <p14:creationId xmlns:p14="http://schemas.microsoft.com/office/powerpoint/2010/main" val="405148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8"/>
            <a:ext cx="8229600" cy="685800"/>
          </a:xfrm>
        </p:spPr>
        <p:txBody>
          <a:bodyPr>
            <a:normAutofit fontScale="90000"/>
          </a:bodyPr>
          <a:lstStyle/>
          <a:p>
            <a:r>
              <a:rPr lang="en-US" dirty="0" smtClean="0"/>
              <a:t>YbRh</a:t>
            </a:r>
            <a:r>
              <a:rPr lang="en-US" baseline="-25000" dirty="0" smtClean="0"/>
              <a:t>2</a:t>
            </a:r>
            <a:r>
              <a:rPr lang="en-US" dirty="0" smtClean="0"/>
              <a:t>Si</a:t>
            </a:r>
            <a:r>
              <a:rPr lang="en-US" baseline="-25000" dirty="0" smtClean="0"/>
              <a:t>2</a:t>
            </a:r>
            <a:r>
              <a:rPr lang="en-US" dirty="0" smtClean="0"/>
              <a:t>: neutrons come lately</a:t>
            </a:r>
            <a:endParaRPr lang="en-US" dirty="0"/>
          </a:p>
        </p:txBody>
      </p:sp>
      <p:sp>
        <p:nvSpPr>
          <p:cNvPr id="11" name="Content Placeholder 2"/>
          <p:cNvSpPr>
            <a:spLocks noGrp="1"/>
          </p:cNvSpPr>
          <p:nvPr>
            <p:ph idx="1"/>
          </p:nvPr>
        </p:nvSpPr>
        <p:spPr>
          <a:xfrm>
            <a:off x="152400" y="3505200"/>
            <a:ext cx="5334000" cy="2560638"/>
          </a:xfrm>
        </p:spPr>
        <p:txBody>
          <a:bodyPr>
            <a:normAutofit fontScale="92500" lnSpcReduction="10000"/>
          </a:bodyPr>
          <a:lstStyle/>
          <a:p>
            <a:pPr marL="320040" indent="-320040" fontAlgn="auto">
              <a:spcAft>
                <a:spcPts val="0"/>
              </a:spcAft>
              <a:buFont typeface="Wingdings 2"/>
              <a:buChar char=""/>
              <a:defRPr/>
            </a:pPr>
            <a:r>
              <a:rPr lang="en-US" dirty="0" smtClean="0"/>
              <a:t>200 </a:t>
            </a:r>
            <a:r>
              <a:rPr lang="en-US" dirty="0"/>
              <a:t>x 5×5 mm</a:t>
            </a:r>
            <a:r>
              <a:rPr lang="en-US" baseline="30000" dirty="0"/>
              <a:t>2</a:t>
            </a:r>
            <a:r>
              <a:rPr lang="en-US" dirty="0"/>
              <a:t> </a:t>
            </a:r>
            <a:r>
              <a:rPr lang="en-US" dirty="0" smtClean="0"/>
              <a:t>crystals</a:t>
            </a:r>
          </a:p>
          <a:p>
            <a:pPr marL="320040" indent="-320040" fontAlgn="auto">
              <a:spcAft>
                <a:spcPts val="0"/>
              </a:spcAft>
              <a:buFont typeface="Wingdings 2"/>
              <a:buChar char=""/>
              <a:defRPr/>
            </a:pPr>
            <a:r>
              <a:rPr lang="en-US" dirty="0" smtClean="0"/>
              <a:t>Mounted with H-free oil</a:t>
            </a:r>
          </a:p>
          <a:p>
            <a:pPr marL="320040" indent="-320040" fontAlgn="auto">
              <a:spcAft>
                <a:spcPts val="0"/>
              </a:spcAft>
              <a:buFont typeface="Wingdings 2"/>
              <a:buChar char=""/>
              <a:defRPr/>
            </a:pPr>
            <a:r>
              <a:rPr lang="en-US" dirty="0" smtClean="0"/>
              <a:t>Total mass 3 g</a:t>
            </a:r>
          </a:p>
          <a:p>
            <a:pPr marL="320040" indent="-320040" fontAlgn="auto">
              <a:spcAft>
                <a:spcPts val="0"/>
              </a:spcAft>
              <a:buFont typeface="Wingdings 2"/>
              <a:buChar char=""/>
              <a:defRPr/>
            </a:pPr>
            <a:r>
              <a:rPr lang="en-US" dirty="0" smtClean="0"/>
              <a:t>Mosaic FWHM 2</a:t>
            </a:r>
            <a:r>
              <a:rPr lang="en-US" baseline="30000" dirty="0" smtClean="0"/>
              <a:t>o</a:t>
            </a:r>
            <a:endParaRPr lang="en-US" dirty="0" smtClean="0"/>
          </a:p>
          <a:p>
            <a:pPr marL="320040" indent="-320040" fontAlgn="auto">
              <a:spcAft>
                <a:spcPts val="0"/>
              </a:spcAft>
              <a:buFont typeface="Wingdings 2"/>
              <a:buChar char=""/>
              <a:defRPr/>
            </a:pPr>
            <a:r>
              <a:rPr lang="en-US" dirty="0" smtClean="0"/>
              <a:t>Penetration depth ≈2 mm </a:t>
            </a:r>
          </a:p>
        </p:txBody>
      </p:sp>
      <p:pic>
        <p:nvPicPr>
          <p:cNvPr id="124930" name="Picture 2"/>
          <p:cNvPicPr>
            <a:picLocks noChangeAspect="1" noChangeArrowheads="1"/>
          </p:cNvPicPr>
          <p:nvPr/>
        </p:nvPicPr>
        <p:blipFill>
          <a:blip r:embed="rId3"/>
          <a:srcRect/>
          <a:stretch>
            <a:fillRect/>
          </a:stretch>
        </p:blipFill>
        <p:spPr bwMode="auto">
          <a:xfrm rot="5400000">
            <a:off x="1355937" y="777663"/>
            <a:ext cx="1998600" cy="2576875"/>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5486400" y="762000"/>
            <a:ext cx="3402164" cy="5630854"/>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stretch>
            <a:fillRect/>
          </a:stretch>
        </p:blipFill>
        <p:spPr>
          <a:xfrm>
            <a:off x="5486400" y="1600200"/>
            <a:ext cx="3390900" cy="3886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xit" presetSubtype="0" fill="hold" nodeType="withEffect">
                                  <p:stCondLst>
                                    <p:cond delay="0"/>
                                  </p:stCondLst>
                                  <p:childTnLst>
                                    <p:animEffect transition="out" filter="dissolv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0"/>
          <p:cNvPicPr>
            <a:picLocks noChangeAspect="1" noChangeArrowheads="1"/>
          </p:cNvPicPr>
          <p:nvPr/>
        </p:nvPicPr>
        <p:blipFill>
          <a:blip r:embed="rId4"/>
          <a:srcRect/>
          <a:stretch>
            <a:fillRect/>
          </a:stretch>
        </p:blipFill>
        <p:spPr bwMode="auto">
          <a:xfrm>
            <a:off x="4419600" y="167217"/>
            <a:ext cx="4526902" cy="3080808"/>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304800" y="228600"/>
            <a:ext cx="4953000" cy="685800"/>
          </a:xfrm>
        </p:spPr>
        <p:txBody>
          <a:bodyPr>
            <a:normAutofit fontScale="90000"/>
          </a:bodyPr>
          <a:lstStyle/>
          <a:p>
            <a:r>
              <a:rPr lang="en-US" dirty="0" smtClean="0"/>
              <a:t>Field Driven QCP </a:t>
            </a:r>
            <a:br>
              <a:rPr lang="en-US" dirty="0" smtClean="0"/>
            </a:br>
            <a:r>
              <a:rPr lang="en-US" dirty="0" smtClean="0"/>
              <a:t>in YbRh</a:t>
            </a:r>
            <a:r>
              <a:rPr lang="en-US" baseline="-25000" dirty="0" smtClean="0"/>
              <a:t>2</a:t>
            </a:r>
            <a:r>
              <a:rPr lang="en-US" dirty="0" smtClean="0"/>
              <a:t>Si</a:t>
            </a:r>
            <a:r>
              <a:rPr lang="en-US" baseline="-25000" dirty="0" smtClean="0"/>
              <a:t>2</a:t>
            </a:r>
            <a:endParaRPr lang="en-US" baseline="-25000" dirty="0"/>
          </a:p>
        </p:txBody>
      </p:sp>
      <p:pic>
        <p:nvPicPr>
          <p:cNvPr id="100356" name="Picture 4" descr="C:\Documents and Settings\collin\My Documents\talks\Hawai 2009\ybrh2si2.jpg"/>
          <p:cNvPicPr>
            <a:picLocks noChangeAspect="1" noChangeArrowheads="1"/>
          </p:cNvPicPr>
          <p:nvPr/>
        </p:nvPicPr>
        <p:blipFill>
          <a:blip r:embed="rId5" cstate="print">
            <a:clrChange>
              <a:clrFrom>
                <a:srgbClr val="F3F3F3"/>
              </a:clrFrom>
              <a:clrTo>
                <a:srgbClr val="F3F3F3">
                  <a:alpha val="0"/>
                </a:srgbClr>
              </a:clrTo>
            </a:clrChange>
          </a:blip>
          <a:srcRect l="24324" r="22973"/>
          <a:stretch>
            <a:fillRect/>
          </a:stretch>
        </p:blipFill>
        <p:spPr bwMode="auto">
          <a:xfrm>
            <a:off x="533400" y="1066800"/>
            <a:ext cx="3058298" cy="538842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352800" y="5791200"/>
            <a:ext cx="686406" cy="584775"/>
          </a:xfrm>
          <a:prstGeom prst="rect">
            <a:avLst/>
          </a:prstGeom>
          <a:noFill/>
        </p:spPr>
        <p:txBody>
          <a:bodyPr wrap="none" rtlCol="0">
            <a:spAutoFit/>
          </a:bodyPr>
          <a:lstStyle/>
          <a:p>
            <a:r>
              <a:rPr lang="en-US" sz="3200" dirty="0" err="1" smtClean="0"/>
              <a:t>Yb</a:t>
            </a:r>
            <a:endParaRPr lang="en-US" sz="3200" dirty="0"/>
          </a:p>
        </p:txBody>
      </p:sp>
      <p:sp>
        <p:nvSpPr>
          <p:cNvPr id="8" name="TextBox 7"/>
          <p:cNvSpPr txBox="1"/>
          <p:nvPr/>
        </p:nvSpPr>
        <p:spPr>
          <a:xfrm>
            <a:off x="3048000" y="2438400"/>
            <a:ext cx="579005" cy="461665"/>
          </a:xfrm>
          <a:prstGeom prst="rect">
            <a:avLst/>
          </a:prstGeom>
          <a:noFill/>
        </p:spPr>
        <p:txBody>
          <a:bodyPr wrap="none" rtlCol="0">
            <a:spAutoFit/>
          </a:bodyPr>
          <a:lstStyle/>
          <a:p>
            <a:r>
              <a:rPr lang="en-US" sz="2400" dirty="0" err="1" smtClean="0"/>
              <a:t>Rh</a:t>
            </a:r>
            <a:endParaRPr lang="en-US" sz="2400" dirty="0"/>
          </a:p>
        </p:txBody>
      </p:sp>
      <p:sp>
        <p:nvSpPr>
          <p:cNvPr id="9" name="TextBox 8"/>
          <p:cNvSpPr txBox="1"/>
          <p:nvPr/>
        </p:nvSpPr>
        <p:spPr>
          <a:xfrm>
            <a:off x="228600" y="3886200"/>
            <a:ext cx="550151" cy="584775"/>
          </a:xfrm>
          <a:prstGeom prst="rect">
            <a:avLst/>
          </a:prstGeom>
          <a:noFill/>
        </p:spPr>
        <p:txBody>
          <a:bodyPr wrap="none" rtlCol="0">
            <a:spAutoFit/>
          </a:bodyPr>
          <a:lstStyle/>
          <a:p>
            <a:r>
              <a:rPr lang="en-US" sz="3200" dirty="0" smtClean="0"/>
              <a:t>Si</a:t>
            </a:r>
            <a:endParaRPr lang="en-US" sz="3200" dirty="0"/>
          </a:p>
        </p:txBody>
      </p:sp>
      <p:pic>
        <p:nvPicPr>
          <p:cNvPr id="10" name="Picture 4"/>
          <p:cNvPicPr>
            <a:picLocks noChangeAspect="1" noChangeArrowheads="1"/>
          </p:cNvPicPr>
          <p:nvPr/>
        </p:nvPicPr>
        <p:blipFill>
          <a:blip r:embed="rId6"/>
          <a:srcRect/>
          <a:stretch>
            <a:fillRect/>
          </a:stretch>
        </p:blipFill>
        <p:spPr bwMode="auto">
          <a:xfrm>
            <a:off x="4399670" y="3352800"/>
            <a:ext cx="4591930" cy="3429000"/>
          </a:xfrm>
          <a:prstGeom prst="rect">
            <a:avLst/>
          </a:prstGeom>
          <a:ln>
            <a:noFill/>
          </a:ln>
          <a:effectLst>
            <a:outerShdw blurRad="292100" dist="139700" dir="2700000" algn="tl" rotWithShape="0">
              <a:srgbClr val="333333">
                <a:alpha val="65000"/>
              </a:srgbClr>
            </a:outerShdw>
          </a:effectLst>
        </p:spPr>
      </p:pic>
      <p:sp>
        <p:nvSpPr>
          <p:cNvPr id="21" name="TextBox 20"/>
          <p:cNvSpPr txBox="1"/>
          <p:nvPr/>
        </p:nvSpPr>
        <p:spPr>
          <a:xfrm>
            <a:off x="5867400" y="6359375"/>
            <a:ext cx="622799" cy="369332"/>
          </a:xfrm>
          <a:prstGeom prst="rect">
            <a:avLst/>
          </a:prstGeom>
          <a:noFill/>
        </p:spPr>
        <p:txBody>
          <a:bodyPr wrap="none" rtlCol="0">
            <a:spAutoFit/>
          </a:bodyPr>
          <a:lstStyle/>
          <a:p>
            <a:r>
              <a:rPr lang="en-US" dirty="0" smtClean="0"/>
              <a:t>11 ×</a:t>
            </a:r>
            <a:endParaRPr lang="en-US" dirty="0"/>
          </a:p>
        </p:txBody>
      </p:sp>
      <p:graphicFrame>
        <p:nvGraphicFramePr>
          <p:cNvPr id="23" name="Object 22"/>
          <p:cNvGraphicFramePr>
            <a:graphicFrameLocks noChangeAspect="1"/>
          </p:cNvGraphicFramePr>
          <p:nvPr>
            <p:extLst>
              <p:ext uri="{D42A27DB-BD31-4B8C-83A1-F6EECF244321}">
                <p14:modId xmlns:p14="http://schemas.microsoft.com/office/powerpoint/2010/main" val="4060093811"/>
              </p:ext>
            </p:extLst>
          </p:nvPr>
        </p:nvGraphicFramePr>
        <p:xfrm>
          <a:off x="6963696" y="6424337"/>
          <a:ext cx="373627" cy="275304"/>
        </p:xfrm>
        <a:graphic>
          <a:graphicData uri="http://schemas.openxmlformats.org/presentationml/2006/ole">
            <mc:AlternateContent xmlns:mc="http://schemas.openxmlformats.org/markup-compatibility/2006">
              <mc:Choice xmlns:v="urn:schemas-microsoft-com:vml" Requires="v">
                <p:oleObj spid="_x0000_s126999" name="Equation" r:id="rId7" imgW="241200" imgH="177480" progId="Equation.DSMT4">
                  <p:embed/>
                </p:oleObj>
              </mc:Choice>
              <mc:Fallback>
                <p:oleObj name="Equation" r:id="rId7" imgW="24120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3696" y="6424337"/>
                        <a:ext cx="373627" cy="2753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5235648" y="3290110"/>
            <a:ext cx="3109034" cy="369332"/>
          </a:xfrm>
          <a:prstGeom prst="rect">
            <a:avLst/>
          </a:prstGeom>
          <a:noFill/>
        </p:spPr>
        <p:txBody>
          <a:bodyPr wrap="none" rtlCol="0">
            <a:spAutoFit/>
          </a:bodyPr>
          <a:lstStyle/>
          <a:p>
            <a:r>
              <a:rPr lang="en-US" i="1" dirty="0" err="1" smtClean="0">
                <a:solidFill>
                  <a:srgbClr val="000000"/>
                </a:solidFill>
              </a:rPr>
              <a:t>Gegenwart</a:t>
            </a:r>
            <a:r>
              <a:rPr lang="en-US" i="1" dirty="0" smtClean="0">
                <a:solidFill>
                  <a:srgbClr val="000000"/>
                </a:solidFill>
              </a:rPr>
              <a:t> et al PRL (2002)</a:t>
            </a:r>
            <a:endParaRPr lang="en-US" i="1" dirty="0">
              <a:solidFill>
                <a:srgbClr val="000000"/>
              </a:solidFill>
            </a:endParaRPr>
          </a:p>
        </p:txBody>
      </p:sp>
      <p:grpSp>
        <p:nvGrpSpPr>
          <p:cNvPr id="13" name="Group 12"/>
          <p:cNvGrpSpPr/>
          <p:nvPr/>
        </p:nvGrpSpPr>
        <p:grpSpPr>
          <a:xfrm>
            <a:off x="5029200" y="304800"/>
            <a:ext cx="1066800" cy="2474289"/>
            <a:chOff x="5029200" y="304800"/>
            <a:chExt cx="1066800" cy="2474289"/>
          </a:xfrm>
        </p:grpSpPr>
        <p:pic>
          <p:nvPicPr>
            <p:cNvPr id="25" name="Picture 24"/>
            <p:cNvPicPr>
              <a:picLocks noChangeAspect="1"/>
            </p:cNvPicPr>
            <p:nvPr/>
          </p:nvPicPr>
          <p:blipFill>
            <a:blip r:embed="rId9">
              <a:alphaModFix amt="40000"/>
            </a:blip>
            <a:stretch>
              <a:fillRect/>
            </a:stretch>
          </p:blipFill>
          <p:spPr>
            <a:xfrm>
              <a:off x="5029200" y="304800"/>
              <a:ext cx="1066800" cy="2474289"/>
            </a:xfrm>
            <a:prstGeom prst="rect">
              <a:avLst/>
            </a:prstGeom>
          </p:spPr>
        </p:pic>
        <p:sp>
          <p:nvSpPr>
            <p:cNvPr id="11" name="TextBox 10"/>
            <p:cNvSpPr txBox="1"/>
            <p:nvPr/>
          </p:nvSpPr>
          <p:spPr>
            <a:xfrm rot="17491610">
              <a:off x="4588720" y="1248029"/>
              <a:ext cx="1994306" cy="400110"/>
            </a:xfrm>
            <a:prstGeom prst="rect">
              <a:avLst/>
            </a:prstGeom>
            <a:noFill/>
          </p:spPr>
          <p:txBody>
            <a:bodyPr wrap="none" rtlCol="0">
              <a:spAutoFit/>
            </a:bodyPr>
            <a:lstStyle/>
            <a:p>
              <a:r>
                <a:rPr lang="en-US" sz="2000" b="1" dirty="0" smtClean="0">
                  <a:solidFill>
                    <a:srgbClr val="FF0000"/>
                  </a:solidFill>
                </a:rPr>
                <a:t>No neutron yet</a:t>
              </a:r>
              <a:endParaRPr lang="en-US" sz="2000" b="1" dirty="0">
                <a:solidFill>
                  <a:srgbClr val="FF0000"/>
                </a:solidFill>
              </a:endParaRPr>
            </a:p>
          </p:txBody>
        </p:sp>
      </p:grpSp>
      <p:grpSp>
        <p:nvGrpSpPr>
          <p:cNvPr id="12" name="Group 11"/>
          <p:cNvGrpSpPr/>
          <p:nvPr/>
        </p:nvGrpSpPr>
        <p:grpSpPr>
          <a:xfrm>
            <a:off x="5105400" y="4485310"/>
            <a:ext cx="3530600" cy="1788489"/>
            <a:chOff x="5105400" y="4485310"/>
            <a:chExt cx="3530600" cy="1788489"/>
          </a:xfrm>
        </p:grpSpPr>
        <p:pic>
          <p:nvPicPr>
            <p:cNvPr id="6" name="Picture 5"/>
            <p:cNvPicPr>
              <a:picLocks noChangeAspect="1"/>
            </p:cNvPicPr>
            <p:nvPr/>
          </p:nvPicPr>
          <p:blipFill>
            <a:blip r:embed="rId9">
              <a:alphaModFix amt="40000"/>
            </a:blip>
            <a:stretch>
              <a:fillRect/>
            </a:stretch>
          </p:blipFill>
          <p:spPr>
            <a:xfrm>
              <a:off x="5105400" y="4485310"/>
              <a:ext cx="3530600" cy="1788489"/>
            </a:xfrm>
            <a:prstGeom prst="rect">
              <a:avLst/>
            </a:prstGeom>
          </p:spPr>
        </p:pic>
        <p:sp>
          <p:nvSpPr>
            <p:cNvPr id="29" name="TextBox 28"/>
            <p:cNvSpPr txBox="1"/>
            <p:nvPr/>
          </p:nvSpPr>
          <p:spPr>
            <a:xfrm rot="19707636">
              <a:off x="5541926" y="5259365"/>
              <a:ext cx="1994306" cy="400110"/>
            </a:xfrm>
            <a:prstGeom prst="rect">
              <a:avLst/>
            </a:prstGeom>
            <a:noFill/>
          </p:spPr>
          <p:txBody>
            <a:bodyPr wrap="none" rtlCol="0">
              <a:spAutoFit/>
            </a:bodyPr>
            <a:lstStyle/>
            <a:p>
              <a:r>
                <a:rPr lang="en-US" sz="2000" b="1" dirty="0" smtClean="0">
                  <a:solidFill>
                    <a:srgbClr val="FF0000"/>
                  </a:solidFill>
                </a:rPr>
                <a:t>No neutron yet</a:t>
              </a:r>
              <a:endParaRPr lang="en-US" sz="2000" b="1" dirty="0">
                <a:solidFill>
                  <a:srgbClr val="FF0000"/>
                </a:solidFill>
              </a:endParaRPr>
            </a:p>
          </p:txBody>
        </p:sp>
      </p:grpSp>
    </p:spTree>
    <p:extLst>
      <p:ext uri="{BB962C8B-B14F-4D97-AF65-F5344CB8AC3E}">
        <p14:creationId xmlns:p14="http://schemas.microsoft.com/office/powerpoint/2010/main" val="16582463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8454" y="6096000"/>
            <a:ext cx="9172453" cy="762000"/>
          </a:xfrm>
          <a:prstGeom prst="rect">
            <a:avLst/>
          </a:prstGeom>
        </p:spPr>
      </p:pic>
      <p:sp>
        <p:nvSpPr>
          <p:cNvPr id="2" name="Title 1"/>
          <p:cNvSpPr>
            <a:spLocks noGrp="1"/>
          </p:cNvSpPr>
          <p:nvPr>
            <p:ph type="title"/>
          </p:nvPr>
        </p:nvSpPr>
        <p:spPr>
          <a:xfrm>
            <a:off x="457200" y="-304800"/>
            <a:ext cx="8229600" cy="1143000"/>
          </a:xfrm>
        </p:spPr>
        <p:txBody>
          <a:bodyPr>
            <a:normAutofit/>
          </a:bodyPr>
          <a:lstStyle/>
          <a:p>
            <a:r>
              <a:rPr lang="en-US" dirty="0" smtClean="0"/>
              <a:t>Collaborators</a:t>
            </a:r>
            <a:endParaRPr lang="en-US" dirty="0"/>
          </a:p>
        </p:txBody>
      </p:sp>
      <p:sp>
        <p:nvSpPr>
          <p:cNvPr id="3" name="Content Placeholder 2"/>
          <p:cNvSpPr>
            <a:spLocks noGrp="1"/>
          </p:cNvSpPr>
          <p:nvPr>
            <p:ph idx="1"/>
          </p:nvPr>
        </p:nvSpPr>
        <p:spPr>
          <a:xfrm>
            <a:off x="381000" y="685800"/>
            <a:ext cx="8229600" cy="5227638"/>
          </a:xfrm>
        </p:spPr>
        <p:txBody>
          <a:bodyPr/>
          <a:lstStyle/>
          <a:p>
            <a:pPr>
              <a:buNone/>
            </a:pPr>
            <a:r>
              <a:rPr lang="en-US" sz="2400" u="sng" dirty="0" smtClean="0"/>
              <a:t>Chris Stock </a:t>
            </a:r>
            <a:r>
              <a:rPr lang="en-US" sz="2400" dirty="0" smtClean="0"/>
              <a:t>&amp; F. </a:t>
            </a:r>
            <a:r>
              <a:rPr lang="en-US" sz="2400" dirty="0" err="1" smtClean="0"/>
              <a:t>Demmel</a:t>
            </a:r>
            <a:endParaRPr lang="en-US" sz="2400" dirty="0" smtClean="0"/>
          </a:p>
          <a:p>
            <a:pPr>
              <a:buNone/>
            </a:pPr>
            <a:r>
              <a:rPr lang="en-US" sz="2400" dirty="0" smtClean="0"/>
              <a:t>ISIS Facility, Rutherford Appleton Lab</a:t>
            </a:r>
          </a:p>
          <a:p>
            <a:pPr>
              <a:buNone/>
            </a:pPr>
            <a:endParaRPr lang="en-US" sz="2400" dirty="0" smtClean="0"/>
          </a:p>
          <a:p>
            <a:pPr>
              <a:buNone/>
            </a:pPr>
            <a:r>
              <a:rPr lang="en-US" sz="2400" dirty="0" smtClean="0"/>
              <a:t>				C. </a:t>
            </a:r>
            <a:r>
              <a:rPr lang="en-US" sz="2400" dirty="0" err="1" smtClean="0"/>
              <a:t>Petrovic</a:t>
            </a:r>
            <a:r>
              <a:rPr lang="en-US" sz="2400" dirty="0" smtClean="0"/>
              <a:t> &amp; R. </a:t>
            </a:r>
            <a:r>
              <a:rPr lang="en-US" sz="2400" dirty="0" err="1" smtClean="0"/>
              <a:t>Hu</a:t>
            </a:r>
            <a:endParaRPr lang="en-US" sz="2400" dirty="0" smtClean="0"/>
          </a:p>
          <a:p>
            <a:pPr>
              <a:buNone/>
            </a:pPr>
            <a:r>
              <a:rPr lang="en-US" sz="2400" dirty="0" smtClean="0"/>
              <a:t>				Brookhaven National Laboratory</a:t>
            </a:r>
          </a:p>
          <a:p>
            <a:pPr>
              <a:buNone/>
            </a:pPr>
            <a:endParaRPr lang="en-US" sz="2400" dirty="0" smtClean="0"/>
          </a:p>
          <a:p>
            <a:pPr>
              <a:buNone/>
            </a:pPr>
            <a:r>
              <a:rPr lang="en-US" sz="2400" dirty="0" smtClean="0"/>
              <a:t>						H. J. Kang &amp; Y. </a:t>
            </a:r>
            <a:r>
              <a:rPr lang="en-US" sz="2400" dirty="0" err="1" smtClean="0"/>
              <a:t>Qiu</a:t>
            </a:r>
            <a:endParaRPr lang="en-US" sz="2400" dirty="0" smtClean="0"/>
          </a:p>
          <a:p>
            <a:pPr>
              <a:buNone/>
            </a:pPr>
            <a:r>
              <a:rPr lang="en-US" sz="2400" dirty="0" smtClean="0"/>
              <a:t>						NIST Center for Neutron Research</a:t>
            </a:r>
          </a:p>
          <a:p>
            <a:pPr>
              <a:buNone/>
            </a:pPr>
            <a:endParaRPr lang="en-US" sz="2400" dirty="0" smtClean="0"/>
          </a:p>
          <a:p>
            <a:endParaRPr lang="en-US" dirty="0" smtClean="0"/>
          </a:p>
          <a:p>
            <a:endParaRPr lang="en-US" dirty="0"/>
          </a:p>
        </p:txBody>
      </p:sp>
      <p:pic>
        <p:nvPicPr>
          <p:cNvPr id="4" name="Picture 7"/>
          <p:cNvPicPr>
            <a:picLocks noChangeAspect="1" noChangeArrowheads="1"/>
          </p:cNvPicPr>
          <p:nvPr/>
        </p:nvPicPr>
        <p:blipFill>
          <a:blip r:embed="rId4"/>
          <a:srcRect/>
          <a:stretch>
            <a:fillRect/>
          </a:stretch>
        </p:blipFill>
        <p:spPr bwMode="auto">
          <a:xfrm>
            <a:off x="-34044" y="4572000"/>
            <a:ext cx="3222986" cy="2286000"/>
          </a:xfrm>
          <a:prstGeom prst="rect">
            <a:avLst/>
          </a:prstGeom>
          <a:ln>
            <a:noFill/>
          </a:ln>
          <a:effectLst>
            <a:outerShdw blurRad="292100" dist="139700" dir="2700000" algn="tl" rotWithShape="0">
              <a:srgbClr val="333333">
                <a:alpha val="65000"/>
              </a:srgbClr>
            </a:outerShdw>
          </a:effectLst>
        </p:spPr>
      </p:pic>
      <p:pic>
        <p:nvPicPr>
          <p:cNvPr id="5" name="Picture 8"/>
          <p:cNvPicPr>
            <a:picLocks noChangeAspect="1" noChangeArrowheads="1"/>
          </p:cNvPicPr>
          <p:nvPr/>
        </p:nvPicPr>
        <p:blipFill>
          <a:blip r:embed="rId5"/>
          <a:srcRect/>
          <a:stretch>
            <a:fillRect/>
          </a:stretch>
        </p:blipFill>
        <p:spPr bwMode="auto">
          <a:xfrm>
            <a:off x="3352800" y="4562475"/>
            <a:ext cx="3048000" cy="2295525"/>
          </a:xfrm>
          <a:prstGeom prst="rect">
            <a:avLst/>
          </a:prstGeom>
          <a:ln>
            <a:noFill/>
          </a:ln>
          <a:effectLst>
            <a:outerShdw blurRad="292100" dist="139700" dir="2700000" algn="tl" rotWithShape="0">
              <a:srgbClr val="333333">
                <a:alpha val="65000"/>
              </a:srgbClr>
            </a:outerShdw>
          </a:effectLst>
        </p:spPr>
      </p:pic>
      <p:pic>
        <p:nvPicPr>
          <p:cNvPr id="6" name="Picture 11"/>
          <p:cNvPicPr>
            <a:picLocks noChangeAspect="1" noChangeArrowheads="1"/>
          </p:cNvPicPr>
          <p:nvPr/>
        </p:nvPicPr>
        <p:blipFill>
          <a:blip r:embed="rId6"/>
          <a:srcRect/>
          <a:stretch>
            <a:fillRect/>
          </a:stretch>
        </p:blipFill>
        <p:spPr bwMode="auto">
          <a:xfrm>
            <a:off x="6515101" y="4553657"/>
            <a:ext cx="2628899" cy="230434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286000" y="4572000"/>
            <a:ext cx="877389" cy="369332"/>
          </a:xfrm>
          <a:prstGeom prst="rect">
            <a:avLst/>
          </a:prstGeom>
          <a:solidFill>
            <a:srgbClr val="FFFFFF"/>
          </a:solidFill>
        </p:spPr>
        <p:txBody>
          <a:bodyPr wrap="none" rtlCol="0">
            <a:spAutoFit/>
          </a:bodyPr>
          <a:lstStyle/>
          <a:p>
            <a:r>
              <a:rPr lang="en-US" dirty="0" smtClean="0"/>
              <a:t>SPINS</a:t>
            </a:r>
            <a:endParaRPr lang="en-US" dirty="0"/>
          </a:p>
        </p:txBody>
      </p:sp>
      <p:sp>
        <p:nvSpPr>
          <p:cNvPr id="10" name="TextBox 9"/>
          <p:cNvSpPr txBox="1"/>
          <p:nvPr/>
        </p:nvSpPr>
        <p:spPr>
          <a:xfrm>
            <a:off x="5715000" y="4572000"/>
            <a:ext cx="672029" cy="369332"/>
          </a:xfrm>
          <a:prstGeom prst="rect">
            <a:avLst/>
          </a:prstGeom>
          <a:solidFill>
            <a:srgbClr val="FFFFFF"/>
          </a:solidFill>
        </p:spPr>
        <p:txBody>
          <a:bodyPr wrap="none" rtlCol="0">
            <a:spAutoFit/>
          </a:bodyPr>
          <a:lstStyle/>
          <a:p>
            <a:r>
              <a:rPr lang="en-US" dirty="0" smtClean="0"/>
              <a:t>DCS</a:t>
            </a:r>
            <a:endParaRPr lang="en-US" dirty="0"/>
          </a:p>
        </p:txBody>
      </p:sp>
      <p:sp>
        <p:nvSpPr>
          <p:cNvPr id="12" name="TextBox 11"/>
          <p:cNvSpPr txBox="1"/>
          <p:nvPr/>
        </p:nvSpPr>
        <p:spPr>
          <a:xfrm>
            <a:off x="6705600" y="4572000"/>
            <a:ext cx="1524000" cy="369332"/>
          </a:xfrm>
          <a:prstGeom prst="rect">
            <a:avLst/>
          </a:prstGeom>
          <a:solidFill>
            <a:srgbClr val="FFFFFF"/>
          </a:solidFill>
        </p:spPr>
        <p:txBody>
          <a:bodyPr wrap="square" rtlCol="0">
            <a:spAutoFit/>
          </a:bodyPr>
          <a:lstStyle/>
          <a:p>
            <a:endParaRPr lang="en-US" dirty="0"/>
          </a:p>
        </p:txBody>
      </p:sp>
      <p:sp>
        <p:nvSpPr>
          <p:cNvPr id="11" name="TextBox 10"/>
          <p:cNvSpPr txBox="1"/>
          <p:nvPr/>
        </p:nvSpPr>
        <p:spPr>
          <a:xfrm>
            <a:off x="8153400" y="4572000"/>
            <a:ext cx="990600" cy="369332"/>
          </a:xfrm>
          <a:prstGeom prst="rect">
            <a:avLst/>
          </a:prstGeom>
          <a:solidFill>
            <a:srgbClr val="FFFFFF"/>
          </a:solidFill>
        </p:spPr>
        <p:txBody>
          <a:bodyPr wrap="square" rtlCol="0">
            <a:spAutoFit/>
          </a:bodyPr>
          <a:lstStyle/>
          <a:p>
            <a:r>
              <a:rPr lang="en-US" dirty="0" smtClean="0"/>
              <a:t>OSIRIS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nodeType="withEffect">
                                  <p:stCondLst>
                                    <p:cond delay="0"/>
                                  </p:stCondLst>
                                  <p:iterate type="lt">
                                    <p:tmPct val="10000"/>
                                  </p:iterate>
                                  <p:childTnLst>
                                    <p:animScale>
                                      <p:cBhvr>
                                        <p:cTn id="6" dur="250" autoRev="1" fill="hold">
                                          <p:stCondLst>
                                            <p:cond delay="0"/>
                                          </p:stCondLst>
                                        </p:cTn>
                                        <p:tgtEl>
                                          <p:spTgt spid="3">
                                            <p:txEl>
                                              <p:pRg st="0" end="0"/>
                                            </p:txEl>
                                          </p:spTgt>
                                        </p:tgtEl>
                                      </p:cBhvr>
                                      <p:to x="80000" y="100000"/>
                                    </p:animScale>
                                    <p:anim by="(#ppt_w*0.10)" calcmode="lin" valueType="num">
                                      <p:cBhvr>
                                        <p:cTn id="7" dur="250" autoRev="1" fill="hold">
                                          <p:stCondLst>
                                            <p:cond delay="0"/>
                                          </p:stCondLst>
                                        </p:cTn>
                                        <p:tgtEl>
                                          <p:spTgt spid="3">
                                            <p:txEl>
                                              <p:pRg st="0" end="0"/>
                                            </p:txEl>
                                          </p:spTgt>
                                        </p:tgtEl>
                                        <p:attrNameLst>
                                          <p:attrName>ppt_x</p:attrName>
                                        </p:attrNameLst>
                                      </p:cBhvr>
                                    </p:anim>
                                    <p:anim by="(-#ppt_w*0.10)" calcmode="lin" valueType="num">
                                      <p:cBhvr>
                                        <p:cTn id="8" dur="250" autoRev="1" fill="hold">
                                          <p:stCondLst>
                                            <p:cond delay="0"/>
                                          </p:stCondLst>
                                        </p:cTn>
                                        <p:tgtEl>
                                          <p:spTgt spid="3">
                                            <p:txEl>
                                              <p:pRg st="0" end="0"/>
                                            </p:txEl>
                                          </p:spTgt>
                                        </p:tgtEl>
                                        <p:attrNameLst>
                                          <p:attrName>ppt_y</p:attrName>
                                        </p:attrNameLst>
                                      </p:cBhvr>
                                    </p:anim>
                                    <p:animRot by="-480000">
                                      <p:cBhvr>
                                        <p:cTn id="9" dur="250" autoRev="1" fill="hold">
                                          <p:stCondLst>
                                            <p:cond delay="0"/>
                                          </p:stCondLst>
                                        </p:cTn>
                                        <p:tgtEl>
                                          <p:spTgt spid="3">
                                            <p:txEl>
                                              <p:pRg st="0" end="0"/>
                                            </p:txEl>
                                          </p:spTgt>
                                        </p:tgtEl>
                                        <p:attrNameLst>
                                          <p:attrName>r</p:attrName>
                                        </p:attrNameLst>
                                      </p:cBhvr>
                                    </p:animRot>
                                  </p:childTnLst>
                                </p:cTn>
                              </p:par>
                              <p:par>
                                <p:cTn id="10" presetID="36" presetClass="emph" presetSubtype="0" repeatCount="indefinite" fill="hold" nodeType="withEffect">
                                  <p:stCondLst>
                                    <p:cond delay="0"/>
                                  </p:stCondLst>
                                  <p:iterate type="lt">
                                    <p:tmPct val="10000"/>
                                  </p:iterate>
                                  <p:childTnLst>
                                    <p:animScale>
                                      <p:cBhvr>
                                        <p:cTn id="11" dur="250" autoRev="1" fill="hold">
                                          <p:stCondLst>
                                            <p:cond delay="0"/>
                                          </p:stCondLst>
                                        </p:cTn>
                                        <p:tgtEl>
                                          <p:spTgt spid="3">
                                            <p:txEl>
                                              <p:pRg st="3" end="3"/>
                                            </p:txEl>
                                          </p:spTgt>
                                        </p:tgtEl>
                                      </p:cBhvr>
                                      <p:to x="80000" y="100000"/>
                                    </p:animScale>
                                    <p:anim by="(#ppt_w*0.10)" calcmode="lin" valueType="num">
                                      <p:cBhvr>
                                        <p:cTn id="12" dur="250" autoRev="1" fill="hold">
                                          <p:stCondLst>
                                            <p:cond delay="0"/>
                                          </p:stCondLst>
                                        </p:cTn>
                                        <p:tgtEl>
                                          <p:spTgt spid="3">
                                            <p:txEl>
                                              <p:pRg st="3" end="3"/>
                                            </p:txEl>
                                          </p:spTgt>
                                        </p:tgtEl>
                                        <p:attrNameLst>
                                          <p:attrName>ppt_x</p:attrName>
                                        </p:attrNameLst>
                                      </p:cBhvr>
                                    </p:anim>
                                    <p:anim by="(-#ppt_w*0.10)" calcmode="lin" valueType="num">
                                      <p:cBhvr>
                                        <p:cTn id="13" dur="250" autoRev="1" fill="hold">
                                          <p:stCondLst>
                                            <p:cond delay="0"/>
                                          </p:stCondLst>
                                        </p:cTn>
                                        <p:tgtEl>
                                          <p:spTgt spid="3">
                                            <p:txEl>
                                              <p:pRg st="3" end="3"/>
                                            </p:txEl>
                                          </p:spTgt>
                                        </p:tgtEl>
                                        <p:attrNameLst>
                                          <p:attrName>ppt_y</p:attrName>
                                        </p:attrNameLst>
                                      </p:cBhvr>
                                    </p:anim>
                                    <p:animRot by="-480000">
                                      <p:cBhvr>
                                        <p:cTn id="14" dur="250" autoRev="1"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914400"/>
            <a:ext cx="4648899" cy="53340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0" y="-304800"/>
            <a:ext cx="9144000" cy="1143000"/>
          </a:xfrm>
        </p:spPr>
        <p:txBody>
          <a:bodyPr>
            <a:normAutofit fontScale="90000"/>
          </a:bodyPr>
          <a:lstStyle/>
          <a:p>
            <a:r>
              <a:rPr lang="en-US" dirty="0" smtClean="0"/>
              <a:t>Four CF Kramer’s Doublets in YbRh</a:t>
            </a:r>
            <a:r>
              <a:rPr lang="en-US" baseline="-25000" dirty="0" smtClean="0"/>
              <a:t>2</a:t>
            </a:r>
            <a:r>
              <a:rPr lang="en-US" dirty="0" smtClean="0"/>
              <a:t>Si</a:t>
            </a:r>
            <a:r>
              <a:rPr lang="en-US" baseline="-25000" dirty="0" smtClean="0"/>
              <a:t>2</a:t>
            </a:r>
            <a:endParaRPr lang="en-US" baseline="-25000" dirty="0"/>
          </a:p>
        </p:txBody>
      </p:sp>
      <p:pic>
        <p:nvPicPr>
          <p:cNvPr id="102402" name="Picture 2"/>
          <p:cNvPicPr>
            <a:picLocks noChangeAspect="1" noChangeArrowheads="1"/>
          </p:cNvPicPr>
          <p:nvPr/>
        </p:nvPicPr>
        <p:blipFill>
          <a:blip r:embed="rId4"/>
          <a:srcRect/>
          <a:stretch>
            <a:fillRect/>
          </a:stretch>
        </p:blipFill>
        <p:spPr bwMode="auto">
          <a:xfrm>
            <a:off x="4876800" y="914400"/>
            <a:ext cx="4200525" cy="3115283"/>
          </a:xfrm>
          <a:prstGeom prst="rect">
            <a:avLst/>
          </a:prstGeom>
          <a:ln>
            <a:noFill/>
          </a:ln>
          <a:effectLst>
            <a:outerShdw blurRad="292100" dist="139700" dir="2700000" algn="tl" rotWithShape="0">
              <a:srgbClr val="333333">
                <a:alpha val="65000"/>
              </a:srgbClr>
            </a:outerShdw>
          </a:effectLst>
        </p:spPr>
      </p:pic>
      <p:pic>
        <p:nvPicPr>
          <p:cNvPr id="102403" name="Picture 3"/>
          <p:cNvPicPr>
            <a:picLocks noChangeAspect="1" noChangeArrowheads="1"/>
          </p:cNvPicPr>
          <p:nvPr/>
        </p:nvPicPr>
        <p:blipFill>
          <a:blip r:embed="rId5"/>
          <a:srcRect/>
          <a:stretch>
            <a:fillRect/>
          </a:stretch>
        </p:blipFill>
        <p:spPr bwMode="auto">
          <a:xfrm>
            <a:off x="4876800" y="914400"/>
            <a:ext cx="4191000" cy="310000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6"/>
          <a:stretch>
            <a:fillRect/>
          </a:stretch>
        </p:blipFill>
        <p:spPr>
          <a:xfrm>
            <a:off x="4876800" y="4114800"/>
            <a:ext cx="4191000" cy="104775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5715000" y="3124200"/>
            <a:ext cx="2250548" cy="369332"/>
          </a:xfrm>
          <a:prstGeom prst="rect">
            <a:avLst/>
          </a:prstGeom>
          <a:noFill/>
        </p:spPr>
        <p:txBody>
          <a:bodyPr wrap="none" rtlCol="0">
            <a:spAutoFit/>
          </a:bodyPr>
          <a:lstStyle/>
          <a:p>
            <a:r>
              <a:rPr lang="en-US" dirty="0" smtClean="0"/>
              <a:t>Kutuzov et al (2008)</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03"/>
                                        </p:tgtEl>
                                        <p:attrNameLst>
                                          <p:attrName>style.visibility</p:attrName>
                                        </p:attrNameLst>
                                      </p:cBhvr>
                                      <p:to>
                                        <p:strVal val="visible"/>
                                      </p:to>
                                    </p:set>
                                    <p:animEffect transition="in" filter="dissolve">
                                      <p:cBhvr>
                                        <p:cTn id="7" dur="500"/>
                                        <p:tgtEl>
                                          <p:spTgt spid="102403"/>
                                        </p:tgtEl>
                                      </p:cBhvr>
                                    </p:animEffect>
                                  </p:childTnLst>
                                </p:cTn>
                              </p:par>
                              <p:par>
                                <p:cTn id="8" presetID="9" presetClass="exit" presetSubtype="0" fill="hold" nodeType="withEffect">
                                  <p:stCondLst>
                                    <p:cond delay="0"/>
                                  </p:stCondLst>
                                  <p:childTnLst>
                                    <p:animEffect transition="out" filter="dissolve">
                                      <p:cBhvr>
                                        <p:cTn id="9" dur="500"/>
                                        <p:tgtEl>
                                          <p:spTgt spid="102402"/>
                                        </p:tgtEl>
                                      </p:cBhvr>
                                    </p:animEffect>
                                    <p:set>
                                      <p:cBhvr>
                                        <p:cTn id="10" dur="1" fill="hold">
                                          <p:stCondLst>
                                            <p:cond delay="499"/>
                                          </p:stCondLst>
                                        </p:cTn>
                                        <p:tgtEl>
                                          <p:spTgt spid="1024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9.8"/>
</p:tagLst>
</file>

<file path=ppt/theme/theme1.xml><?xml version="1.0" encoding="utf-8"?>
<a:theme xmlns:a="http://schemas.openxmlformats.org/drawingml/2006/main" name="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IQM presentation template.potx</Template>
  <TotalTime>24739</TotalTime>
  <Words>4446</Words>
  <Application>Microsoft Macintosh PowerPoint</Application>
  <PresentationFormat>On-screen Show (4:3)</PresentationFormat>
  <Paragraphs>295</Paragraphs>
  <Slides>28</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Presentation</vt:lpstr>
      <vt:lpstr>Equation</vt:lpstr>
      <vt:lpstr>Incommensurate correlations  &amp; mesoscopic spin resonance  in YbRh2Si2*</vt:lpstr>
      <vt:lpstr>Overview</vt:lpstr>
      <vt:lpstr>Field Driven QCP  in YbRh2Si2</vt:lpstr>
      <vt:lpstr>Kondo Lattice quantum criticality </vt:lpstr>
      <vt:lpstr>Fermi-surface reconstruction at TN?</vt:lpstr>
      <vt:lpstr>YbRh2Si2: neutrons come lately</vt:lpstr>
      <vt:lpstr>Field Driven QCP  in YbRh2Si2</vt:lpstr>
      <vt:lpstr>Collaborators</vt:lpstr>
      <vt:lpstr>Four CF Kramer’s Doublets in YbRh2Si2</vt:lpstr>
      <vt:lpstr>Incommensurate critical fluctuations</vt:lpstr>
      <vt:lpstr>Incommensurate correlations</vt:lpstr>
      <vt:lpstr>Spin Fluctuations &amp; Neutrons Scattering</vt:lpstr>
      <vt:lpstr>Spin fluctuations near MIT in V2O3</vt:lpstr>
      <vt:lpstr>Spin Density Wave Order</vt:lpstr>
      <vt:lpstr>Incommensurate correlations</vt:lpstr>
      <vt:lpstr>SDW from nesting instability?</vt:lpstr>
      <vt:lpstr>Apparent FM correlations upon heating</vt:lpstr>
      <vt:lpstr>Quantum critical scaling for Q≈0</vt:lpstr>
      <vt:lpstr>Critical Exponent  </vt:lpstr>
      <vt:lpstr>Magnetization SQUID &amp; neutrons</vt:lpstr>
      <vt:lpstr>From SDW to FM correlations with field</vt:lpstr>
      <vt:lpstr>Field Induced Resonance</vt:lpstr>
      <vt:lpstr>MnSi: Field induced “ferromagnons”</vt:lpstr>
      <vt:lpstr>YbRh2Si2 : A spot in Q-space</vt:lpstr>
      <vt:lpstr>Form factor for chain-end spin</vt:lpstr>
      <vt:lpstr>Interpretation of the spin resonance</vt:lpstr>
      <vt:lpstr>Conclusions</vt:lpstr>
      <vt:lpstr>Outlook</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Neutron Scattering Beyond 30 Tesla</dc:title>
  <dc:creator>collin</dc:creator>
  <cp:lastModifiedBy>Collin Broholm</cp:lastModifiedBy>
  <cp:revision>179</cp:revision>
  <dcterms:created xsi:type="dcterms:W3CDTF">2008-05-19T01:28:53Z</dcterms:created>
  <dcterms:modified xsi:type="dcterms:W3CDTF">2012-11-11T01:25:14Z</dcterms:modified>
</cp:coreProperties>
</file>