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887" r:id="rId2"/>
    <p:sldId id="808" r:id="rId3"/>
    <p:sldId id="1061" r:id="rId4"/>
    <p:sldId id="1111" r:id="rId5"/>
    <p:sldId id="1107" r:id="rId6"/>
    <p:sldId id="1109" r:id="rId7"/>
    <p:sldId id="1113" r:id="rId8"/>
    <p:sldId id="1114" r:id="rId9"/>
    <p:sldId id="1071" r:id="rId10"/>
    <p:sldId id="1072" r:id="rId11"/>
    <p:sldId id="1073" r:id="rId12"/>
    <p:sldId id="1112" r:id="rId13"/>
    <p:sldId id="1115" r:id="rId14"/>
    <p:sldId id="1117" r:id="rId15"/>
    <p:sldId id="1118" r:id="rId16"/>
    <p:sldId id="1121" r:id="rId17"/>
    <p:sldId id="1122" r:id="rId18"/>
    <p:sldId id="1123" r:id="rId19"/>
    <p:sldId id="1125" r:id="rId20"/>
    <p:sldId id="1126" r:id="rId21"/>
    <p:sldId id="1127" r:id="rId22"/>
    <p:sldId id="1135" r:id="rId23"/>
    <p:sldId id="1136" r:id="rId24"/>
    <p:sldId id="1137" r:id="rId25"/>
    <p:sldId id="1138" r:id="rId26"/>
    <p:sldId id="1128" r:id="rId27"/>
    <p:sldId id="1129" r:id="rId28"/>
    <p:sldId id="1130" r:id="rId29"/>
    <p:sldId id="1134" r:id="rId30"/>
    <p:sldId id="1179" r:id="rId31"/>
    <p:sldId id="1180" r:id="rId32"/>
    <p:sldId id="1181" r:id="rId33"/>
    <p:sldId id="1182" r:id="rId34"/>
    <p:sldId id="953" r:id="rId35"/>
  </p:sldIdLst>
  <p:sldSz cx="9144000" cy="6858000" type="screen4x3"/>
  <p:notesSz cx="7315200" cy="9601200"/>
  <p:custDataLst>
    <p:tags r:id="rId3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6699FF"/>
    <a:srgbClr val="CC0000"/>
    <a:srgbClr val="E4002B"/>
    <a:srgbClr val="3333CC"/>
    <a:srgbClr val="99FF99"/>
    <a:srgbClr val="FF7C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21" autoAdjust="0"/>
    <p:restoredTop sz="95332" autoAdjust="0"/>
  </p:normalViewPr>
  <p:slideViewPr>
    <p:cSldViewPr>
      <p:cViewPr>
        <p:scale>
          <a:sx n="66" d="100"/>
          <a:sy n="66" d="100"/>
        </p:scale>
        <p:origin x="-6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8" d="100"/>
          <a:sy n="108" d="100"/>
        </p:scale>
        <p:origin x="-1464" y="-10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effectLst/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effectLst/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86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effectLst/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86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effectLst/>
                <a:latin typeface="Times" pitchFamily="18" charset="0"/>
              </a:defRPr>
            </a:lvl1pPr>
          </a:lstStyle>
          <a:p>
            <a:fld id="{0C7AA79A-23E0-47FA-8D2C-1B7EA39D34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effectLst/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effectLst/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81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1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solidFill>
                  <a:schemeClr val="tx1"/>
                </a:solidFill>
                <a:effectLst/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solidFill>
                  <a:schemeClr val="tx1"/>
                </a:solidFill>
                <a:effectLst/>
                <a:latin typeface="Times" pitchFamily="18" charset="0"/>
              </a:defRPr>
            </a:lvl1pPr>
          </a:lstStyle>
          <a:p>
            <a:fld id="{8CA88898-9F49-4942-A3AA-E78E94A1D9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88898-9F49-4942-A3AA-E78E94A1D989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88898-9F49-4942-A3AA-E78E94A1D98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88898-9F49-4942-A3AA-E78E94A1D989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88898-9F49-4942-A3AA-E78E94A1D98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88898-9F49-4942-A3AA-E78E94A1D989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88898-9F49-4942-A3AA-E78E94A1D98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88898-9F49-4942-A3AA-E78E94A1D98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88898-9F49-4942-A3AA-E78E94A1D989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6C8BF39-100C-41D7-8919-EC18792B07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EDE5D5-D871-468A-9615-20094735DA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2F55B9-C71B-47B1-B53C-CA025110FE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AA6140A-104C-43D6-A7AD-DBA99B78E0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6BA29F-B20E-4BE1-AD74-3A317DC347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D75DD1-8AFB-4485-8955-C6DD541A29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14724F-40B4-4F21-9292-184A017AD5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D6732C-0E13-4C2B-B5E7-8BB9FBD90A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07AAB0-6023-4021-93E8-58CCA579D1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E761BA4-9F1D-43FE-AB7E-DF940A1A33D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4D686A-770D-4BDD-B425-3D5A41EF84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72311EF-1F31-4230-A914-38353AE58E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Microsoft_Office_Word_97_-_2003___1.doc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endParaRPr lang="en-US" alt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</a:defRPr>
            </a:lvl1pPr>
          </a:lstStyle>
          <a:p>
            <a:fld id="{11669ACE-41F3-4BFA-9F2F-C969BA6066B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63" name="Rectangle 15"/>
          <p:cNvSpPr>
            <a:spLocks noChangeArrowheads="1"/>
          </p:cNvSpPr>
          <p:nvPr userDrawn="1"/>
        </p:nvSpPr>
        <p:spPr bwMode="auto">
          <a:xfrm>
            <a:off x="7543800" y="6324600"/>
            <a:ext cx="1524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060" name="Picture 12" descr="ut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96200" y="6477000"/>
            <a:ext cx="493713" cy="282575"/>
          </a:xfrm>
          <a:prstGeom prst="rect">
            <a:avLst/>
          </a:prstGeom>
          <a:noFill/>
        </p:spPr>
      </p:pic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8342313" y="6400800"/>
          <a:ext cx="736600" cy="328613"/>
        </p:xfrm>
        <a:graphic>
          <a:graphicData uri="http://schemas.openxmlformats.org/presentationml/2006/ole">
            <p:oleObj spid="_x0000_s2061" name="Document" r:id="rId16" imgW="737616" imgH="329184" progId="Word.Document.8">
              <p:embed/>
            </p:oleObj>
          </a:graphicData>
        </a:graphic>
      </p:graphicFrame>
      <p:sp>
        <p:nvSpPr>
          <p:cNvPr id="2062" name="Line 14"/>
          <p:cNvSpPr>
            <a:spLocks noChangeShapeType="1"/>
          </p:cNvSpPr>
          <p:nvPr userDrawn="1"/>
        </p:nvSpPr>
        <p:spPr bwMode="auto">
          <a:xfrm flipH="1">
            <a:off x="8189913" y="6477000"/>
            <a:ext cx="76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hyperlink" Target="http://pdai.phys.utk.ed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057400" y="2514600"/>
            <a:ext cx="4968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effectDag name="">
                <a:cont type="tree" name="">
                  <a:effect ref="fillLine"/>
                  <a:outerShdw dist="38100" dir="13500000" algn="br">
                    <a:srgbClr val="5555FF"/>
                  </a:outerShdw>
                </a:cont>
                <a:cont type="tree" name="">
                  <a:effect ref="fillLine"/>
                  <a:outerShdw dist="38100" dir="2700000" algn="tl">
                    <a:srgbClr val="000099"/>
                  </a:outerShdw>
                </a:cont>
                <a:effect ref="fillLine"/>
              </a:effectDag>
            </a:endParaRPr>
          </a:p>
        </p:txBody>
      </p:sp>
      <p:pic>
        <p:nvPicPr>
          <p:cNvPr id="5" name="Picture 12" descr="BES_logo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62600"/>
            <a:ext cx="1295400" cy="1295400"/>
          </a:xfrm>
          <a:prstGeom prst="rect">
            <a:avLst/>
          </a:prstGeom>
          <a:noFill/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47800" y="2362200"/>
            <a:ext cx="6477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endParaRPr lang="en-US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Pengcheng Dai</a:t>
            </a:r>
          </a:p>
          <a:p>
            <a:pPr algn="ctr"/>
            <a:r>
              <a:rPr lang="en-US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University of Tennessee (UT)</a:t>
            </a:r>
          </a:p>
          <a:p>
            <a:pPr algn="ctr"/>
            <a:r>
              <a:rPr lang="en-US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Institute of Physics, Chinese Academy of Sciences (IOP)</a:t>
            </a:r>
          </a:p>
          <a:p>
            <a:pPr algn="ctr"/>
            <a:endParaRPr lang="en-US" sz="2400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200" y="4419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hlinkClick r:id="rId4"/>
              </a:rPr>
              <a:t>http://pdai.phys.utk.edu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990600"/>
            <a:ext cx="8382000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/>
                <a:latin typeface="+mn-lt"/>
              </a:rPr>
              <a:t>Evolution of spin excitations in high-temperature </a:t>
            </a:r>
            <a:r>
              <a:rPr lang="en-US" dirty="0" err="1" smtClean="0">
                <a:solidFill>
                  <a:schemeClr val="tx1"/>
                </a:solidFill>
                <a:effectLst/>
                <a:latin typeface="+mn-lt"/>
              </a:rPr>
              <a:t>FeAs</a:t>
            </a:r>
            <a:r>
              <a:rPr lang="en-US" dirty="0" smtClean="0">
                <a:solidFill>
                  <a:schemeClr val="tx1"/>
                </a:solidFill>
                <a:effectLst/>
                <a:latin typeface="+mn-lt"/>
              </a:rPr>
              <a:t>-based superconductors</a:t>
            </a:r>
            <a:endParaRPr lang="en-US" sz="3200" kern="0" dirty="0">
              <a:solidFill>
                <a:schemeClr val="tx1"/>
              </a:solidFill>
              <a:effectLst/>
              <a:latin typeface="+mn-lt"/>
              <a:ea typeface="+mj-ea"/>
              <a:cs typeface="+mj-cs"/>
            </a:endParaRPr>
          </a:p>
        </p:txBody>
      </p:sp>
      <p:pic>
        <p:nvPicPr>
          <p:cNvPr id="8" name="Picture 11" descr="nsf0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5556250"/>
            <a:ext cx="1752600" cy="1301750"/>
          </a:xfrm>
          <a:prstGeom prst="rect">
            <a:avLst/>
          </a:prstGeom>
          <a:noFill/>
        </p:spPr>
      </p:pic>
      <p:pic>
        <p:nvPicPr>
          <p:cNvPr id="12" name="Picture 9" descr="suobia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5486400"/>
            <a:ext cx="1328736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042170" cy="554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228600"/>
            <a:ext cx="7924800" cy="5334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Wave vector dependence of spin-waves in </a:t>
            </a:r>
            <a:r>
              <a:rPr lang="en-US" altLang="zh-CN" sz="2400" kern="0" noProof="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B</a:t>
            </a:r>
            <a:r>
              <a:rPr lang="en-US" sz="2400" kern="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aFe</a:t>
            </a:r>
            <a:r>
              <a:rPr lang="en-US" sz="2400" kern="0" baseline="-2500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2</a:t>
            </a:r>
            <a:r>
              <a:rPr lang="en-US" sz="2400" kern="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As</a:t>
            </a:r>
            <a:r>
              <a:rPr lang="en-US" sz="2400" kern="0" baseline="-2500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2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8839200" cy="521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52400"/>
            <a:ext cx="7924800" cy="5334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altLang="zh-CN" sz="2400" kern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Model calculation</a:t>
            </a: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 spin-waves in </a:t>
            </a:r>
            <a:r>
              <a:rPr lang="en-US" altLang="zh-CN" sz="2400" kern="0" noProof="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B</a:t>
            </a:r>
            <a:r>
              <a:rPr lang="en-US" sz="2400" kern="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aFe</a:t>
            </a:r>
            <a:r>
              <a:rPr lang="en-US" sz="2400" kern="0" baseline="-2500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2</a:t>
            </a:r>
            <a:r>
              <a:rPr lang="en-US" sz="2400" kern="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As</a:t>
            </a:r>
            <a:r>
              <a:rPr lang="en-US" sz="2400" kern="0" baseline="-2500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2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19800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effectLst/>
              </a:rPr>
              <a:t>SJ1a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= 59 </a:t>
            </a:r>
            <a:r>
              <a:rPr lang="en-US" sz="2400" dirty="0" err="1" smtClean="0">
                <a:solidFill>
                  <a:schemeClr val="tx1"/>
                </a:solidFill>
                <a:effectLst/>
              </a:rPr>
              <a:t>meV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6019800"/>
            <a:ext cx="2095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effectLst/>
              </a:rPr>
              <a:t>SJ1b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= -9 </a:t>
            </a:r>
            <a:r>
              <a:rPr lang="en-US" sz="2400" dirty="0" err="1" smtClean="0">
                <a:solidFill>
                  <a:schemeClr val="tx1"/>
                </a:solidFill>
                <a:effectLst/>
              </a:rPr>
              <a:t>meV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6019800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effectLst/>
              </a:rPr>
              <a:t>SJ2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= 13 </a:t>
            </a:r>
            <a:r>
              <a:rPr lang="en-US" sz="2400" dirty="0" err="1" smtClean="0">
                <a:solidFill>
                  <a:schemeClr val="tx1"/>
                </a:solidFill>
                <a:effectLst/>
              </a:rPr>
              <a:t>meV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6019800"/>
            <a:ext cx="195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effectLst/>
              </a:rPr>
              <a:t>SJ3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= 2 </a:t>
            </a:r>
            <a:r>
              <a:rPr lang="en-US" sz="2400" dirty="0" err="1" smtClean="0">
                <a:solidFill>
                  <a:schemeClr val="tx1"/>
                </a:solidFill>
                <a:effectLst/>
              </a:rPr>
              <a:t>meV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, 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6488668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effectLst/>
              </a:rPr>
              <a:t>Harriger, PRB, (2011).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宋体" charset="-122"/>
                <a:cs typeface="+mj-cs"/>
              </a:rPr>
              <a:t>Comparison of Low T Exchange Couplings</a:t>
            </a:r>
            <a:endParaRPr kumimoji="0" lang="en-US" altLang="zh-CN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宋体" charset="-122"/>
              <a:cs typeface="+mj-cs"/>
            </a:endParaRPr>
          </a:p>
        </p:txBody>
      </p:sp>
      <p:graphicFrame>
        <p:nvGraphicFramePr>
          <p:cNvPr id="3" name="Group 53"/>
          <p:cNvGraphicFramePr>
            <a:graphicFrameLocks/>
          </p:cNvGraphicFramePr>
          <p:nvPr/>
        </p:nvGraphicFramePr>
        <p:xfrm>
          <a:off x="685800" y="1828800"/>
          <a:ext cx="7620000" cy="2258568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J</a:t>
                      </a:r>
                      <a:r>
                        <a:rPr kumimoji="0" lang="en-US" altLang="zh-CN" sz="2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J</a:t>
                      </a:r>
                      <a:r>
                        <a:rPr kumimoji="0" lang="en-US" altLang="zh-CN" sz="2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J</a:t>
                      </a:r>
                      <a:r>
                        <a:rPr kumimoji="0" lang="en-US" altLang="zh-CN" sz="2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J</a:t>
                      </a:r>
                      <a:r>
                        <a:rPr kumimoji="0" lang="en-US" altLang="zh-CN" sz="2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BaFe</a:t>
                      </a:r>
                      <a:r>
                        <a:rPr kumimoji="0" lang="en-US" altLang="zh-CN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As</a:t>
                      </a:r>
                      <a:r>
                        <a:rPr kumimoji="0" lang="en-US" altLang="zh-CN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(7K)</a:t>
                      </a:r>
                      <a:endParaRPr kumimoji="0" lang="en-US" altLang="zh-CN" sz="18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13.6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CaFe</a:t>
                      </a:r>
                      <a:r>
                        <a:rPr kumimoji="0" lang="en-US" altLang="zh-CN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  <a:r>
                        <a:rPr kumimoji="0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As</a:t>
                      </a:r>
                      <a:r>
                        <a:rPr kumimoji="0" lang="en-US" altLang="zh-CN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(10K)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49.9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18.9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54"/>
          <p:cNvSpPr>
            <a:spLocks noChangeArrowheads="1"/>
          </p:cNvSpPr>
          <p:nvPr/>
        </p:nvSpPr>
        <p:spPr bwMode="auto">
          <a:xfrm>
            <a:off x="2209800" y="1828800"/>
            <a:ext cx="3048000" cy="2266950"/>
          </a:xfrm>
          <a:prstGeom prst="rect">
            <a:avLst/>
          </a:prstGeom>
          <a:solidFill>
            <a:schemeClr val="accent1">
              <a:alpha val="42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191000"/>
            <a:ext cx="26670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0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Spin waves in </a:t>
            </a:r>
            <a:r>
              <a:rPr lang="en-US" kern="0" dirty="0" err="1" smtClean="0">
                <a:solidFill>
                  <a:schemeClr val="tx2"/>
                </a:solidFill>
                <a:effectLst/>
                <a:latin typeface="Maiandra GD" pitchFamily="34" charset="0"/>
              </a:rPr>
              <a:t>FeTe</a:t>
            </a:r>
            <a:endParaRPr lang="en-US" dirty="0">
              <a:effectLst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73083"/>
            <a:ext cx="8610600" cy="618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24600" y="228600"/>
            <a:ext cx="2819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Spin waves in </a:t>
            </a:r>
            <a:r>
              <a:rPr lang="en-US" kern="0" dirty="0" err="1" smtClean="0">
                <a:solidFill>
                  <a:schemeClr val="tx2"/>
                </a:solidFill>
                <a:effectLst/>
                <a:latin typeface="Maiandra GD" pitchFamily="34" charset="0"/>
              </a:rPr>
              <a:t>FeTe</a:t>
            </a:r>
            <a:endParaRPr lang="en-US" dirty="0">
              <a:effectLst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43600" cy="337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1"/>
            <a:ext cx="664143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81800" y="1371600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effectLst/>
              </a:rPr>
              <a:t>SJ1a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= -17 </a:t>
            </a:r>
            <a:r>
              <a:rPr lang="en-US" sz="2400" dirty="0" err="1" smtClean="0">
                <a:solidFill>
                  <a:schemeClr val="tx1"/>
                </a:solidFill>
                <a:effectLst/>
              </a:rPr>
              <a:t>meV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1828800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effectLst/>
              </a:rPr>
              <a:t>SJ1b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= -51 </a:t>
            </a:r>
            <a:r>
              <a:rPr lang="en-US" sz="2400" dirty="0" err="1" smtClean="0">
                <a:solidFill>
                  <a:schemeClr val="tx1"/>
                </a:solidFill>
                <a:effectLst/>
              </a:rPr>
              <a:t>meV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2286000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effectLst/>
              </a:rPr>
              <a:t>SJ2a=SJ2b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= 22 </a:t>
            </a:r>
            <a:r>
              <a:rPr lang="en-US" sz="2400" dirty="0" err="1" smtClean="0">
                <a:solidFill>
                  <a:schemeClr val="tx1"/>
                </a:solidFill>
                <a:effectLst/>
              </a:rPr>
              <a:t>meV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2743200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effectLst/>
              </a:rPr>
              <a:t>SJ3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= 6.8 </a:t>
            </a:r>
            <a:r>
              <a:rPr lang="en-US" sz="2400" dirty="0" err="1" smtClean="0">
                <a:solidFill>
                  <a:schemeClr val="tx1"/>
                </a:solidFill>
                <a:effectLst/>
              </a:rPr>
              <a:t>meV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0" y="434340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 smtClean="0">
                <a:solidFill>
                  <a:schemeClr val="tx1"/>
                </a:solidFill>
                <a:effectLst/>
              </a:rPr>
              <a:t>Lispcombe</a:t>
            </a:r>
            <a:r>
              <a:rPr lang="en-US" sz="18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  <a:effectLst/>
              </a:rPr>
              <a:t>et al., </a:t>
            </a:r>
            <a:r>
              <a:rPr lang="en-US" sz="1800" dirty="0" smtClean="0">
                <a:solidFill>
                  <a:schemeClr val="tx1"/>
                </a:solidFill>
                <a:effectLst/>
              </a:rPr>
              <a:t>PRL (2011).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88891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8600" y="2286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Spin structures of </a:t>
            </a:r>
            <a:r>
              <a:rPr lang="en-US" altLang="zh-CN" kern="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Rb</a:t>
            </a:r>
            <a:r>
              <a:rPr lang="en-US" altLang="zh-CN" kern="0" baseline="-2500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0.8</a:t>
            </a:r>
            <a:r>
              <a:rPr lang="en-US" altLang="zh-CN" kern="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Fe</a:t>
            </a:r>
            <a:r>
              <a:rPr lang="en-US" altLang="zh-CN" kern="0" baseline="-2500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1.6</a:t>
            </a:r>
            <a:r>
              <a:rPr lang="en-US" altLang="zh-CN" kern="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Se</a:t>
            </a:r>
            <a:r>
              <a:rPr lang="en-US" altLang="zh-CN" kern="0" baseline="-2500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2</a:t>
            </a:r>
            <a:r>
              <a:rPr lang="en-US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insulating parent compounds </a:t>
            </a:r>
            <a:endParaRPr lang="en-US" b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8282"/>
            <a:ext cx="5687548" cy="679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5" y="1295400"/>
            <a:ext cx="89678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8600" y="2286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Spin waves of </a:t>
            </a:r>
            <a:r>
              <a:rPr lang="en-US" kern="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Rb</a:t>
            </a:r>
            <a:r>
              <a:rPr lang="en-US" altLang="zh-CN" kern="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Fe</a:t>
            </a:r>
            <a:r>
              <a:rPr lang="en-US" altLang="zh-CN" kern="0" baseline="-2500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1.6</a:t>
            </a:r>
            <a:r>
              <a:rPr lang="en-US" altLang="zh-CN" kern="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Se</a:t>
            </a:r>
            <a:r>
              <a:rPr lang="en-US" altLang="zh-CN" kern="0" baseline="-2500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2</a:t>
            </a:r>
            <a:r>
              <a:rPr lang="en-US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in the </a:t>
            </a:r>
            <a:r>
              <a:rPr lang="en-US" b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ab</a:t>
            </a:r>
            <a:r>
              <a:rPr lang="en-US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-plane </a:t>
            </a:r>
            <a:endParaRPr lang="en-US" b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2605" y="228600"/>
            <a:ext cx="7000171" cy="66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486399" cy="650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381000" y="533400"/>
            <a:ext cx="8077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endParaRPr lang="en-US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/>
            <a:endParaRPr lang="en-US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Miaoyin Wang, L. W. Harriger, O. </a:t>
            </a:r>
            <a:r>
              <a:rPr lang="en-US" sz="24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Lipscombe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Chenglin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Zhang, Mengshu Liu</a:t>
            </a:r>
            <a:endParaRPr lang="en-US" sz="240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/>
            <a:r>
              <a:rPr lang="en-US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UT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Meng Wang, Huiqian Luo, Shiliang Li</a:t>
            </a:r>
          </a:p>
          <a:p>
            <a:pPr algn="ctr"/>
            <a:r>
              <a:rPr lang="en-US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IOP/Beijing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Jeff Lynn, Songxue Chi</a:t>
            </a:r>
          </a:p>
          <a:p>
            <a:pPr algn="ctr"/>
            <a:r>
              <a:rPr lang="en-US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NIST center for neutron research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M. D. Lumsden, D. L. Abernathy</a:t>
            </a:r>
          </a:p>
          <a:p>
            <a:pPr algn="ctr"/>
            <a:r>
              <a:rPr lang="en-US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HFIR and SNS, ORNL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G. F. Chen, Nanlin Wang</a:t>
            </a:r>
          </a:p>
          <a:p>
            <a:pPr algn="ctr"/>
            <a:r>
              <a:rPr lang="en-US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IOP, Beijing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D. T. Adroja, T. G. Perring</a:t>
            </a:r>
          </a:p>
          <a:p>
            <a:pPr algn="ctr"/>
            <a:r>
              <a:rPr lang="en-US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ISIS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Tao Xiang (</a:t>
            </a:r>
            <a:r>
              <a:rPr lang="en-US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IOP, Beijing),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Jiangping Hu (Purdue, </a:t>
            </a:r>
            <a:r>
              <a:rPr lang="en-US" sz="24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IOP, Beijing)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G. Kotliar and K. Haule</a:t>
            </a:r>
          </a:p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Rutgers University</a:t>
            </a:r>
            <a:endParaRPr lang="en-US" sz="2400" dirty="0" smtClean="0">
              <a:solidFill>
                <a:schemeClr val="tx2"/>
              </a:solidFill>
              <a:effectLst/>
              <a:latin typeface="Arial" charset="0"/>
            </a:endParaRPr>
          </a:p>
          <a:p>
            <a:pPr algn="ctr"/>
            <a:endParaRPr lang="en-US" sz="2400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/>
            <a:endParaRPr lang="en-US" sz="2400" i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/>
            <a:endParaRPr lang="en-US" sz="2400" i="1" dirty="0" smtClean="0">
              <a:solidFill>
                <a:schemeClr val="tx2"/>
              </a:solidFill>
              <a:effectLst/>
              <a:latin typeface="Arial" charset="0"/>
            </a:endParaRPr>
          </a:p>
          <a:p>
            <a:pPr algn="ctr"/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299930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8600" y="2286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Model spin waves of </a:t>
            </a:r>
            <a:r>
              <a:rPr lang="en-US" kern="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Rb</a:t>
            </a:r>
            <a:r>
              <a:rPr lang="en-US" altLang="zh-CN" kern="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Fe</a:t>
            </a:r>
            <a:r>
              <a:rPr lang="en-US" altLang="zh-CN" kern="0" baseline="-2500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1.6</a:t>
            </a:r>
            <a:r>
              <a:rPr lang="en-US" altLang="zh-CN" kern="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Se</a:t>
            </a:r>
            <a:r>
              <a:rPr lang="en-US" altLang="zh-CN" kern="0" baseline="-2500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2</a:t>
            </a:r>
            <a:r>
              <a:rPr lang="en-US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endParaRPr lang="en-US" b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2743200" y="5562601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effectLst/>
              </a:rPr>
              <a:t>M. Y. Wang </a:t>
            </a:r>
            <a:r>
              <a:rPr lang="en-US" sz="1800" i="1" dirty="0" smtClean="0">
                <a:solidFill>
                  <a:schemeClr val="tx1"/>
                </a:solidFill>
                <a:effectLst/>
              </a:rPr>
              <a:t>et al., </a:t>
            </a:r>
            <a:r>
              <a:rPr lang="en-US" sz="1800" dirty="0" smtClean="0">
                <a:solidFill>
                  <a:schemeClr val="tx1"/>
                </a:solidFill>
                <a:effectLst/>
              </a:rPr>
              <a:t>Nature Comm. 2, 580 (2011).</a:t>
            </a:r>
            <a:endParaRPr lang="en-US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53"/>
          <p:cNvGraphicFramePr>
            <a:graphicFrameLocks/>
          </p:cNvGraphicFramePr>
          <p:nvPr/>
        </p:nvGraphicFramePr>
        <p:xfrm>
          <a:off x="533400" y="1600199"/>
          <a:ext cx="7924800" cy="2060448"/>
        </p:xfrm>
        <a:graphic>
          <a:graphicData uri="http://schemas.openxmlformats.org/drawingml/2006/table">
            <a:tbl>
              <a:tblPr/>
              <a:tblGrid>
                <a:gridCol w="1584960"/>
                <a:gridCol w="1584960"/>
                <a:gridCol w="1584960"/>
                <a:gridCol w="1584960"/>
                <a:gridCol w="1584960"/>
              </a:tblGrid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J</a:t>
                      </a:r>
                      <a:r>
                        <a:rPr kumimoji="0" lang="en-US" altLang="zh-CN" sz="2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J</a:t>
                      </a:r>
                      <a:r>
                        <a:rPr kumimoji="0" lang="en-US" altLang="zh-CN" sz="2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J</a:t>
                      </a:r>
                      <a:r>
                        <a:rPr kumimoji="0" lang="en-US" altLang="zh-CN" sz="2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J</a:t>
                      </a:r>
                      <a:r>
                        <a:rPr kumimoji="0" lang="en-US" altLang="zh-CN" sz="2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c</a:t>
                      </a:r>
                      <a:endParaRPr kumimoji="0" lang="en-US" altLang="zh-CN" sz="2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BaFe</a:t>
                      </a:r>
                      <a:r>
                        <a:rPr kumimoji="0" lang="en-US" altLang="zh-CN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As</a:t>
                      </a:r>
                      <a:r>
                        <a:rPr kumimoji="0" lang="en-US" altLang="zh-CN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(7K)</a:t>
                      </a:r>
                      <a:endParaRPr kumimoji="0" lang="en-US" altLang="zh-CN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13.6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CaFe</a:t>
                      </a:r>
                      <a:r>
                        <a:rPr kumimoji="0" lang="en-US" altLang="zh-CN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As</a:t>
                      </a:r>
                      <a:r>
                        <a:rPr kumimoji="0" lang="en-US" altLang="zh-CN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(10K)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49.9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18.9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5.3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Group 53"/>
          <p:cNvGraphicFramePr>
            <a:graphicFrameLocks/>
          </p:cNvGraphicFramePr>
          <p:nvPr/>
        </p:nvGraphicFramePr>
        <p:xfrm>
          <a:off x="0" y="3886200"/>
          <a:ext cx="9144000" cy="2362200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75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zh-CN" altLang="zh-CN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J</a:t>
                      </a:r>
                      <a:r>
                        <a:rPr kumimoji="0" lang="en-US" altLang="zh-CN" sz="2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J</a:t>
                      </a:r>
                      <a:r>
                        <a:rPr kumimoji="0" lang="en-US" altLang="zh-CN" sz="2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J</a:t>
                      </a:r>
                      <a:r>
                        <a:rPr kumimoji="0" lang="en-US" altLang="zh-CN" sz="2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J</a:t>
                      </a:r>
                      <a:r>
                        <a:rPr kumimoji="0" lang="en-US" altLang="zh-CN" sz="26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c</a:t>
                      </a:r>
                      <a:endParaRPr kumimoji="0" lang="en-US" altLang="zh-CN" sz="2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2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FeTe</a:t>
                      </a:r>
                      <a:endParaRPr kumimoji="0" lang="en-US" altLang="zh-CN" sz="24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(7K)</a:t>
                      </a:r>
                      <a:endParaRPr kumimoji="0" lang="en-US" altLang="zh-CN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32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RbFe</a:t>
                      </a:r>
                      <a:r>
                        <a:rPr kumimoji="0" lang="en-US" altLang="zh-CN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1.6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As</a:t>
                      </a:r>
                      <a:r>
                        <a:rPr kumimoji="0" lang="en-US" altLang="zh-CN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(5 K)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-36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12 to 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2286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Bottom line, similarities between different Fe-based parent compounds </a:t>
            </a:r>
            <a:endParaRPr lang="en-US" b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22860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How superconductivity coexists with AF order in</a:t>
            </a:r>
          </a:p>
          <a:p>
            <a:pPr algn="ctr"/>
            <a:r>
              <a:rPr lang="en-US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Ni-doped Ba122 compounds? </a:t>
            </a:r>
            <a:endParaRPr lang="en-US" b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85662"/>
            <a:ext cx="7772400" cy="559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15240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Commensurate to incommensurate transition near x=0.093 Ni-doping in Ni-doped Ba122 </a:t>
            </a:r>
            <a:endParaRPr lang="en-US" b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6172200" cy="494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6172200"/>
            <a:ext cx="780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  <a:effectLst/>
              </a:rPr>
              <a:t>See previous work by Pratt </a:t>
            </a:r>
            <a:r>
              <a:rPr lang="en-US" altLang="zh-CN" sz="2400" i="1" dirty="0" smtClean="0">
                <a:solidFill>
                  <a:schemeClr val="tx1"/>
                </a:solidFill>
                <a:effectLst/>
              </a:rPr>
              <a:t>et al</a:t>
            </a:r>
            <a:r>
              <a:rPr lang="en-US" altLang="zh-CN" sz="2400" dirty="0" smtClean="0">
                <a:solidFill>
                  <a:schemeClr val="tx1"/>
                </a:solidFill>
                <a:effectLst/>
              </a:rPr>
              <a:t>., PRL 106, 257001 (2001).</a:t>
            </a:r>
            <a:endParaRPr lang="zh-CN" altLang="en-US" sz="24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22860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Short-range incommensurate AF order competes with superconductivity for x=0.096 </a:t>
            </a:r>
            <a:endParaRPr lang="en-US" b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65053"/>
            <a:ext cx="6172200" cy="569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81000" y="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Possible Quantum Critical Point?</a:t>
            </a:r>
            <a:r>
              <a:rPr lang="en-US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</a:t>
            </a:r>
            <a:endParaRPr lang="en-US" b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777962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579120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28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Microscopic or </a:t>
            </a:r>
            <a:r>
              <a:rPr lang="en-US" sz="2800" b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mesoscopic</a:t>
            </a:r>
            <a:r>
              <a:rPr lang="en-US" sz="28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coexisting AF order and superconductivity in the </a:t>
            </a:r>
            <a:r>
              <a:rPr lang="en-US" sz="2800" b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underdoped</a:t>
            </a:r>
            <a:r>
              <a:rPr lang="en-US" sz="28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 regime?</a:t>
            </a:r>
            <a:endParaRPr lang="en-US" b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宋体" charset="-122"/>
                <a:cs typeface="+mj-cs"/>
              </a:rPr>
              <a:t>Why does this have anything to do with superconductivity?</a:t>
            </a:r>
            <a:endParaRPr kumimoji="0" lang="en-US" altLang="zh-CN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宋体" charset="-122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28529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43000"/>
            <a:ext cx="5638800" cy="524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2"/>
          <p:cNvSpPr txBox="1">
            <a:spLocks noChangeArrowheads="1"/>
          </p:cNvSpPr>
          <p:nvPr/>
        </p:nvSpPr>
        <p:spPr>
          <a:xfrm>
            <a:off x="457200" y="0"/>
            <a:ext cx="8534400" cy="11398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宋体" charset="-122"/>
                <a:cs typeface="+mj-cs"/>
              </a:rPr>
              <a:t>Electron-doping hardly affects spin excitations in Fe-based superconductors</a:t>
            </a:r>
            <a:endParaRPr kumimoji="0" lang="en-US" altLang="zh-CN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宋体" charset="-122"/>
              <a:cs typeface="+mj-cs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459190"/>
            <a:ext cx="8531679" cy="39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7744116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78120" y="228600"/>
            <a:ext cx="90658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effectLst/>
              </a:rPr>
              <a:t>The effective of electron-doping on spin excitations</a:t>
            </a:r>
            <a:endParaRPr lang="en-US" altLang="zh-CN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7423508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2"/>
          <p:cNvSpPr txBox="1">
            <a:spLocks noChangeArrowheads="1"/>
          </p:cNvSpPr>
          <p:nvPr/>
        </p:nvSpPr>
        <p:spPr>
          <a:xfrm>
            <a:off x="228600" y="0"/>
            <a:ext cx="89154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宋体" charset="-122"/>
                <a:cs typeface="+mj-cs"/>
              </a:rPr>
              <a:t>Low-energy spin excitations knows superconductivity, and can mediate pairing.</a:t>
            </a:r>
            <a:endParaRPr kumimoji="0" lang="en-US" altLang="zh-CN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宋体" charset="-122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9144000" cy="494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152400"/>
            <a:ext cx="85344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kern="0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Phase diagrams of copper oxide and iron arsenide superconductors.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209800" y="6172200"/>
            <a:ext cx="48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effectLst/>
              </a:rPr>
              <a:t>Mazin,  Nature 464, 183  (2010).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685800" y="304800"/>
            <a:ext cx="74933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effectLst/>
              </a:rPr>
              <a:t>The effective of electron and hole doping?</a:t>
            </a:r>
            <a:endParaRPr lang="en-US" altLang="zh-CN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066800"/>
            <a:ext cx="9154931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400"/>
            <a:ext cx="4572000" cy="445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89847"/>
            <a:ext cx="4600575" cy="432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685800" y="304800"/>
            <a:ext cx="822007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  <a:effectLst/>
              </a:rPr>
              <a:t>The line shape of spin excitations in </a:t>
            </a:r>
          </a:p>
          <a:p>
            <a:pPr algn="ctr"/>
            <a:r>
              <a:rPr lang="en-US" altLang="zh-CN" dirty="0" smtClean="0">
                <a:solidFill>
                  <a:schemeClr val="tx1"/>
                </a:solidFill>
                <a:effectLst/>
              </a:rPr>
              <a:t>electron and hole doped BaFe2As2 from RPA.</a:t>
            </a:r>
            <a:endParaRPr lang="en-US" altLang="zh-CN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24868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1524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Temperature dependence of the spin excitations for superconducting </a:t>
            </a:r>
            <a:r>
              <a:rPr lang="en-US" altLang="zh-CN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Ba</a:t>
            </a:r>
            <a:r>
              <a:rPr lang="en-US" altLang="zh-CN" kern="0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0.6</a:t>
            </a:r>
            <a:r>
              <a:rPr lang="en-US" altLang="zh-CN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</a:t>
            </a:r>
            <a:r>
              <a:rPr lang="en-US" altLang="zh-CN" kern="0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0.4</a:t>
            </a:r>
            <a:r>
              <a:rPr lang="en-US" altLang="zh-CN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Fe</a:t>
            </a:r>
            <a:r>
              <a:rPr lang="en-US" altLang="zh-CN" kern="0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2</a:t>
            </a:r>
            <a:r>
              <a:rPr lang="en-US" altLang="zh-CN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As</a:t>
            </a:r>
            <a:r>
              <a:rPr lang="en-US" altLang="zh-CN" kern="0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2</a:t>
            </a:r>
            <a:endParaRPr lang="en-US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1524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Energy-Temp dependence of the spin excitations for superconducting </a:t>
            </a:r>
            <a:r>
              <a:rPr lang="en-US" altLang="zh-CN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Ba</a:t>
            </a:r>
            <a:r>
              <a:rPr lang="en-US" altLang="zh-CN" kern="0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0.6</a:t>
            </a:r>
            <a:r>
              <a:rPr lang="en-US" altLang="zh-CN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K</a:t>
            </a:r>
            <a:r>
              <a:rPr lang="en-US" altLang="zh-CN" kern="0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0.4</a:t>
            </a:r>
            <a:r>
              <a:rPr lang="en-US" altLang="zh-CN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Fe</a:t>
            </a:r>
            <a:r>
              <a:rPr lang="en-US" altLang="zh-CN" kern="0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2</a:t>
            </a:r>
            <a:r>
              <a:rPr lang="en-US" altLang="zh-CN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As</a:t>
            </a:r>
            <a:r>
              <a:rPr lang="en-US" altLang="zh-CN" kern="0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2</a:t>
            </a:r>
            <a:endParaRPr lang="en-US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416609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/>
          <p:nvPr/>
        </p:nvSpPr>
        <p:spPr>
          <a:xfrm>
            <a:off x="1524000" y="61722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effectLst/>
              </a:rPr>
              <a:t>Chenglin Zhang </a:t>
            </a:r>
            <a:r>
              <a:rPr lang="en-US" sz="1800" i="1" dirty="0" smtClean="0">
                <a:solidFill>
                  <a:schemeClr val="tx1"/>
                </a:solidFill>
                <a:effectLst/>
              </a:rPr>
              <a:t>et al., </a:t>
            </a:r>
            <a:r>
              <a:rPr lang="en-US" sz="1800" dirty="0" smtClean="0">
                <a:solidFill>
                  <a:schemeClr val="tx1"/>
                </a:solidFill>
                <a:effectLst/>
              </a:rPr>
              <a:t>Scientific Reports 1, 115 (2011).</a:t>
            </a:r>
            <a:endParaRPr lang="en-US" sz="1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effectLst/>
              </a:rPr>
              <a:t>Summary</a:t>
            </a:r>
            <a:endParaRPr lang="en-US" dirty="0">
              <a:solidFill>
                <a:schemeClr val="tx2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81000"/>
            <a:ext cx="92202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Spin waves in parent compounds have a common feature that is associated with J2 of the effective exchange coupling constant</a:t>
            </a:r>
            <a:r>
              <a:rPr lang="en-US" sz="28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.</a:t>
            </a:r>
          </a:p>
          <a:p>
            <a:endParaRPr lang="en-US" sz="2800" b="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iandra GD" pitchFamily="34" charset="0"/>
            </a:endParaRPr>
          </a:p>
          <a:p>
            <a:r>
              <a:rPr lang="en-US" sz="28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There are no long-range AF order coexists with superconductivity near optimal doping.  </a:t>
            </a:r>
            <a:endParaRPr lang="en-US" sz="2800" b="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iandra GD" pitchFamily="34" charset="0"/>
            </a:endParaRPr>
          </a:p>
          <a:p>
            <a:endParaRPr lang="en-US" sz="2800" b="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iandra GD" pitchFamily="34" charset="0"/>
            </a:endParaRPr>
          </a:p>
          <a:p>
            <a:r>
              <a:rPr lang="en-US" sz="28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Coexisting </a:t>
            </a:r>
            <a:r>
              <a:rPr lang="en-US" sz="28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AF and SC phase may either </a:t>
            </a:r>
            <a:r>
              <a:rPr lang="en-US" sz="28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be </a:t>
            </a:r>
            <a:r>
              <a:rPr lang="en-US" sz="28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microscopic or </a:t>
            </a:r>
            <a:r>
              <a:rPr lang="en-US" sz="2800" b="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mesoscopic</a:t>
            </a:r>
            <a:r>
              <a:rPr lang="en-US" sz="28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.</a:t>
            </a:r>
            <a:endParaRPr lang="en-US" sz="2800" b="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iandra GD" pitchFamily="34" charset="0"/>
            </a:endParaRPr>
          </a:p>
          <a:p>
            <a:endParaRPr lang="en-US" sz="2800" b="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iandra GD" pitchFamily="34" charset="0"/>
            </a:endParaRPr>
          </a:p>
          <a:p>
            <a:r>
              <a:rPr lang="en-US" sz="28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Electron-doping </a:t>
            </a:r>
            <a:r>
              <a:rPr lang="en-US" sz="28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hardly affects the high-energy spin excitations in Fe-based superconductors. </a:t>
            </a:r>
          </a:p>
          <a:p>
            <a:r>
              <a:rPr lang="en-US" altLang="zh-CN" sz="28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Hole-doping dramatically affects the spin excitations spectra of </a:t>
            </a:r>
            <a:r>
              <a:rPr lang="en-US" altLang="zh-CN" sz="2800" b="0" kern="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undoped</a:t>
            </a:r>
            <a:r>
              <a:rPr lang="en-US" altLang="zh-CN" sz="28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 parent compounds!</a:t>
            </a:r>
          </a:p>
          <a:p>
            <a:endParaRPr lang="en-US" b="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2286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Spin structures of Fe-based parent compounds </a:t>
            </a:r>
            <a:endParaRPr lang="en-US" b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6477000" y="5638800"/>
            <a:ext cx="15359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effectLst/>
              </a:rPr>
              <a:t>CaFe2As2</a:t>
            </a:r>
          </a:p>
          <a:p>
            <a:pPr algn="ctr"/>
            <a:r>
              <a:rPr lang="en-US" altLang="zh-CN" sz="2400" dirty="0" smtClean="0">
                <a:solidFill>
                  <a:schemeClr val="tx1"/>
                </a:solidFill>
                <a:effectLst/>
              </a:rPr>
              <a:t>122</a:t>
            </a:r>
            <a:endParaRPr lang="en-US" altLang="zh-CN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1828800" y="5715000"/>
            <a:ext cx="8216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err="1" smtClean="0">
                <a:solidFill>
                  <a:schemeClr val="tx1"/>
                </a:solidFill>
                <a:effectLst/>
              </a:rPr>
              <a:t>FeTe</a:t>
            </a:r>
            <a:endParaRPr lang="en-US" altLang="zh-CN" sz="2400" dirty="0" smtClean="0">
              <a:solidFill>
                <a:schemeClr val="tx1"/>
              </a:solidFill>
              <a:effectLst/>
            </a:endParaRPr>
          </a:p>
          <a:p>
            <a:pPr algn="ctr"/>
            <a:r>
              <a:rPr lang="en-US" altLang="zh-CN" sz="2400" dirty="0" smtClean="0">
                <a:solidFill>
                  <a:schemeClr val="tx1"/>
                </a:solidFill>
                <a:effectLst/>
              </a:rPr>
              <a:t>11</a:t>
            </a:r>
            <a:endParaRPr lang="en-US" altLang="zh-CN" sz="240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8458200" cy="470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28600" y="2286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Spin structures of Fe-based parent compounds </a:t>
            </a:r>
            <a:endParaRPr lang="en-US" b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520120" y="5562600"/>
            <a:ext cx="2690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smtClean="0">
                <a:solidFill>
                  <a:schemeClr val="tx1"/>
                </a:solidFill>
                <a:effectLst/>
              </a:rPr>
              <a:t>(</a:t>
            </a:r>
            <a:r>
              <a:rPr lang="en-US" altLang="zh-CN" sz="2400" dirty="0" err="1" smtClean="0">
                <a:solidFill>
                  <a:schemeClr val="tx1"/>
                </a:solidFill>
                <a:effectLst/>
              </a:rPr>
              <a:t>Rb,K,Cs</a:t>
            </a:r>
            <a:r>
              <a:rPr lang="en-US" altLang="zh-CN" sz="2400" dirty="0" smtClean="0">
                <a:solidFill>
                  <a:schemeClr val="tx1"/>
                </a:solidFill>
                <a:effectLst/>
              </a:rPr>
              <a:t>)Fe1.6Se2</a:t>
            </a: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381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81000" y="6096000"/>
            <a:ext cx="6615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err="1" smtClean="0">
                <a:solidFill>
                  <a:schemeClr val="tx1"/>
                </a:solidFill>
                <a:effectLst/>
              </a:rPr>
              <a:t>Tn</a:t>
            </a:r>
            <a:r>
              <a:rPr lang="en-US" altLang="zh-CN" sz="2400" dirty="0" smtClean="0">
                <a:solidFill>
                  <a:schemeClr val="tx1"/>
                </a:solidFill>
                <a:effectLst/>
              </a:rPr>
              <a:t>=550 K, and parent compound is an insulator!</a:t>
            </a:r>
            <a:endParaRPr lang="en-US" altLang="zh-CN" sz="2400" dirty="0">
              <a:solidFill>
                <a:schemeClr val="tx1"/>
              </a:solidFill>
              <a:effectLst/>
            </a:endParaRPr>
          </a:p>
        </p:txBody>
      </p:sp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524000"/>
            <a:ext cx="5334000" cy="413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宋体" charset="-122"/>
                <a:cs typeface="+mj-cs"/>
              </a:rPr>
              <a:t>The Heisenberg Model</a:t>
            </a:r>
            <a:endParaRPr kumimoji="0" lang="en-US" altLang="zh-CN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宋体" charset="-122"/>
              <a:cs typeface="+mj-cs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2971800" cy="276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199" y="838200"/>
            <a:ext cx="553603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200400"/>
            <a:ext cx="331023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95800"/>
            <a:ext cx="869301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3048000"/>
            <a:ext cx="1846263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524000"/>
            <a:ext cx="2330450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宋体" charset="-122"/>
                <a:cs typeface="+mj-cs"/>
              </a:rPr>
              <a:t>Low Temperature Ca(122)</a:t>
            </a:r>
            <a:endParaRPr kumimoji="0" lang="en-US" altLang="zh-CN" sz="44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宋体" charset="-122"/>
              <a:cs typeface="+mj-cs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6021388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ine 24"/>
          <p:cNvSpPr>
            <a:spLocks noChangeShapeType="1"/>
          </p:cNvSpPr>
          <p:nvPr/>
        </p:nvSpPr>
        <p:spPr bwMode="auto">
          <a:xfrm flipV="1">
            <a:off x="4114800" y="21336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2751138" y="1258888"/>
            <a:ext cx="12282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tx1"/>
                </a:solidFill>
                <a:effectLst/>
                <a:ea typeface="宋体" charset="-122"/>
              </a:rPr>
              <a:t>Ca(122)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5867400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effectLst/>
              </a:rPr>
              <a:t>SJ1a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= 49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5867400"/>
            <a:ext cx="1633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effectLst/>
              </a:rPr>
              <a:t>SJ1b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= -5.7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5867400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effectLst/>
              </a:rPr>
              <a:t>SJ2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= 19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5867400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solidFill>
                  <a:schemeClr val="tx1"/>
                </a:solidFill>
                <a:effectLst/>
              </a:rPr>
              <a:t>SJc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 = 5.3 </a:t>
            </a:r>
            <a:r>
              <a:rPr lang="en-US" sz="2400" dirty="0" err="1" smtClean="0">
                <a:solidFill>
                  <a:schemeClr val="tx1"/>
                </a:solidFill>
                <a:effectLst/>
              </a:rPr>
              <a:t>meV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838200"/>
            <a:ext cx="3886200" cy="49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7"/>
          <p:cNvSpPr/>
          <p:nvPr/>
        </p:nvSpPr>
        <p:spPr>
          <a:xfrm>
            <a:off x="228600" y="228600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kern="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Magnetic exchange couplings in CaFe</a:t>
            </a:r>
            <a:r>
              <a:rPr lang="en-US" kern="0" baseline="-2500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2</a:t>
            </a:r>
            <a:r>
              <a:rPr lang="en-US" kern="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As</a:t>
            </a:r>
            <a:r>
              <a:rPr lang="en-US" kern="0" baseline="-2500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2</a:t>
            </a:r>
            <a:endParaRPr lang="en-US" dirty="0">
              <a:effectLst/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2209800" y="6324600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effectLst/>
              </a:rPr>
              <a:t>Jun Zhao </a:t>
            </a:r>
            <a:r>
              <a:rPr lang="en-US" sz="1800" i="1" dirty="0" smtClean="0">
                <a:solidFill>
                  <a:schemeClr val="tx1"/>
                </a:solidFill>
                <a:effectLst/>
              </a:rPr>
              <a:t>et al., </a:t>
            </a:r>
            <a:r>
              <a:rPr lang="en-US" sz="1800" dirty="0" smtClean="0">
                <a:solidFill>
                  <a:schemeClr val="tx1"/>
                </a:solidFill>
                <a:effectLst/>
              </a:rPr>
              <a:t>Nature Physics 5, 555 (2009).</a:t>
            </a:r>
            <a:endParaRPr lang="en-US" sz="1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3810000" cy="499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762000"/>
            <a:ext cx="583720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304800"/>
            <a:ext cx="7924800" cy="5334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kumimoji="0" lang="en-US" altLang="zh-CN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Wave vector dependence of spin-waves in </a:t>
            </a:r>
            <a:r>
              <a:rPr lang="en-US" altLang="zh-CN" sz="2400" kern="0" noProof="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B</a:t>
            </a:r>
            <a:r>
              <a:rPr lang="en-US" sz="2400" kern="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aFe</a:t>
            </a:r>
            <a:r>
              <a:rPr lang="en-US" sz="2400" kern="0" baseline="-2500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2</a:t>
            </a:r>
            <a:r>
              <a:rPr lang="en-US" sz="2400" kern="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As</a:t>
            </a:r>
            <a:r>
              <a:rPr lang="en-US" sz="2400" kern="0" baseline="-25000" dirty="0" smtClean="0">
                <a:solidFill>
                  <a:schemeClr val="tx2"/>
                </a:solidFill>
                <a:effectLst/>
                <a:latin typeface="Maiandra GD" pitchFamily="34" charset="0"/>
              </a:rPr>
              <a:t>2</a:t>
            </a:r>
            <a:endParaRPr kumimoji="0" lang="en-US" altLang="zh-CN" sz="240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1" y="3493628"/>
            <a:ext cx="8365508" cy="321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</p:tagLst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E:\Program Files\Microsoft Office\Templates\Presentation Designs\Soaring.pot</Template>
  <TotalTime>37097</TotalTime>
  <Words>653</Words>
  <Application>Microsoft Office PowerPoint</Application>
  <PresentationFormat>全屏显示(4:3)</PresentationFormat>
  <Paragraphs>150</Paragraphs>
  <Slides>34</Slides>
  <Notes>8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6" baseType="lpstr">
      <vt:lpstr>Soaring</vt:lpstr>
      <vt:lpstr>Document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</vt:vector>
  </TitlesOfParts>
  <Company>University of Tennessee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Surfaces and Interfaces of Transition-Metal Oxides</dc:title>
  <dc:creator>EWP</dc:creator>
  <cp:lastModifiedBy>user</cp:lastModifiedBy>
  <cp:revision>804</cp:revision>
  <cp:lastPrinted>2002-02-04T15:35:51Z</cp:lastPrinted>
  <dcterms:created xsi:type="dcterms:W3CDTF">2002-01-31T05:55:24Z</dcterms:created>
  <dcterms:modified xsi:type="dcterms:W3CDTF">2012-01-08T09:09:44Z</dcterms:modified>
</cp:coreProperties>
</file>