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1" r:id="rId3"/>
    <p:sldId id="259" r:id="rId4"/>
    <p:sldId id="282" r:id="rId5"/>
    <p:sldId id="293" r:id="rId6"/>
    <p:sldId id="295" r:id="rId7"/>
    <p:sldId id="290" r:id="rId8"/>
    <p:sldId id="284" r:id="rId9"/>
    <p:sldId id="285" r:id="rId10"/>
    <p:sldId id="286" r:id="rId11"/>
    <p:sldId id="287" r:id="rId12"/>
    <p:sldId id="294" r:id="rId13"/>
    <p:sldId id="265" r:id="rId14"/>
    <p:sldId id="279" r:id="rId15"/>
    <p:sldId id="278" r:id="rId16"/>
    <p:sldId id="292" r:id="rId17"/>
    <p:sldId id="289"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9900"/>
    <a:srgbClr val="0000CC"/>
    <a:srgbClr val="FFFF00"/>
    <a:srgbClr val="FFFF99"/>
    <a:srgbClr val="CC3300"/>
    <a:srgbClr val="008080"/>
    <a:srgbClr val="FFFFCC"/>
    <a:srgbClr val="006666"/>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8545" autoAdjust="0"/>
  </p:normalViewPr>
  <p:slideViewPr>
    <p:cSldViewPr>
      <p:cViewPr varScale="1">
        <p:scale>
          <a:sx n="79" d="100"/>
          <a:sy n="79" d="100"/>
        </p:scale>
        <p:origin x="-12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DF7B0-1709-4655-87F7-61EE75CB3B59}" type="datetimeFigureOut">
              <a:rPr lang="zh-CN" altLang="en-US" smtClean="0"/>
              <a:pPr/>
              <a:t>2012-1-7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6E8F1-3585-41F3-9BDE-E7BBCFB8CA6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A6E8F1-3585-41F3-9BDE-E7BBCFB8CA61}"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 results seem to be able to be described</a:t>
            </a:r>
            <a:r>
              <a:rPr lang="en-US" altLang="zh-CN" baseline="0" dirty="0" smtClean="0"/>
              <a:t> by the global phase diagram in Kondo lattice proposed by </a:t>
            </a:r>
            <a:r>
              <a:rPr lang="en-US" altLang="zh-CN" baseline="0" dirty="0" err="1" smtClean="0"/>
              <a:t>Qimiao</a:t>
            </a:r>
            <a:r>
              <a:rPr lang="en-US" altLang="zh-CN" baseline="0" dirty="0" smtClean="0"/>
              <a:t> Si. Here the parameter G describe the degrees of spin frustrations, that is </a:t>
            </a:r>
            <a:r>
              <a:rPr lang="en-US" altLang="zh-CN" sz="1200" kern="1200" baseline="0" dirty="0" smtClean="0">
                <a:solidFill>
                  <a:schemeClr val="tx1"/>
                </a:solidFill>
                <a:latin typeface="+mn-lt"/>
                <a:ea typeface="+mn-ea"/>
                <a:cs typeface="+mn-cs"/>
              </a:rPr>
              <a:t>the ratio of the </a:t>
            </a:r>
            <a:r>
              <a:rPr lang="en-US" altLang="zh-CN" sz="1200" kern="1200" baseline="0" dirty="0" err="1" smtClean="0">
                <a:solidFill>
                  <a:schemeClr val="tx1"/>
                </a:solidFill>
                <a:latin typeface="+mn-lt"/>
                <a:ea typeface="+mn-ea"/>
                <a:cs typeface="+mn-cs"/>
              </a:rPr>
              <a:t>antiferromagnetic</a:t>
            </a:r>
            <a:r>
              <a:rPr lang="en-US" altLang="zh-CN" sz="1200" kern="1200" baseline="0" dirty="0" smtClean="0">
                <a:solidFill>
                  <a:schemeClr val="tx1"/>
                </a:solidFill>
                <a:latin typeface="+mn-lt"/>
                <a:ea typeface="+mn-ea"/>
                <a:cs typeface="+mn-cs"/>
              </a:rPr>
              <a:t> next-nearest-neighbor interaction over the nearest neighbor one and </a:t>
            </a:r>
            <a:r>
              <a:rPr lang="en-US" altLang="zh-CN" sz="1200" kern="1200" baseline="0" dirty="0" err="1" smtClean="0">
                <a:solidFill>
                  <a:schemeClr val="tx1"/>
                </a:solidFill>
                <a:latin typeface="+mn-lt"/>
                <a:ea typeface="+mn-ea"/>
                <a:cs typeface="+mn-cs"/>
              </a:rPr>
              <a:t>jK</a:t>
            </a:r>
            <a:r>
              <a:rPr lang="en-US" altLang="zh-CN" sz="1200" kern="1200" baseline="0" dirty="0" smtClean="0">
                <a:solidFill>
                  <a:schemeClr val="tx1"/>
                </a:solidFill>
                <a:latin typeface="+mn-lt"/>
                <a:ea typeface="+mn-ea"/>
                <a:cs typeface="+mn-cs"/>
              </a:rPr>
              <a:t> is </a:t>
            </a:r>
            <a:r>
              <a:rPr lang="en-US" altLang="zh-CN" sz="1200" kern="1200" baseline="0" dirty="0" err="1" smtClean="0">
                <a:solidFill>
                  <a:schemeClr val="tx1"/>
                </a:solidFill>
                <a:latin typeface="+mn-lt"/>
                <a:ea typeface="+mn-ea"/>
                <a:cs typeface="+mn-cs"/>
              </a:rPr>
              <a:t>antiferromagnetic</a:t>
            </a:r>
            <a:r>
              <a:rPr lang="en-US" altLang="zh-CN" sz="1200" kern="1200" baseline="0" dirty="0" smtClean="0">
                <a:solidFill>
                  <a:schemeClr val="tx1"/>
                </a:solidFill>
                <a:latin typeface="+mn-lt"/>
                <a:ea typeface="+mn-ea"/>
                <a:cs typeface="+mn-cs"/>
              </a:rPr>
              <a:t> Kondo </a:t>
            </a:r>
            <a:r>
              <a:rPr lang="en-US" altLang="zh-CN" sz="1200" kern="1200" baseline="0" dirty="0" err="1" smtClean="0">
                <a:solidFill>
                  <a:schemeClr val="tx1"/>
                </a:solidFill>
                <a:latin typeface="+mn-lt"/>
                <a:ea typeface="+mn-ea"/>
                <a:cs typeface="+mn-cs"/>
              </a:rPr>
              <a:t>intereaction</a:t>
            </a:r>
            <a:r>
              <a:rPr lang="en-US" altLang="zh-CN" sz="1200" kern="1200" baseline="0" dirty="0" smtClean="0">
                <a:solidFill>
                  <a:schemeClr val="tx1"/>
                </a:solidFill>
                <a:latin typeface="+mn-lt"/>
                <a:ea typeface="+mn-ea"/>
                <a:cs typeface="+mn-cs"/>
              </a:rPr>
              <a:t>. From this phase diagram, one can see that there exists two type of Quantum critical points: the first one is the local quantum criticality, which shows a direct change from AFM with small </a:t>
            </a:r>
            <a:r>
              <a:rPr lang="en-US" altLang="zh-CN" sz="1200" kern="1200" baseline="0" dirty="0" err="1" smtClean="0">
                <a:solidFill>
                  <a:schemeClr val="tx1"/>
                </a:solidFill>
                <a:latin typeface="+mn-lt"/>
                <a:ea typeface="+mn-ea"/>
                <a:cs typeface="+mn-cs"/>
              </a:rPr>
              <a:t>fermi</a:t>
            </a:r>
            <a:r>
              <a:rPr lang="en-US" altLang="zh-CN" sz="1200" kern="1200" baseline="0" dirty="0" smtClean="0">
                <a:solidFill>
                  <a:schemeClr val="tx1"/>
                </a:solidFill>
                <a:latin typeface="+mn-lt"/>
                <a:ea typeface="+mn-ea"/>
                <a:cs typeface="+mn-cs"/>
              </a:rPr>
              <a:t> surface to a paramagnet with large Fermi surface. In this case, the f-electron is delocalized while crossing the QCP. The second scenario is the SDW-type quantum criticality. In this case, the Kondo screening develops inside the AFM state, leading to an increase of Fermi surface volume even inside the AFM state. With further increasing the Kondo coupling </a:t>
            </a:r>
            <a:r>
              <a:rPr lang="en-US" altLang="zh-CN" sz="1200" kern="1200" baseline="0" dirty="0" err="1" smtClean="0">
                <a:solidFill>
                  <a:schemeClr val="tx1"/>
                </a:solidFill>
                <a:latin typeface="+mn-lt"/>
                <a:ea typeface="+mn-ea"/>
                <a:cs typeface="+mn-cs"/>
              </a:rPr>
              <a:t>Jk</a:t>
            </a:r>
            <a:r>
              <a:rPr lang="en-US" altLang="zh-CN" sz="1200" kern="1200" baseline="0" dirty="0" smtClean="0">
                <a:solidFill>
                  <a:schemeClr val="tx1"/>
                </a:solidFill>
                <a:latin typeface="+mn-lt"/>
                <a:ea typeface="+mn-ea"/>
                <a:cs typeface="+mn-cs"/>
              </a:rPr>
              <a:t>, the AFM state is suppressed and converted to a paramagnetic state. The SDW scenario seems to nicely describe our experimental findings in CeRhIn5. </a:t>
            </a:r>
            <a:endParaRPr lang="zh-CN" altLang="en-US" dirty="0"/>
          </a:p>
        </p:txBody>
      </p:sp>
      <p:sp>
        <p:nvSpPr>
          <p:cNvPr id="4" name="灯片编号占位符 3"/>
          <p:cNvSpPr>
            <a:spLocks noGrp="1"/>
          </p:cNvSpPr>
          <p:nvPr>
            <p:ph type="sldNum" sz="quarter" idx="10"/>
          </p:nvPr>
        </p:nvSpPr>
        <p:spPr/>
        <p:txBody>
          <a:bodyPr/>
          <a:lstStyle/>
          <a:p>
            <a:fld id="{4CA6E8F1-3585-41F3-9BDE-E7BBCFB8CA61}"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A6E8F1-3585-41F3-9BDE-E7BBCFB8CA61}"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A6E8F1-3585-41F3-9BDE-E7BBCFB8CA61}"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CeRhIn5 is</a:t>
            </a:r>
            <a:r>
              <a:rPr lang="en-US" altLang="zh-CN" baseline="0" dirty="0" smtClean="0"/>
              <a:t> a heavy </a:t>
            </a:r>
            <a:r>
              <a:rPr lang="en-US" altLang="zh-CN" baseline="0" dirty="0" err="1" smtClean="0"/>
              <a:t>fermion</a:t>
            </a:r>
            <a:r>
              <a:rPr lang="en-US" altLang="zh-CN" baseline="0" dirty="0" smtClean="0"/>
              <a:t> AFM with an incommensurate magnetic structure. It shows rich properties in a magnetic field. For example, there exists a </a:t>
            </a:r>
            <a:r>
              <a:rPr lang="en-US" altLang="zh-CN" baseline="0" dirty="0" err="1" smtClean="0"/>
              <a:t>metamgnetic</a:t>
            </a:r>
            <a:r>
              <a:rPr lang="en-US" altLang="zh-CN" baseline="0" dirty="0" smtClean="0"/>
              <a:t> transition around 2.2T and the magnetic transition seems to be suppressed at very high magnetic field, over 50T. An important question is whether there exists a field-induced QCP in CeRhIn5? If so, what new physics can we learn from it? In order to address this problem, we have studied the specific heat and the </a:t>
            </a:r>
            <a:r>
              <a:rPr lang="en-US" altLang="zh-CN" baseline="0" dirty="0" err="1" smtClean="0"/>
              <a:t>dHvA</a:t>
            </a:r>
            <a:r>
              <a:rPr lang="en-US" altLang="zh-CN" baseline="0" dirty="0" smtClean="0"/>
              <a:t> effect in a pulsed magnetic field and obtained some important findings. </a:t>
            </a:r>
            <a:endParaRPr lang="zh-CN" altLang="en-US" dirty="0"/>
          </a:p>
        </p:txBody>
      </p:sp>
      <p:sp>
        <p:nvSpPr>
          <p:cNvPr id="4" name="灯片编号占位符 3"/>
          <p:cNvSpPr>
            <a:spLocks noGrp="1"/>
          </p:cNvSpPr>
          <p:nvPr>
            <p:ph type="sldNum" sz="quarter" idx="10"/>
          </p:nvPr>
        </p:nvSpPr>
        <p:spPr/>
        <p:txBody>
          <a:bodyPr/>
          <a:lstStyle/>
          <a:p>
            <a:fld id="{4CA6E8F1-3585-41F3-9BDE-E7BBCFB8CA61}"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B3154B-68DD-441E-BAF6-2729D5216263}" type="datetimeFigureOut">
              <a:rPr lang="zh-CN" altLang="en-US" smtClean="0"/>
              <a:pPr/>
              <a:t>2012-1-7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8D0AA5-4095-475A-9618-116EE31ED76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3154B-68DD-441E-BAF6-2729D5216263}" type="datetimeFigureOut">
              <a:rPr lang="zh-CN" altLang="en-US" smtClean="0"/>
              <a:pPr/>
              <a:t>2012-1-7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D0AA5-4095-475A-9618-116EE31ED76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7.gif"/>
          <p:cNvPicPr>
            <a:picLocks noChangeAspect="1"/>
          </p:cNvPicPr>
          <p:nvPr/>
        </p:nvPicPr>
        <p:blipFill>
          <a:blip r:embed="rId3" cstate="print"/>
          <a:stretch>
            <a:fillRect/>
          </a:stretch>
        </p:blipFill>
        <p:spPr>
          <a:xfrm>
            <a:off x="0" y="0"/>
            <a:ext cx="9144000" cy="6858000"/>
          </a:xfrm>
          <a:prstGeom prst="rect">
            <a:avLst/>
          </a:prstGeom>
        </p:spPr>
      </p:pic>
      <p:sp>
        <p:nvSpPr>
          <p:cNvPr id="5" name="Text Box 8"/>
          <p:cNvSpPr txBox="1">
            <a:spLocks noChangeArrowheads="1"/>
          </p:cNvSpPr>
          <p:nvPr/>
        </p:nvSpPr>
        <p:spPr bwMode="auto">
          <a:xfrm>
            <a:off x="3131840" y="3717032"/>
            <a:ext cx="2551113" cy="579437"/>
          </a:xfrm>
          <a:prstGeom prst="rect">
            <a:avLst/>
          </a:prstGeom>
          <a:noFill/>
          <a:ln w="9525">
            <a:noFill/>
            <a:miter lim="800000"/>
            <a:headEnd/>
            <a:tailEnd/>
          </a:ln>
          <a:effectLst/>
        </p:spPr>
        <p:txBody>
          <a:bodyPr wrap="none">
            <a:spAutoFit/>
          </a:bodyPr>
          <a:lstStyle/>
          <a:p>
            <a:r>
              <a:rPr lang="en-US" altLang="zh-CN" sz="3200" b="1" dirty="0">
                <a:latin typeface="Arial" charset="0"/>
                <a:ea typeface="宋体" pitchFamily="2" charset="-122"/>
              </a:rPr>
              <a:t>Huiqiu Yuan</a:t>
            </a:r>
          </a:p>
        </p:txBody>
      </p:sp>
      <p:sp>
        <p:nvSpPr>
          <p:cNvPr id="6" name="Text Box 9"/>
          <p:cNvSpPr txBox="1">
            <a:spLocks noChangeArrowheads="1"/>
          </p:cNvSpPr>
          <p:nvPr/>
        </p:nvSpPr>
        <p:spPr bwMode="auto">
          <a:xfrm>
            <a:off x="1187624" y="4365104"/>
            <a:ext cx="6607643" cy="461665"/>
          </a:xfrm>
          <a:prstGeom prst="rect">
            <a:avLst/>
          </a:prstGeom>
          <a:noFill/>
          <a:ln w="9525">
            <a:noFill/>
            <a:miter lim="800000"/>
            <a:headEnd/>
            <a:tailEnd/>
          </a:ln>
          <a:effectLst/>
        </p:spPr>
        <p:txBody>
          <a:bodyPr wrap="none">
            <a:spAutoFit/>
          </a:bodyPr>
          <a:lstStyle/>
          <a:p>
            <a:pPr algn="ctr"/>
            <a:r>
              <a:rPr lang="en-US" altLang="zh-CN" sz="2400" b="1" i="1" dirty="0" smtClean="0">
                <a:solidFill>
                  <a:srgbClr val="0000CC"/>
                </a:solidFill>
                <a:ea typeface="宋体" pitchFamily="2" charset="-122"/>
              </a:rPr>
              <a:t>Department of Physics, Zhejiang University, CHINA</a:t>
            </a:r>
            <a:endParaRPr lang="en-US" altLang="zh-CN" sz="2400" b="1" i="1" dirty="0">
              <a:solidFill>
                <a:srgbClr val="0000CC"/>
              </a:solidFill>
              <a:ea typeface="宋体" pitchFamily="2" charset="-122"/>
            </a:endParaRPr>
          </a:p>
        </p:txBody>
      </p:sp>
      <p:sp>
        <p:nvSpPr>
          <p:cNvPr id="7" name="TextBox 6"/>
          <p:cNvSpPr txBox="1"/>
          <p:nvPr/>
        </p:nvSpPr>
        <p:spPr>
          <a:xfrm>
            <a:off x="288032" y="836712"/>
            <a:ext cx="8676456" cy="2308324"/>
          </a:xfrm>
          <a:prstGeom prst="rect">
            <a:avLst/>
          </a:prstGeom>
          <a:noFill/>
        </p:spPr>
        <p:txBody>
          <a:bodyPr wrap="square" rtlCol="0">
            <a:spAutoFit/>
          </a:bodyPr>
          <a:lstStyle/>
          <a:p>
            <a:r>
              <a:rPr lang="en-US" altLang="zh-CN" sz="4800" b="1" dirty="0" smtClean="0"/>
              <a:t>Field-induced Fermi surface reconstruction near the magnetic quantum critical point in CeRhIn</a:t>
            </a:r>
            <a:r>
              <a:rPr lang="en-US" altLang="zh-CN" sz="4800" b="1" baseline="-25000" dirty="0" smtClean="0"/>
              <a:t>5</a:t>
            </a:r>
            <a:endParaRPr lang="zh-CN" altLang="zh-CN" sz="4800" b="1" baseline="-25000" dirty="0"/>
          </a:p>
        </p:txBody>
      </p:sp>
      <p:sp>
        <p:nvSpPr>
          <p:cNvPr id="9" name="矩形 8"/>
          <p:cNvSpPr/>
          <p:nvPr/>
        </p:nvSpPr>
        <p:spPr>
          <a:xfrm>
            <a:off x="611560" y="6488668"/>
            <a:ext cx="8208912" cy="369332"/>
          </a:xfrm>
          <a:prstGeom prst="rect">
            <a:avLst/>
          </a:prstGeom>
        </p:spPr>
        <p:txBody>
          <a:bodyPr wrap="square">
            <a:spAutoFit/>
          </a:bodyPr>
          <a:lstStyle/>
          <a:p>
            <a:r>
              <a:rPr lang="en-US" altLang="zh-CN" b="1" dirty="0" smtClean="0">
                <a:solidFill>
                  <a:srgbClr val="FFFF00"/>
                </a:solidFill>
              </a:rPr>
              <a:t>Workshop on Heavy </a:t>
            </a:r>
            <a:r>
              <a:rPr lang="en-US" altLang="zh-CN" b="1" dirty="0" err="1" smtClean="0">
                <a:solidFill>
                  <a:srgbClr val="FFFF00"/>
                </a:solidFill>
              </a:rPr>
              <a:t>Fermion</a:t>
            </a:r>
            <a:r>
              <a:rPr lang="en-US" altLang="zh-CN" b="1" dirty="0" smtClean="0">
                <a:solidFill>
                  <a:srgbClr val="FFFF00"/>
                </a:solidFill>
              </a:rPr>
              <a:t> Physics: Perspective and Outlook, IOP, CAS, 2012/1/7-9</a:t>
            </a:r>
            <a:endParaRPr lang="zh-CN" alt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6"/>
          <p:cNvSpPr txBox="1">
            <a:spLocks noChangeArrowheads="1"/>
          </p:cNvSpPr>
          <p:nvPr/>
        </p:nvSpPr>
        <p:spPr bwMode="auto">
          <a:xfrm>
            <a:off x="304800" y="1066800"/>
            <a:ext cx="1846531" cy="461665"/>
          </a:xfrm>
          <a:prstGeom prst="rect">
            <a:avLst/>
          </a:prstGeom>
          <a:noFill/>
          <a:ln w="9525">
            <a:noFill/>
            <a:miter lim="800000"/>
            <a:headEnd/>
            <a:tailEnd/>
          </a:ln>
          <a:effectLst/>
        </p:spPr>
        <p:txBody>
          <a:bodyPr wrap="none">
            <a:spAutoFit/>
          </a:bodyPr>
          <a:lstStyle/>
          <a:p>
            <a:r>
              <a:rPr lang="en-US" altLang="zh-CN" sz="1200" dirty="0" smtClean="0">
                <a:ea typeface="宋体" charset="-122"/>
              </a:rPr>
              <a:t>T. Park et </a:t>
            </a:r>
            <a:r>
              <a:rPr lang="en-US" altLang="zh-CN" sz="1200" dirty="0">
                <a:ea typeface="宋体" charset="-122"/>
              </a:rPr>
              <a:t>al, Nature (2006</a:t>
            </a:r>
            <a:r>
              <a:rPr lang="en-US" altLang="zh-CN" sz="1200" dirty="0" smtClean="0">
                <a:ea typeface="宋体" charset="-122"/>
              </a:rPr>
              <a:t>)</a:t>
            </a:r>
          </a:p>
          <a:p>
            <a:r>
              <a:rPr lang="en-US" altLang="zh-CN" sz="1200" dirty="0" smtClean="0">
                <a:ea typeface="宋体" charset="-122"/>
              </a:rPr>
              <a:t>G.</a:t>
            </a:r>
            <a:r>
              <a:rPr lang="zh-CN" altLang="en-US" sz="1200" dirty="0" smtClean="0">
                <a:ea typeface="宋体" charset="-122"/>
              </a:rPr>
              <a:t> </a:t>
            </a:r>
            <a:r>
              <a:rPr lang="en-US" altLang="zh-CN" sz="1200" dirty="0" err="1" smtClean="0">
                <a:ea typeface="宋体" charset="-122"/>
              </a:rPr>
              <a:t>Knebel</a:t>
            </a:r>
            <a:r>
              <a:rPr lang="en-US" altLang="zh-CN" sz="1200" dirty="0" smtClean="0">
                <a:ea typeface="宋体" charset="-122"/>
              </a:rPr>
              <a:t> et al (2006)</a:t>
            </a:r>
            <a:endParaRPr lang="zh-CN" altLang="en-US" sz="1200" dirty="0" smtClean="0">
              <a:ea typeface="宋体" charset="-122"/>
            </a:endParaRPr>
          </a:p>
        </p:txBody>
      </p:sp>
      <p:grpSp>
        <p:nvGrpSpPr>
          <p:cNvPr id="4" name="Group 39"/>
          <p:cNvGrpSpPr>
            <a:grpSpLocks/>
          </p:cNvGrpSpPr>
          <p:nvPr/>
        </p:nvGrpSpPr>
        <p:grpSpPr bwMode="auto">
          <a:xfrm>
            <a:off x="4561656" y="1052736"/>
            <a:ext cx="4474840" cy="3744416"/>
            <a:chOff x="3120" y="672"/>
            <a:chExt cx="2264" cy="1872"/>
          </a:xfrm>
        </p:grpSpPr>
        <p:pic>
          <p:nvPicPr>
            <p:cNvPr id="5" name="Picture 37"/>
            <p:cNvPicPr>
              <a:picLocks noChangeAspect="1" noChangeArrowheads="1"/>
            </p:cNvPicPr>
            <p:nvPr/>
          </p:nvPicPr>
          <p:blipFill>
            <a:blip r:embed="rId2" cstate="print"/>
            <a:srcRect/>
            <a:stretch>
              <a:fillRect/>
            </a:stretch>
          </p:blipFill>
          <p:spPr bwMode="auto">
            <a:xfrm>
              <a:off x="3120" y="864"/>
              <a:ext cx="2238" cy="1680"/>
            </a:xfrm>
            <a:prstGeom prst="rect">
              <a:avLst/>
            </a:prstGeom>
            <a:noFill/>
            <a:ln w="28575">
              <a:noFill/>
              <a:miter lim="800000"/>
              <a:headEnd/>
              <a:tailEnd/>
            </a:ln>
            <a:effectLst/>
          </p:spPr>
        </p:pic>
        <p:sp>
          <p:nvSpPr>
            <p:cNvPr id="6" name="Text Box 38"/>
            <p:cNvSpPr txBox="1">
              <a:spLocks noChangeArrowheads="1"/>
            </p:cNvSpPr>
            <p:nvPr/>
          </p:nvSpPr>
          <p:spPr bwMode="auto">
            <a:xfrm>
              <a:off x="4176" y="672"/>
              <a:ext cx="1208" cy="192"/>
            </a:xfrm>
            <a:prstGeom prst="rect">
              <a:avLst/>
            </a:prstGeom>
            <a:noFill/>
            <a:ln w="9525">
              <a:noFill/>
              <a:miter lim="800000"/>
              <a:headEnd/>
              <a:tailEnd/>
            </a:ln>
            <a:effectLst/>
          </p:spPr>
          <p:txBody>
            <a:bodyPr wrap="none">
              <a:spAutoFit/>
            </a:bodyPr>
            <a:lstStyle/>
            <a:p>
              <a:r>
                <a:rPr lang="en-US" altLang="zh-CN" sz="1400" dirty="0">
                  <a:ea typeface="宋体" charset="-122"/>
                </a:rPr>
                <a:t>G.</a:t>
              </a:r>
              <a:r>
                <a:rPr lang="zh-CN" altLang="en-US" sz="1400" dirty="0">
                  <a:ea typeface="宋体" charset="-122"/>
                </a:rPr>
                <a:t> </a:t>
              </a:r>
              <a:r>
                <a:rPr lang="en-US" altLang="zh-CN" sz="1400" dirty="0" err="1">
                  <a:ea typeface="宋体" charset="-122"/>
                </a:rPr>
                <a:t>Knebel</a:t>
              </a:r>
              <a:r>
                <a:rPr lang="en-US" altLang="zh-CN" sz="1400" dirty="0">
                  <a:ea typeface="宋体" charset="-122"/>
                </a:rPr>
                <a:t> et al (2006)</a:t>
              </a:r>
              <a:endParaRPr lang="zh-CN" altLang="en-US" sz="1400" dirty="0">
                <a:ea typeface="宋体" charset="-122"/>
              </a:endParaRPr>
            </a:p>
          </p:txBody>
        </p:sp>
      </p:grpSp>
      <p:sp>
        <p:nvSpPr>
          <p:cNvPr id="7" name="TextBox 6"/>
          <p:cNvSpPr txBox="1"/>
          <p:nvPr/>
        </p:nvSpPr>
        <p:spPr>
          <a:xfrm>
            <a:off x="1547664" y="188640"/>
            <a:ext cx="6024406" cy="584775"/>
          </a:xfrm>
          <a:prstGeom prst="rect">
            <a:avLst/>
          </a:prstGeom>
          <a:noFill/>
        </p:spPr>
        <p:txBody>
          <a:bodyPr wrap="none" rtlCol="0">
            <a:spAutoFit/>
          </a:bodyPr>
          <a:lstStyle/>
          <a:p>
            <a:r>
              <a:rPr lang="en-US" altLang="zh-CN" sz="3200" b="1" dirty="0" smtClean="0">
                <a:solidFill>
                  <a:srgbClr val="0000CC"/>
                </a:solidFill>
                <a:latin typeface="Britannic Bold" pitchFamily="34" charset="0"/>
              </a:rPr>
              <a:t>CeRhIn</a:t>
            </a:r>
            <a:r>
              <a:rPr lang="en-US" altLang="zh-CN" sz="3200" b="1" baseline="-25000" dirty="0" smtClean="0">
                <a:solidFill>
                  <a:srgbClr val="0000CC"/>
                </a:solidFill>
                <a:latin typeface="Britannic Bold" pitchFamily="34" charset="0"/>
              </a:rPr>
              <a:t>5</a:t>
            </a:r>
            <a:r>
              <a:rPr lang="en-US" altLang="zh-CN" sz="3200" b="1" dirty="0" smtClean="0">
                <a:solidFill>
                  <a:srgbClr val="0000CC"/>
                </a:solidFill>
                <a:latin typeface="Britannic Bold" pitchFamily="34" charset="0"/>
              </a:rPr>
              <a:t>: pressure induced QCP</a:t>
            </a:r>
            <a:endParaRPr lang="zh-CN" altLang="en-US" sz="3200" b="1" dirty="0">
              <a:solidFill>
                <a:srgbClr val="0000CC"/>
              </a:solidFill>
              <a:latin typeface="Britannic Bold" pitchFamily="34" charset="0"/>
            </a:endParaRPr>
          </a:p>
        </p:txBody>
      </p:sp>
      <p:sp>
        <p:nvSpPr>
          <p:cNvPr id="8" name="TextBox 7"/>
          <p:cNvSpPr txBox="1"/>
          <p:nvPr/>
        </p:nvSpPr>
        <p:spPr>
          <a:xfrm>
            <a:off x="683568" y="5301208"/>
            <a:ext cx="7848873" cy="1323439"/>
          </a:xfrm>
          <a:prstGeom prst="rect">
            <a:avLst/>
          </a:prstGeom>
          <a:noFill/>
        </p:spPr>
        <p:txBody>
          <a:bodyPr wrap="square" rtlCol="0">
            <a:spAutoFit/>
          </a:bodyPr>
          <a:lstStyle/>
          <a:p>
            <a:pPr marL="252000" indent="-252000">
              <a:spcBef>
                <a:spcPts val="600"/>
              </a:spcBef>
              <a:spcAft>
                <a:spcPts val="600"/>
              </a:spcAft>
              <a:buFont typeface="Arial" pitchFamily="34" charset="0"/>
              <a:buChar char="•"/>
            </a:pPr>
            <a:r>
              <a:rPr lang="en-US" altLang="zh-CN" sz="2000" dirty="0" smtClean="0"/>
              <a:t> Magnetic order disappears around 1.9 </a:t>
            </a:r>
            <a:r>
              <a:rPr lang="en-US" altLang="zh-CN" sz="2000" dirty="0" err="1" smtClean="0"/>
              <a:t>Gpa</a:t>
            </a:r>
            <a:r>
              <a:rPr lang="en-US" altLang="zh-CN" sz="2000" dirty="0" smtClean="0"/>
              <a:t> where T</a:t>
            </a:r>
            <a:r>
              <a:rPr lang="en-US" altLang="zh-CN" sz="1400" dirty="0" smtClean="0"/>
              <a:t>N</a:t>
            </a:r>
            <a:r>
              <a:rPr lang="en-US" altLang="zh-CN" dirty="0" smtClean="0"/>
              <a:t>=</a:t>
            </a:r>
            <a:r>
              <a:rPr lang="en-US" altLang="zh-CN" sz="2000" dirty="0" err="1" smtClean="0"/>
              <a:t>Tc</a:t>
            </a:r>
            <a:r>
              <a:rPr lang="en-US" altLang="zh-CN" sz="2000" dirty="0" smtClean="0"/>
              <a:t>.</a:t>
            </a:r>
          </a:p>
          <a:p>
            <a:pPr marL="252000" indent="-252000">
              <a:spcBef>
                <a:spcPts val="600"/>
              </a:spcBef>
              <a:spcAft>
                <a:spcPts val="600"/>
              </a:spcAft>
              <a:buFont typeface="Arial" pitchFamily="34" charset="0"/>
              <a:buChar char="•"/>
            </a:pPr>
            <a:r>
              <a:rPr lang="en-US" altLang="zh-CN" sz="2000" dirty="0" smtClean="0"/>
              <a:t>Pressure induced QCP at p</a:t>
            </a:r>
            <a:r>
              <a:rPr lang="en-US" altLang="zh-CN" sz="2000" baseline="-25000" dirty="0" smtClean="0"/>
              <a:t>c</a:t>
            </a:r>
            <a:r>
              <a:rPr lang="en-US" altLang="zh-CN" sz="2000" dirty="0" smtClean="0"/>
              <a:t>=2.4GPa.</a:t>
            </a:r>
          </a:p>
          <a:p>
            <a:pPr marL="252000" indent="-252000">
              <a:spcBef>
                <a:spcPts val="600"/>
              </a:spcBef>
              <a:spcAft>
                <a:spcPts val="600"/>
              </a:spcAft>
              <a:buFont typeface="Arial" pitchFamily="34" charset="0"/>
              <a:buChar char="•"/>
            </a:pPr>
            <a:r>
              <a:rPr lang="en-US" altLang="zh-CN" sz="2000" dirty="0" smtClean="0"/>
              <a:t>Field induced magnetism inside the superconducting state.</a:t>
            </a:r>
            <a:endParaRPr lang="zh-CN" altLang="en-US" sz="2000" dirty="0"/>
          </a:p>
        </p:txBody>
      </p:sp>
      <p:pic>
        <p:nvPicPr>
          <p:cNvPr id="53249" name="Picture 1"/>
          <p:cNvPicPr>
            <a:picLocks noChangeAspect="1" noChangeArrowheads="1"/>
          </p:cNvPicPr>
          <p:nvPr/>
        </p:nvPicPr>
        <p:blipFill>
          <a:blip r:embed="rId3" cstate="print"/>
          <a:srcRect/>
          <a:stretch>
            <a:fillRect/>
          </a:stretch>
        </p:blipFill>
        <p:spPr bwMode="auto">
          <a:xfrm>
            <a:off x="0" y="1484784"/>
            <a:ext cx="4623204" cy="3588271"/>
          </a:xfrm>
          <a:prstGeom prst="rect">
            <a:avLst/>
          </a:prstGeom>
          <a:noFill/>
          <a:ln w="9525">
            <a:noFill/>
            <a:miter lim="800000"/>
            <a:headEnd/>
            <a:tailEnd/>
          </a:ln>
        </p:spPr>
      </p:pic>
      <p:cxnSp>
        <p:nvCxnSpPr>
          <p:cNvPr id="10" name="直接连接符 9"/>
          <p:cNvCxnSpPr/>
          <p:nvPr/>
        </p:nvCxnSpPr>
        <p:spPr>
          <a:xfrm rot="16200000" flipH="1">
            <a:off x="1943708" y="3537012"/>
            <a:ext cx="1368152" cy="57606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980728"/>
            <a:ext cx="4395040" cy="5400600"/>
          </a:xfrm>
          <a:prstGeom prst="rect">
            <a:avLst/>
          </a:prstGeom>
          <a:noFill/>
          <a:ln w="9525">
            <a:noFill/>
            <a:miter lim="800000"/>
            <a:headEnd/>
            <a:tailEnd/>
          </a:ln>
        </p:spPr>
      </p:pic>
      <p:sp>
        <p:nvSpPr>
          <p:cNvPr id="3" name="TextBox 2"/>
          <p:cNvSpPr txBox="1"/>
          <p:nvPr/>
        </p:nvSpPr>
        <p:spPr>
          <a:xfrm>
            <a:off x="1979712" y="-27384"/>
            <a:ext cx="5688632" cy="1077218"/>
          </a:xfrm>
          <a:prstGeom prst="rect">
            <a:avLst/>
          </a:prstGeom>
          <a:noFill/>
        </p:spPr>
        <p:txBody>
          <a:bodyPr wrap="square" rtlCol="0">
            <a:spAutoFit/>
          </a:bodyPr>
          <a:lstStyle/>
          <a:p>
            <a:r>
              <a:rPr lang="en-US" altLang="zh-CN" sz="3200" b="1" dirty="0" smtClean="0">
                <a:solidFill>
                  <a:srgbClr val="0000CC"/>
                </a:solidFill>
                <a:latin typeface="Britannic Bold" pitchFamily="34" charset="0"/>
              </a:rPr>
              <a:t>Dramatic changes of Fermi surface at p-induced QCP</a:t>
            </a:r>
            <a:endParaRPr lang="zh-CN" altLang="en-US" sz="3200" b="1" dirty="0">
              <a:solidFill>
                <a:srgbClr val="0000CC"/>
              </a:solidFill>
              <a:latin typeface="Britannic Bold" pitchFamily="34" charset="0"/>
            </a:endParaRPr>
          </a:p>
        </p:txBody>
      </p:sp>
      <p:sp>
        <p:nvSpPr>
          <p:cNvPr id="4" name="TextBox 3"/>
          <p:cNvSpPr txBox="1"/>
          <p:nvPr/>
        </p:nvSpPr>
        <p:spPr>
          <a:xfrm>
            <a:off x="4644008" y="1916832"/>
            <a:ext cx="4427984" cy="3139321"/>
          </a:xfrm>
          <a:prstGeom prst="rect">
            <a:avLst/>
          </a:prstGeom>
          <a:noFill/>
        </p:spPr>
        <p:txBody>
          <a:bodyPr wrap="square" rtlCol="0">
            <a:spAutoFit/>
          </a:bodyPr>
          <a:lstStyle/>
          <a:p>
            <a:pPr marL="252000" indent="-252000">
              <a:spcBef>
                <a:spcPts val="600"/>
              </a:spcBef>
              <a:spcAft>
                <a:spcPts val="600"/>
              </a:spcAft>
              <a:buFont typeface="Arial" pitchFamily="34" charset="0"/>
              <a:buChar char="•"/>
            </a:pPr>
            <a:r>
              <a:rPr lang="en-US" altLang="zh-CN" sz="2400" dirty="0" smtClean="0"/>
              <a:t>Dramatic changes of </a:t>
            </a:r>
            <a:r>
              <a:rPr lang="en-US" altLang="zh-CN" sz="2400" dirty="0" err="1" smtClean="0"/>
              <a:t>dHvA</a:t>
            </a:r>
            <a:r>
              <a:rPr lang="en-US" altLang="zh-CN" sz="2400" dirty="0" smtClean="0"/>
              <a:t> frequencies at P</a:t>
            </a:r>
            <a:r>
              <a:rPr lang="en-US" altLang="zh-CN" sz="2400" baseline="-25000" dirty="0" smtClean="0"/>
              <a:t>c </a:t>
            </a:r>
            <a:r>
              <a:rPr lang="en-US" altLang="zh-CN" sz="2400" dirty="0" smtClean="0"/>
              <a:t>=2.4GPa. </a:t>
            </a:r>
          </a:p>
          <a:p>
            <a:pPr marL="252000" indent="-252000">
              <a:spcBef>
                <a:spcPts val="600"/>
              </a:spcBef>
              <a:spcAft>
                <a:spcPts val="600"/>
              </a:spcAft>
              <a:buFont typeface="Arial" pitchFamily="34" charset="0"/>
              <a:buChar char="•"/>
            </a:pPr>
            <a:r>
              <a:rPr lang="en-US" altLang="zh-CN" sz="2400" dirty="0" smtClean="0"/>
              <a:t>Sharp enhancement of m</a:t>
            </a:r>
            <a:r>
              <a:rPr lang="en-US" altLang="zh-CN" sz="2400" baseline="30000" dirty="0" smtClean="0"/>
              <a:t>*</a:t>
            </a:r>
            <a:r>
              <a:rPr lang="en-US" altLang="zh-CN" sz="2400" dirty="0" smtClean="0"/>
              <a:t> at P</a:t>
            </a:r>
            <a:r>
              <a:rPr lang="en-US" altLang="zh-CN" sz="2400" baseline="-25000" dirty="0" smtClean="0"/>
              <a:t>c</a:t>
            </a:r>
            <a:r>
              <a:rPr lang="en-US" altLang="zh-CN" sz="2400" dirty="0" smtClean="0"/>
              <a:t>.</a:t>
            </a:r>
          </a:p>
          <a:p>
            <a:pPr marL="252000" indent="-252000">
              <a:spcBef>
                <a:spcPts val="600"/>
              </a:spcBef>
              <a:spcAft>
                <a:spcPts val="600"/>
              </a:spcAft>
              <a:buFont typeface="Arial" pitchFamily="34" charset="0"/>
              <a:buChar char="•"/>
            </a:pPr>
            <a:r>
              <a:rPr lang="en-US" altLang="zh-CN" sz="2400" dirty="0" smtClean="0"/>
              <a:t>Evidence for local AFM QC or valence QC?</a:t>
            </a:r>
          </a:p>
          <a:p>
            <a:pPr marL="252000" indent="-252000">
              <a:spcBef>
                <a:spcPts val="600"/>
              </a:spcBef>
              <a:spcAft>
                <a:spcPts val="600"/>
              </a:spcAft>
              <a:buFont typeface="Arial" pitchFamily="34" charset="0"/>
              <a:buChar char="•"/>
            </a:pPr>
            <a:r>
              <a:rPr lang="en-US" altLang="zh-CN" sz="2400" dirty="0" smtClean="0">
                <a:solidFill>
                  <a:srgbClr val="C00000"/>
                </a:solidFill>
              </a:rPr>
              <a:t>Complications of magnetic field effect on the AFM transition!</a:t>
            </a:r>
            <a:endParaRPr lang="zh-CN" altLang="en-US" sz="2400" dirty="0">
              <a:solidFill>
                <a:srgbClr val="C00000"/>
              </a:solidFill>
            </a:endParaRPr>
          </a:p>
        </p:txBody>
      </p:sp>
      <p:sp>
        <p:nvSpPr>
          <p:cNvPr id="5" name="矩形 4"/>
          <p:cNvSpPr/>
          <p:nvPr/>
        </p:nvSpPr>
        <p:spPr>
          <a:xfrm>
            <a:off x="1115616" y="6381328"/>
            <a:ext cx="2487797" cy="338554"/>
          </a:xfrm>
          <a:prstGeom prst="rect">
            <a:avLst/>
          </a:prstGeom>
        </p:spPr>
        <p:txBody>
          <a:bodyPr wrap="none">
            <a:spAutoFit/>
          </a:bodyPr>
          <a:lstStyle/>
          <a:p>
            <a:r>
              <a:rPr lang="en-US" altLang="zh-CN" sz="1600" dirty="0" err="1" smtClean="0"/>
              <a:t>H.Shishido</a:t>
            </a:r>
            <a:r>
              <a:rPr lang="en-US" altLang="zh-CN" sz="1600" dirty="0" smtClean="0"/>
              <a:t> et al, JPSJ (2005)</a:t>
            </a:r>
            <a:endParaRPr lang="zh-CN"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60648"/>
            <a:ext cx="7728975" cy="646331"/>
          </a:xfrm>
          <a:prstGeom prst="rect">
            <a:avLst/>
          </a:prstGeom>
          <a:noFill/>
        </p:spPr>
        <p:txBody>
          <a:bodyPr wrap="none" rtlCol="0">
            <a:spAutoFit/>
          </a:bodyPr>
          <a:lstStyle/>
          <a:p>
            <a:r>
              <a:rPr lang="en-US" altLang="zh-CN" sz="3600" b="1" dirty="0" smtClean="0"/>
              <a:t>CeRhIn</a:t>
            </a:r>
            <a:r>
              <a:rPr lang="en-US" altLang="zh-CN" sz="3600" b="1" baseline="-25000" dirty="0" smtClean="0"/>
              <a:t>5</a:t>
            </a:r>
            <a:r>
              <a:rPr lang="en-US" altLang="zh-CN" sz="3600" b="1" dirty="0" smtClean="0"/>
              <a:t>: Any new physics in high field?</a:t>
            </a:r>
            <a:endParaRPr lang="zh-CN" altLang="en-US" sz="3600" b="1" dirty="0"/>
          </a:p>
        </p:txBody>
      </p:sp>
      <p:grpSp>
        <p:nvGrpSpPr>
          <p:cNvPr id="5" name="组合 4"/>
          <p:cNvGrpSpPr/>
          <p:nvPr/>
        </p:nvGrpSpPr>
        <p:grpSpPr>
          <a:xfrm>
            <a:off x="314441" y="1484784"/>
            <a:ext cx="8829559" cy="4838598"/>
            <a:chOff x="314441" y="1484784"/>
            <a:chExt cx="8829559" cy="4838598"/>
          </a:xfrm>
        </p:grpSpPr>
        <p:pic>
          <p:nvPicPr>
            <p:cNvPr id="65538" name="Picture 2"/>
            <p:cNvPicPr>
              <a:picLocks noChangeAspect="1" noChangeArrowheads="1"/>
            </p:cNvPicPr>
            <p:nvPr/>
          </p:nvPicPr>
          <p:blipFill>
            <a:blip r:embed="rId2" cstate="print"/>
            <a:srcRect/>
            <a:stretch>
              <a:fillRect/>
            </a:stretch>
          </p:blipFill>
          <p:spPr bwMode="auto">
            <a:xfrm>
              <a:off x="314441" y="1484784"/>
              <a:ext cx="8829559" cy="4838598"/>
            </a:xfrm>
            <a:prstGeom prst="rect">
              <a:avLst/>
            </a:prstGeom>
            <a:noFill/>
            <a:ln w="9525">
              <a:noFill/>
              <a:miter lim="800000"/>
              <a:headEnd/>
              <a:tailEnd/>
            </a:ln>
          </p:spPr>
        </p:pic>
        <p:sp>
          <p:nvSpPr>
            <p:cNvPr id="4" name="TextBox 3"/>
            <p:cNvSpPr txBox="1"/>
            <p:nvPr/>
          </p:nvSpPr>
          <p:spPr>
            <a:xfrm>
              <a:off x="3203848" y="1916832"/>
              <a:ext cx="1112805" cy="646331"/>
            </a:xfrm>
            <a:prstGeom prst="rect">
              <a:avLst/>
            </a:prstGeom>
            <a:noFill/>
          </p:spPr>
          <p:txBody>
            <a:bodyPr wrap="square" rtlCol="0">
              <a:spAutoFit/>
            </a:bodyPr>
            <a:lstStyle/>
            <a:p>
              <a:r>
                <a:rPr lang="en-US" altLang="zh-CN" sz="3600" dirty="0" smtClean="0"/>
                <a:t>T=0K</a:t>
              </a:r>
              <a:endParaRPr lang="zh-CN" altLang="en-US" sz="3600" dirty="0"/>
            </a:p>
          </p:txBody>
        </p:sp>
      </p:grpSp>
      <p:sp>
        <p:nvSpPr>
          <p:cNvPr id="6" name="椭圆 5"/>
          <p:cNvSpPr/>
          <p:nvPr/>
        </p:nvSpPr>
        <p:spPr>
          <a:xfrm>
            <a:off x="5220072" y="5301208"/>
            <a:ext cx="2016224" cy="72008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484784"/>
            <a:ext cx="3923928" cy="4176464"/>
          </a:xfrm>
          <a:prstGeom prst="rect">
            <a:avLst/>
          </a:prstGeom>
          <a:noFill/>
          <a:ln w="9525">
            <a:noFill/>
            <a:miter lim="800000"/>
            <a:headEnd/>
            <a:tailEnd/>
          </a:ln>
        </p:spPr>
      </p:pic>
      <p:grpSp>
        <p:nvGrpSpPr>
          <p:cNvPr id="3" name="Group 5"/>
          <p:cNvGrpSpPr>
            <a:grpSpLocks/>
          </p:cNvGrpSpPr>
          <p:nvPr/>
        </p:nvGrpSpPr>
        <p:grpSpPr bwMode="auto">
          <a:xfrm>
            <a:off x="4355976" y="1268760"/>
            <a:ext cx="4536504" cy="4248473"/>
            <a:chOff x="1338" y="618"/>
            <a:chExt cx="3351" cy="3059"/>
          </a:xfrm>
        </p:grpSpPr>
        <p:pic>
          <p:nvPicPr>
            <p:cNvPr id="4" name="Picture 6"/>
            <p:cNvPicPr>
              <a:picLocks noChangeAspect="1" noChangeArrowheads="1"/>
            </p:cNvPicPr>
            <p:nvPr/>
          </p:nvPicPr>
          <p:blipFill>
            <a:blip r:embed="rId4" cstate="print"/>
            <a:srcRect/>
            <a:stretch>
              <a:fillRect/>
            </a:stretch>
          </p:blipFill>
          <p:spPr bwMode="auto">
            <a:xfrm>
              <a:off x="1338" y="618"/>
              <a:ext cx="3351" cy="3059"/>
            </a:xfrm>
            <a:prstGeom prst="rect">
              <a:avLst/>
            </a:prstGeom>
            <a:noFill/>
            <a:ln w="9525">
              <a:noFill/>
              <a:miter lim="800000"/>
              <a:headEnd/>
              <a:tailEnd/>
            </a:ln>
            <a:effectLst/>
          </p:spPr>
        </p:pic>
        <p:sp>
          <p:nvSpPr>
            <p:cNvPr id="5" name="Rectangle 7"/>
            <p:cNvSpPr>
              <a:spLocks noChangeArrowheads="1"/>
            </p:cNvSpPr>
            <p:nvPr/>
          </p:nvSpPr>
          <p:spPr bwMode="auto">
            <a:xfrm>
              <a:off x="2925" y="663"/>
              <a:ext cx="1433" cy="173"/>
            </a:xfrm>
            <a:prstGeom prst="rect">
              <a:avLst/>
            </a:prstGeom>
            <a:noFill/>
            <a:ln w="9525">
              <a:noFill/>
              <a:miter lim="800000"/>
              <a:headEnd/>
              <a:tailEnd/>
            </a:ln>
            <a:effectLst/>
          </p:spPr>
          <p:txBody>
            <a:bodyPr wrap="none">
              <a:spAutoFit/>
            </a:bodyPr>
            <a:lstStyle/>
            <a:p>
              <a:r>
                <a:rPr lang="en-US" altLang="zh-CN" sz="1200" dirty="0">
                  <a:ea typeface="宋体" charset="-122"/>
                </a:rPr>
                <a:t>T. Takeuchi et al., JPSJ (2001)</a:t>
              </a:r>
            </a:p>
          </p:txBody>
        </p:sp>
      </p:grpSp>
      <p:sp>
        <p:nvSpPr>
          <p:cNvPr id="7" name="TextBox 6"/>
          <p:cNvSpPr txBox="1"/>
          <p:nvPr/>
        </p:nvSpPr>
        <p:spPr>
          <a:xfrm>
            <a:off x="238536" y="1279793"/>
            <a:ext cx="2101216" cy="276999"/>
          </a:xfrm>
          <a:prstGeom prst="rect">
            <a:avLst/>
          </a:prstGeom>
          <a:noFill/>
        </p:spPr>
        <p:txBody>
          <a:bodyPr wrap="none" rtlCol="0">
            <a:spAutoFit/>
          </a:bodyPr>
          <a:lstStyle/>
          <a:p>
            <a:r>
              <a:rPr lang="en-US" altLang="zh-CN" sz="1200" dirty="0" smtClean="0"/>
              <a:t>S. Raymond </a:t>
            </a:r>
            <a:r>
              <a:rPr lang="en-US" altLang="zh-CN" sz="1200" dirty="0" err="1" smtClean="0"/>
              <a:t>ey</a:t>
            </a:r>
            <a:r>
              <a:rPr lang="en-US" altLang="zh-CN" sz="1200" dirty="0" smtClean="0"/>
              <a:t> al, JPCM (2007)</a:t>
            </a:r>
            <a:endParaRPr lang="zh-CN" altLang="en-US" sz="1200" dirty="0"/>
          </a:p>
        </p:txBody>
      </p:sp>
      <p:sp>
        <p:nvSpPr>
          <p:cNvPr id="8" name="TextBox 7"/>
          <p:cNvSpPr txBox="1"/>
          <p:nvPr/>
        </p:nvSpPr>
        <p:spPr>
          <a:xfrm>
            <a:off x="1115616" y="44624"/>
            <a:ext cx="6408711" cy="1077218"/>
          </a:xfrm>
          <a:prstGeom prst="rect">
            <a:avLst/>
          </a:prstGeom>
          <a:noFill/>
        </p:spPr>
        <p:txBody>
          <a:bodyPr wrap="square" rtlCol="0">
            <a:spAutoFit/>
          </a:bodyPr>
          <a:lstStyle/>
          <a:p>
            <a:r>
              <a:rPr lang="en-US" altLang="zh-CN" sz="3200" b="1" dirty="0" smtClean="0">
                <a:solidFill>
                  <a:srgbClr val="0000CC"/>
                </a:solidFill>
                <a:latin typeface="Britannic Bold" pitchFamily="34" charset="0"/>
              </a:rPr>
              <a:t>The magnetic order and its field dependence in CeRhIn</a:t>
            </a:r>
            <a:r>
              <a:rPr lang="en-US" altLang="zh-CN" sz="2400" b="1" dirty="0" smtClean="0">
                <a:solidFill>
                  <a:srgbClr val="0000CC"/>
                </a:solidFill>
                <a:latin typeface="Britannic Bold" pitchFamily="34" charset="0"/>
              </a:rPr>
              <a:t>5</a:t>
            </a:r>
            <a:endParaRPr lang="zh-CN" altLang="en-US" sz="3200" b="1" dirty="0">
              <a:solidFill>
                <a:srgbClr val="0000CC"/>
              </a:solidFill>
              <a:latin typeface="Britannic Bold" pitchFamily="34" charset="0"/>
            </a:endParaRPr>
          </a:p>
        </p:txBody>
      </p:sp>
      <p:sp>
        <p:nvSpPr>
          <p:cNvPr id="9" name="矩形 8"/>
          <p:cNvSpPr/>
          <p:nvPr/>
        </p:nvSpPr>
        <p:spPr>
          <a:xfrm>
            <a:off x="1115616" y="3212976"/>
            <a:ext cx="1737976" cy="369332"/>
          </a:xfrm>
          <a:prstGeom prst="rect">
            <a:avLst/>
          </a:prstGeom>
        </p:spPr>
        <p:txBody>
          <a:bodyPr wrap="none">
            <a:spAutoFit/>
          </a:bodyPr>
          <a:lstStyle/>
          <a:p>
            <a:r>
              <a:rPr lang="en-US" altLang="zh-CN" dirty="0" smtClean="0">
                <a:solidFill>
                  <a:srgbClr val="0000CC"/>
                </a:solidFill>
              </a:rPr>
              <a:t>k=(1/2, 1/2, 1/4)</a:t>
            </a:r>
            <a:endParaRPr lang="zh-CN" altLang="en-US" dirty="0">
              <a:solidFill>
                <a:srgbClr val="0000CC"/>
              </a:solidFill>
            </a:endParaRPr>
          </a:p>
        </p:txBody>
      </p:sp>
      <p:sp>
        <p:nvSpPr>
          <p:cNvPr id="10" name="矩形 9"/>
          <p:cNvSpPr/>
          <p:nvPr/>
        </p:nvSpPr>
        <p:spPr>
          <a:xfrm>
            <a:off x="1115616" y="4293096"/>
            <a:ext cx="1720343" cy="369332"/>
          </a:xfrm>
          <a:prstGeom prst="rect">
            <a:avLst/>
          </a:prstGeom>
        </p:spPr>
        <p:txBody>
          <a:bodyPr wrap="none">
            <a:spAutoFit/>
          </a:bodyPr>
          <a:lstStyle/>
          <a:p>
            <a:r>
              <a:rPr lang="en-US" altLang="zh-CN" dirty="0" smtClean="0">
                <a:solidFill>
                  <a:srgbClr val="0000CC"/>
                </a:solidFill>
              </a:rPr>
              <a:t>(1/2, 1/2, 0.298)</a:t>
            </a:r>
            <a:endParaRPr lang="zh-CN" altLang="en-US" dirty="0">
              <a:solidFill>
                <a:srgbClr val="0000CC"/>
              </a:solidFill>
            </a:endParaRPr>
          </a:p>
        </p:txBody>
      </p:sp>
      <p:cxnSp>
        <p:nvCxnSpPr>
          <p:cNvPr id="12" name="直接箭头连接符 11"/>
          <p:cNvCxnSpPr/>
          <p:nvPr/>
        </p:nvCxnSpPr>
        <p:spPr>
          <a:xfrm rot="5400000">
            <a:off x="2375756" y="2240868"/>
            <a:ext cx="1584176" cy="7200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339752" y="1196752"/>
            <a:ext cx="1720343" cy="369332"/>
          </a:xfrm>
          <a:prstGeom prst="rect">
            <a:avLst/>
          </a:prstGeom>
        </p:spPr>
        <p:txBody>
          <a:bodyPr wrap="none">
            <a:spAutoFit/>
          </a:bodyPr>
          <a:lstStyle/>
          <a:p>
            <a:r>
              <a:rPr lang="en-US" altLang="zh-CN" dirty="0" smtClean="0">
                <a:solidFill>
                  <a:srgbClr val="0000CC"/>
                </a:solidFill>
              </a:rPr>
              <a:t>(1/2, 1/2, 0.298)</a:t>
            </a:r>
            <a:endParaRPr lang="zh-CN" altLang="en-US" dirty="0">
              <a:solidFill>
                <a:srgbClr val="0000CC"/>
              </a:solidFill>
            </a:endParaRPr>
          </a:p>
        </p:txBody>
      </p:sp>
      <p:sp>
        <p:nvSpPr>
          <p:cNvPr id="13" name="TextBox 12"/>
          <p:cNvSpPr txBox="1"/>
          <p:nvPr/>
        </p:nvSpPr>
        <p:spPr>
          <a:xfrm>
            <a:off x="-1" y="5877272"/>
            <a:ext cx="9144001" cy="861774"/>
          </a:xfrm>
          <a:prstGeom prst="rect">
            <a:avLst/>
          </a:prstGeom>
          <a:solidFill>
            <a:srgbClr val="FF99FF"/>
          </a:solidFill>
        </p:spPr>
        <p:txBody>
          <a:bodyPr wrap="square" rtlCol="0">
            <a:spAutoFit/>
          </a:bodyPr>
          <a:lstStyle/>
          <a:p>
            <a:pPr>
              <a:buFont typeface="Arial" pitchFamily="34" charset="0"/>
              <a:buChar char="•"/>
            </a:pPr>
            <a:r>
              <a:rPr lang="en-US" altLang="zh-CN" sz="2000" dirty="0" smtClean="0"/>
              <a:t> H</a:t>
            </a:r>
            <a:r>
              <a:rPr lang="en-US" altLang="zh-CN" sz="2000" baseline="-25000" dirty="0" smtClean="0"/>
              <a:t>M</a:t>
            </a:r>
            <a:r>
              <a:rPr lang="en-US" altLang="zh-CN" sz="2000" dirty="0" smtClean="0"/>
              <a:t>~2.5T: </a:t>
            </a:r>
            <a:r>
              <a:rPr lang="en-US" altLang="zh-CN" sz="2000" dirty="0" err="1" smtClean="0"/>
              <a:t>metamagnetic</a:t>
            </a:r>
            <a:r>
              <a:rPr lang="en-US" altLang="zh-CN" sz="2000" dirty="0" smtClean="0"/>
              <a:t> transition from incommensurate AFM to commensurate one.</a:t>
            </a:r>
          </a:p>
          <a:p>
            <a:pPr>
              <a:buFont typeface="Arial" pitchFamily="34" charset="0"/>
              <a:buChar char="•"/>
            </a:pPr>
            <a:endParaRPr lang="en-US" altLang="zh-CN" sz="1000" dirty="0" smtClean="0"/>
          </a:p>
          <a:p>
            <a:pPr>
              <a:buFont typeface="Arial" pitchFamily="34" charset="0"/>
              <a:buChar char="•"/>
            </a:pPr>
            <a:r>
              <a:rPr lang="en-US" altLang="zh-CN" sz="2000" dirty="0" smtClean="0"/>
              <a:t>  AFM seems to be suppressed by </a:t>
            </a:r>
            <a:r>
              <a:rPr lang="en-US" altLang="zh-CN" sz="2000" smtClean="0"/>
              <a:t>applying a magnetic </a:t>
            </a:r>
            <a:r>
              <a:rPr lang="en-US" altLang="zh-CN" sz="2000" dirty="0" smtClean="0"/>
              <a:t>field of 50T.</a:t>
            </a:r>
            <a:endParaRPr lang="zh-CN"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628800"/>
            <a:ext cx="5162191" cy="4226446"/>
          </a:xfrm>
          <a:prstGeom prst="rect">
            <a:avLst/>
          </a:prstGeom>
          <a:noFill/>
          <a:ln w="9525">
            <a:noFill/>
            <a:miter lim="800000"/>
            <a:headEnd/>
            <a:tailEnd/>
          </a:ln>
        </p:spPr>
      </p:pic>
      <p:sp>
        <p:nvSpPr>
          <p:cNvPr id="3" name="TextBox 2"/>
          <p:cNvSpPr txBox="1"/>
          <p:nvPr/>
        </p:nvSpPr>
        <p:spPr>
          <a:xfrm>
            <a:off x="395536" y="116632"/>
            <a:ext cx="8208911" cy="1077218"/>
          </a:xfrm>
          <a:prstGeom prst="rect">
            <a:avLst/>
          </a:prstGeom>
          <a:noFill/>
        </p:spPr>
        <p:txBody>
          <a:bodyPr wrap="square" rtlCol="0">
            <a:spAutoFit/>
          </a:bodyPr>
          <a:lstStyle/>
          <a:p>
            <a:pPr algn="ctr"/>
            <a:r>
              <a:rPr lang="en-US" altLang="zh-CN" sz="3200" b="1" dirty="0" smtClean="0">
                <a:solidFill>
                  <a:srgbClr val="0000CC"/>
                </a:solidFill>
                <a:latin typeface="Britannic Bold" pitchFamily="34" charset="0"/>
              </a:rPr>
              <a:t>Experimental setup for ac specific heat measurements in a pulsed magnetic field</a:t>
            </a:r>
            <a:endParaRPr lang="zh-CN" altLang="en-US" sz="3200" b="1" dirty="0">
              <a:solidFill>
                <a:srgbClr val="0000CC"/>
              </a:solidFill>
              <a:latin typeface="Britannic Bold" pitchFamily="34" charset="0"/>
            </a:endParaRPr>
          </a:p>
        </p:txBody>
      </p:sp>
      <p:pic>
        <p:nvPicPr>
          <p:cNvPr id="5" name="图片 4" descr="TopFranziska.jpg"/>
          <p:cNvPicPr>
            <a:picLocks noChangeAspect="1"/>
          </p:cNvPicPr>
          <p:nvPr/>
        </p:nvPicPr>
        <p:blipFill>
          <a:blip r:embed="rId3" cstate="print"/>
          <a:stretch>
            <a:fillRect/>
          </a:stretch>
        </p:blipFill>
        <p:spPr>
          <a:xfrm>
            <a:off x="6012160" y="1844824"/>
            <a:ext cx="2906219" cy="2179664"/>
          </a:xfrm>
          <a:prstGeom prst="rect">
            <a:avLst/>
          </a:prstGeom>
        </p:spPr>
      </p:pic>
      <p:pic>
        <p:nvPicPr>
          <p:cNvPr id="6" name="图片 5" descr="Addenda contribution.jpg"/>
          <p:cNvPicPr>
            <a:picLocks noChangeAspect="1"/>
          </p:cNvPicPr>
          <p:nvPr/>
        </p:nvPicPr>
        <p:blipFill>
          <a:blip r:embed="rId4" cstate="print"/>
          <a:stretch>
            <a:fillRect/>
          </a:stretch>
        </p:blipFill>
        <p:spPr>
          <a:xfrm>
            <a:off x="5567573" y="4005064"/>
            <a:ext cx="3576427" cy="2736304"/>
          </a:xfrm>
          <a:prstGeom prst="rect">
            <a:avLst/>
          </a:prstGeom>
        </p:spPr>
      </p:pic>
      <p:sp>
        <p:nvSpPr>
          <p:cNvPr id="7" name="矩形 6"/>
          <p:cNvSpPr/>
          <p:nvPr/>
        </p:nvSpPr>
        <p:spPr>
          <a:xfrm>
            <a:off x="251520" y="6165304"/>
            <a:ext cx="4421147" cy="369332"/>
          </a:xfrm>
          <a:prstGeom prst="rect">
            <a:avLst/>
          </a:prstGeom>
        </p:spPr>
        <p:txBody>
          <a:bodyPr wrap="none">
            <a:spAutoFit/>
          </a:bodyPr>
          <a:lstStyle/>
          <a:p>
            <a:r>
              <a:rPr lang="en-US" altLang="zh-CN" dirty="0" err="1" smtClean="0"/>
              <a:t>Yoshimitsu</a:t>
            </a:r>
            <a:r>
              <a:rPr lang="en-US" altLang="zh-CN" dirty="0" smtClean="0"/>
              <a:t> </a:t>
            </a:r>
            <a:r>
              <a:rPr lang="en-US" altLang="zh-CN" dirty="0" err="1" smtClean="0"/>
              <a:t>Kohama</a:t>
            </a:r>
            <a:r>
              <a:rPr lang="en-US" altLang="zh-CN" dirty="0" smtClean="0"/>
              <a:t> et al, Rev. Sci. Ins. (2010) </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04864"/>
            <a:ext cx="5482270" cy="1446550"/>
          </a:xfrm>
          <a:prstGeom prst="rect">
            <a:avLst/>
          </a:prstGeom>
          <a:noFill/>
        </p:spPr>
        <p:txBody>
          <a:bodyPr wrap="none" rtlCol="0">
            <a:spAutoFit/>
          </a:bodyPr>
          <a:lstStyle/>
          <a:p>
            <a:r>
              <a:rPr lang="en-US" altLang="zh-CN" sz="8800" dirty="0" smtClean="0">
                <a:latin typeface="Forte" pitchFamily="66" charset="0"/>
              </a:rPr>
              <a:t>Thank you!</a:t>
            </a:r>
            <a:endParaRPr lang="zh-CN" altLang="en-US" sz="8800" dirty="0">
              <a:latin typeface="Forte"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991225" y="6029832"/>
            <a:ext cx="3076575" cy="274637"/>
          </a:xfrm>
          <a:prstGeom prst="rect">
            <a:avLst/>
          </a:prstGeom>
          <a:noFill/>
          <a:ln w="9525">
            <a:noFill/>
            <a:miter lim="800000"/>
            <a:headEnd/>
            <a:tailEnd/>
          </a:ln>
        </p:spPr>
        <p:txBody>
          <a:bodyPr wrap="none">
            <a:spAutoFit/>
          </a:bodyPr>
          <a:lstStyle/>
          <a:p>
            <a:r>
              <a:rPr lang="en-US" altLang="zh-CN" sz="1200" b="0">
                <a:solidFill>
                  <a:schemeClr val="bg1"/>
                </a:solidFill>
              </a:rPr>
              <a:t>P. Gegenwart et al,  Nature Physics (2008)</a:t>
            </a:r>
          </a:p>
        </p:txBody>
      </p:sp>
      <p:sp>
        <p:nvSpPr>
          <p:cNvPr id="5" name="Text Box 5"/>
          <p:cNvSpPr txBox="1">
            <a:spLocks noChangeArrowheads="1"/>
          </p:cNvSpPr>
          <p:nvPr/>
        </p:nvSpPr>
        <p:spPr bwMode="auto">
          <a:xfrm>
            <a:off x="104194" y="-112911"/>
            <a:ext cx="8649868" cy="784830"/>
          </a:xfrm>
          <a:prstGeom prst="rect">
            <a:avLst/>
          </a:prstGeom>
          <a:noFill/>
          <a:ln w="9525">
            <a:noFill/>
            <a:miter lim="800000"/>
            <a:headEnd/>
            <a:tailEnd/>
          </a:ln>
        </p:spPr>
        <p:txBody>
          <a:bodyPr wrap="none">
            <a:spAutoFit/>
          </a:bodyPr>
          <a:lstStyle/>
          <a:p>
            <a:pPr algn="ctr">
              <a:lnSpc>
                <a:spcPct val="125000"/>
              </a:lnSpc>
            </a:pPr>
            <a:r>
              <a:rPr lang="en-US" altLang="zh-CN" sz="3600" b="1" dirty="0" smtClean="0"/>
              <a:t>Magnetic quantum </a:t>
            </a:r>
            <a:r>
              <a:rPr lang="en-US" altLang="zh-CN" sz="3600" b="1" dirty="0"/>
              <a:t>criticality: Two </a:t>
            </a:r>
            <a:r>
              <a:rPr lang="en-US" altLang="zh-CN" sz="3600" b="1" dirty="0" smtClean="0"/>
              <a:t>scenarios</a:t>
            </a:r>
            <a:endParaRPr lang="en-US" altLang="zh-CN" sz="3600" b="1" dirty="0"/>
          </a:p>
        </p:txBody>
      </p:sp>
      <p:grpSp>
        <p:nvGrpSpPr>
          <p:cNvPr id="6" name="Group 6"/>
          <p:cNvGrpSpPr>
            <a:grpSpLocks/>
          </p:cNvGrpSpPr>
          <p:nvPr/>
        </p:nvGrpSpPr>
        <p:grpSpPr bwMode="auto">
          <a:xfrm>
            <a:off x="0" y="830651"/>
            <a:ext cx="4265613" cy="3773011"/>
            <a:chOff x="204" y="754"/>
            <a:chExt cx="2495" cy="2228"/>
          </a:xfrm>
        </p:grpSpPr>
        <p:pic>
          <p:nvPicPr>
            <p:cNvPr id="7" name="Picture 7"/>
            <p:cNvPicPr>
              <a:picLocks noChangeAspect="1" noChangeArrowheads="1"/>
            </p:cNvPicPr>
            <p:nvPr/>
          </p:nvPicPr>
          <p:blipFill>
            <a:blip r:embed="rId2" cstate="print"/>
            <a:srcRect/>
            <a:stretch>
              <a:fillRect/>
            </a:stretch>
          </p:blipFill>
          <p:spPr bwMode="auto">
            <a:xfrm>
              <a:off x="204" y="754"/>
              <a:ext cx="2495" cy="2228"/>
            </a:xfrm>
            <a:prstGeom prst="rect">
              <a:avLst/>
            </a:prstGeom>
            <a:noFill/>
            <a:ln w="9525">
              <a:noFill/>
              <a:miter lim="800000"/>
              <a:headEnd/>
              <a:tailEnd/>
            </a:ln>
          </p:spPr>
        </p:pic>
        <p:sp>
          <p:nvSpPr>
            <p:cNvPr id="8" name="Text Box 8"/>
            <p:cNvSpPr txBox="1">
              <a:spLocks noChangeArrowheads="1"/>
            </p:cNvSpPr>
            <p:nvPr/>
          </p:nvSpPr>
          <p:spPr bwMode="auto">
            <a:xfrm>
              <a:off x="975" y="837"/>
              <a:ext cx="804" cy="231"/>
            </a:xfrm>
            <a:prstGeom prst="rect">
              <a:avLst/>
            </a:prstGeom>
            <a:noFill/>
            <a:ln w="9525">
              <a:noFill/>
              <a:miter lim="800000"/>
              <a:headEnd/>
              <a:tailEnd/>
            </a:ln>
          </p:spPr>
          <p:txBody>
            <a:bodyPr wrap="none">
              <a:spAutoFit/>
            </a:bodyPr>
            <a:lstStyle/>
            <a:p>
              <a:r>
                <a:rPr lang="en-US" altLang="zh-CN" dirty="0"/>
                <a:t>SDW QCP</a:t>
              </a:r>
            </a:p>
          </p:txBody>
        </p:sp>
      </p:grpSp>
      <p:grpSp>
        <p:nvGrpSpPr>
          <p:cNvPr id="9" name="Group 9"/>
          <p:cNvGrpSpPr>
            <a:grpSpLocks/>
          </p:cNvGrpSpPr>
          <p:nvPr/>
        </p:nvGrpSpPr>
        <p:grpSpPr bwMode="auto">
          <a:xfrm>
            <a:off x="4572000" y="643320"/>
            <a:ext cx="4320480" cy="4032349"/>
            <a:chOff x="3107" y="709"/>
            <a:chExt cx="2540" cy="2358"/>
          </a:xfrm>
        </p:grpSpPr>
        <p:pic>
          <p:nvPicPr>
            <p:cNvPr id="10" name="Picture 10"/>
            <p:cNvPicPr>
              <a:picLocks noChangeAspect="1" noChangeArrowheads="1"/>
            </p:cNvPicPr>
            <p:nvPr/>
          </p:nvPicPr>
          <p:blipFill>
            <a:blip r:embed="rId3" cstate="print"/>
            <a:srcRect/>
            <a:stretch>
              <a:fillRect/>
            </a:stretch>
          </p:blipFill>
          <p:spPr bwMode="auto">
            <a:xfrm>
              <a:off x="3107" y="935"/>
              <a:ext cx="2540" cy="2132"/>
            </a:xfrm>
            <a:prstGeom prst="rect">
              <a:avLst/>
            </a:prstGeom>
            <a:noFill/>
            <a:ln w="9525">
              <a:noFill/>
              <a:miter lim="800000"/>
              <a:headEnd/>
              <a:tailEnd/>
            </a:ln>
          </p:spPr>
        </p:pic>
        <p:sp>
          <p:nvSpPr>
            <p:cNvPr id="11" name="Text Box 11"/>
            <p:cNvSpPr txBox="1">
              <a:spLocks noChangeArrowheads="1"/>
            </p:cNvSpPr>
            <p:nvPr/>
          </p:nvSpPr>
          <p:spPr bwMode="auto">
            <a:xfrm>
              <a:off x="3820" y="709"/>
              <a:ext cx="844" cy="231"/>
            </a:xfrm>
            <a:prstGeom prst="rect">
              <a:avLst/>
            </a:prstGeom>
            <a:noFill/>
            <a:ln w="9525">
              <a:noFill/>
              <a:miter lim="800000"/>
              <a:headEnd/>
              <a:tailEnd/>
            </a:ln>
          </p:spPr>
          <p:txBody>
            <a:bodyPr wrap="none">
              <a:spAutoFit/>
            </a:bodyPr>
            <a:lstStyle/>
            <a:p>
              <a:r>
                <a:rPr lang="en-US" altLang="zh-CN">
                  <a:solidFill>
                    <a:schemeClr val="bg1"/>
                  </a:solidFill>
                </a:rPr>
                <a:t>Local QCP</a:t>
              </a:r>
            </a:p>
          </p:txBody>
        </p:sp>
      </p:grpSp>
      <p:sp>
        <p:nvSpPr>
          <p:cNvPr id="12" name="Text Box 12"/>
          <p:cNvSpPr txBox="1">
            <a:spLocks noChangeArrowheads="1"/>
          </p:cNvSpPr>
          <p:nvPr/>
        </p:nvSpPr>
        <p:spPr bwMode="auto">
          <a:xfrm>
            <a:off x="179512" y="4869160"/>
            <a:ext cx="8784976" cy="1862048"/>
          </a:xfrm>
          <a:prstGeom prst="rect">
            <a:avLst/>
          </a:prstGeom>
          <a:solidFill>
            <a:srgbClr val="FFCCFF"/>
          </a:solidFill>
          <a:ln w="9525">
            <a:noFill/>
            <a:miter lim="800000"/>
            <a:headEnd/>
            <a:tailEnd/>
          </a:ln>
        </p:spPr>
        <p:txBody>
          <a:bodyPr wrap="square">
            <a:spAutoFit/>
          </a:bodyPr>
          <a:lstStyle/>
          <a:p>
            <a:pPr>
              <a:spcBef>
                <a:spcPts val="600"/>
              </a:spcBef>
              <a:buFontTx/>
              <a:buChar char="•"/>
            </a:pPr>
            <a:r>
              <a:rPr lang="en-US" altLang="zh-CN" sz="2000" b="0" dirty="0">
                <a:solidFill>
                  <a:srgbClr val="0000FF"/>
                </a:solidFill>
                <a:sym typeface="Symbol" pitchFamily="18" charset="2"/>
              </a:rPr>
              <a:t> Parameter  can be tuned by doping, pressure and </a:t>
            </a:r>
            <a:r>
              <a:rPr lang="en-US" altLang="zh-CN" sz="2000" dirty="0">
                <a:solidFill>
                  <a:srgbClr val="0000FF"/>
                </a:solidFill>
                <a:sym typeface="Symbol" pitchFamily="18" charset="2"/>
              </a:rPr>
              <a:t>magnetic field</a:t>
            </a:r>
            <a:r>
              <a:rPr lang="en-US" altLang="zh-CN" sz="2000" dirty="0" smtClean="0">
                <a:solidFill>
                  <a:srgbClr val="0000FF"/>
                </a:solidFill>
                <a:sym typeface="Symbol" pitchFamily="18" charset="2"/>
              </a:rPr>
              <a:t>.</a:t>
            </a:r>
          </a:p>
          <a:p>
            <a:pPr>
              <a:spcBef>
                <a:spcPts val="600"/>
              </a:spcBef>
              <a:buFontTx/>
              <a:buChar char="•"/>
            </a:pPr>
            <a:r>
              <a:rPr lang="en-US" altLang="zh-CN" sz="2000" dirty="0" smtClean="0">
                <a:solidFill>
                  <a:srgbClr val="0000FF"/>
                </a:solidFill>
                <a:sym typeface="Symbol" pitchFamily="18" charset="2"/>
              </a:rPr>
              <a:t> E*</a:t>
            </a:r>
            <a:r>
              <a:rPr lang="en-US" altLang="zh-CN" sz="2000" baseline="-25000" dirty="0" smtClean="0">
                <a:solidFill>
                  <a:srgbClr val="0000FF"/>
                </a:solidFill>
                <a:sym typeface="Symbol" pitchFamily="18" charset="2"/>
              </a:rPr>
              <a:t>loc</a:t>
            </a:r>
            <a:r>
              <a:rPr lang="en-US" altLang="zh-CN" sz="2000" dirty="0" smtClean="0">
                <a:solidFill>
                  <a:srgbClr val="0000FF"/>
                </a:solidFill>
                <a:sym typeface="Symbol" pitchFamily="18" charset="2"/>
              </a:rPr>
              <a:t> characterizes  the breakdown of the entangled Kondo singlet state.</a:t>
            </a:r>
          </a:p>
          <a:p>
            <a:pPr>
              <a:spcBef>
                <a:spcPts val="600"/>
              </a:spcBef>
              <a:buFontTx/>
              <a:buChar char="•"/>
            </a:pPr>
            <a:r>
              <a:rPr lang="en-US" altLang="zh-CN" sz="2000" dirty="0" smtClean="0">
                <a:solidFill>
                  <a:srgbClr val="0000FF"/>
                </a:solidFill>
                <a:sym typeface="Symbol" pitchFamily="18" charset="2"/>
              </a:rPr>
              <a:t> Critical modes: fluctuations of magnetic order parameter (SDW type); additional modes related to the breakdown of Kondo effect (local QCP).</a:t>
            </a:r>
            <a:endParaRPr lang="en-US" altLang="zh-CN" sz="2000" dirty="0">
              <a:solidFill>
                <a:srgbClr val="0000FF"/>
              </a:solidFill>
              <a:sym typeface="Symbol" pitchFamily="18" charset="2"/>
            </a:endParaRPr>
          </a:p>
          <a:p>
            <a:pPr>
              <a:spcBef>
                <a:spcPts val="600"/>
              </a:spcBef>
              <a:buFontTx/>
              <a:buChar char="•"/>
            </a:pPr>
            <a:r>
              <a:rPr lang="en-US" altLang="zh-CN" sz="2000" b="0" dirty="0">
                <a:solidFill>
                  <a:srgbClr val="0000FF"/>
                </a:solidFill>
                <a:sym typeface="Symbol" pitchFamily="18" charset="2"/>
              </a:rPr>
              <a:t> f electrons: itinerant (large Fermi surface) or localized (small Fermi surface)? </a:t>
            </a:r>
          </a:p>
        </p:txBody>
      </p:sp>
      <p:sp>
        <p:nvSpPr>
          <p:cNvPr id="13" name="TextBox 12"/>
          <p:cNvSpPr txBox="1">
            <a:spLocks noChangeArrowheads="1"/>
          </p:cNvSpPr>
          <p:nvPr/>
        </p:nvSpPr>
        <p:spPr bwMode="auto">
          <a:xfrm>
            <a:off x="611560" y="1340768"/>
            <a:ext cx="2113079" cy="369332"/>
          </a:xfrm>
          <a:prstGeom prst="rect">
            <a:avLst/>
          </a:prstGeom>
          <a:noFill/>
          <a:ln w="9525">
            <a:noFill/>
            <a:miter lim="800000"/>
            <a:headEnd/>
            <a:tailEnd/>
          </a:ln>
        </p:spPr>
        <p:txBody>
          <a:bodyPr wrap="none">
            <a:spAutoFit/>
          </a:bodyPr>
          <a:lstStyle/>
          <a:p>
            <a:r>
              <a:rPr lang="en-US" altLang="zh-CN" dirty="0" smtClean="0">
                <a:solidFill>
                  <a:srgbClr val="FF0000"/>
                </a:solidFill>
              </a:rPr>
              <a:t>CeCu</a:t>
            </a:r>
            <a:r>
              <a:rPr lang="en-US" altLang="zh-CN" baseline="-25000" dirty="0" smtClean="0">
                <a:solidFill>
                  <a:srgbClr val="FF0000"/>
                </a:solidFill>
              </a:rPr>
              <a:t>2</a:t>
            </a:r>
            <a:r>
              <a:rPr lang="en-US" altLang="zh-CN" dirty="0" smtClean="0">
                <a:solidFill>
                  <a:srgbClr val="FF0000"/>
                </a:solidFill>
              </a:rPr>
              <a:t>Si</a:t>
            </a:r>
            <a:r>
              <a:rPr lang="en-US" altLang="zh-CN" baseline="-25000" dirty="0" smtClean="0">
                <a:solidFill>
                  <a:srgbClr val="FF0000"/>
                </a:solidFill>
              </a:rPr>
              <a:t>2</a:t>
            </a:r>
            <a:r>
              <a:rPr lang="en-US" altLang="zh-CN" dirty="0" smtClean="0">
                <a:solidFill>
                  <a:srgbClr val="FF0000"/>
                </a:solidFill>
              </a:rPr>
              <a:t>, CeNi</a:t>
            </a:r>
            <a:r>
              <a:rPr lang="en-US" altLang="zh-CN" baseline="-25000" dirty="0" smtClean="0">
                <a:solidFill>
                  <a:srgbClr val="FF0000"/>
                </a:solidFill>
              </a:rPr>
              <a:t>2</a:t>
            </a:r>
            <a:r>
              <a:rPr lang="en-US" altLang="zh-CN" dirty="0" smtClean="0">
                <a:solidFill>
                  <a:srgbClr val="FF0000"/>
                </a:solidFill>
              </a:rPr>
              <a:t>Ge</a:t>
            </a:r>
            <a:r>
              <a:rPr lang="en-US" altLang="zh-CN" baseline="-25000" dirty="0" smtClean="0">
                <a:solidFill>
                  <a:srgbClr val="FF0000"/>
                </a:solidFill>
              </a:rPr>
              <a:t>2</a:t>
            </a:r>
            <a:r>
              <a:rPr lang="en-US" altLang="zh-CN" dirty="0" smtClean="0">
                <a:solidFill>
                  <a:srgbClr val="FF0000"/>
                </a:solidFill>
              </a:rPr>
              <a:t>…</a:t>
            </a:r>
          </a:p>
        </p:txBody>
      </p:sp>
      <p:sp>
        <p:nvSpPr>
          <p:cNvPr id="14" name="TextBox 13"/>
          <p:cNvSpPr txBox="1">
            <a:spLocks noChangeArrowheads="1"/>
          </p:cNvSpPr>
          <p:nvPr/>
        </p:nvSpPr>
        <p:spPr bwMode="auto">
          <a:xfrm>
            <a:off x="5652120" y="1196752"/>
            <a:ext cx="2090637" cy="369332"/>
          </a:xfrm>
          <a:prstGeom prst="rect">
            <a:avLst/>
          </a:prstGeom>
          <a:noFill/>
          <a:ln w="9525">
            <a:noFill/>
            <a:miter lim="800000"/>
            <a:headEnd/>
            <a:tailEnd/>
          </a:ln>
        </p:spPr>
        <p:txBody>
          <a:bodyPr wrap="none">
            <a:spAutoFit/>
          </a:bodyPr>
          <a:lstStyle/>
          <a:p>
            <a:r>
              <a:rPr lang="en-US" altLang="zh-CN" dirty="0" smtClean="0">
                <a:solidFill>
                  <a:srgbClr val="FF0000"/>
                </a:solidFill>
              </a:rPr>
              <a:t>YbRh</a:t>
            </a:r>
            <a:r>
              <a:rPr lang="en-US" altLang="zh-CN" baseline="-25000" dirty="0" smtClean="0">
                <a:solidFill>
                  <a:srgbClr val="FF0000"/>
                </a:solidFill>
              </a:rPr>
              <a:t>2</a:t>
            </a:r>
            <a:r>
              <a:rPr lang="en-US" altLang="zh-CN" dirty="0" smtClean="0">
                <a:solidFill>
                  <a:srgbClr val="FF0000"/>
                </a:solidFill>
              </a:rPr>
              <a:t>Si</a:t>
            </a:r>
            <a:r>
              <a:rPr lang="en-US" altLang="zh-CN" baseline="-25000" dirty="0" smtClean="0">
                <a:solidFill>
                  <a:srgbClr val="FF0000"/>
                </a:solidFill>
              </a:rPr>
              <a:t>2</a:t>
            </a:r>
            <a:r>
              <a:rPr lang="en-US" altLang="zh-CN" dirty="0" smtClean="0">
                <a:solidFill>
                  <a:srgbClr val="FF0000"/>
                </a:solidFill>
              </a:rPr>
              <a:t>, CeCu</a:t>
            </a:r>
            <a:r>
              <a:rPr lang="en-US" altLang="zh-CN" baseline="-25000" dirty="0" smtClean="0">
                <a:solidFill>
                  <a:srgbClr val="FF0000"/>
                </a:solidFill>
              </a:rPr>
              <a:t>1-x</a:t>
            </a:r>
            <a:r>
              <a:rPr lang="en-US" altLang="zh-CN" dirty="0" smtClean="0">
                <a:solidFill>
                  <a:srgbClr val="FF0000"/>
                </a:solidFill>
              </a:rPr>
              <a:t>Au</a:t>
            </a:r>
            <a:r>
              <a:rPr lang="en-US" altLang="zh-CN" baseline="-25000" dirty="0" smtClean="0">
                <a:solidFill>
                  <a:srgbClr val="FF0000"/>
                </a:solidFill>
              </a:rPr>
              <a:t>x</a:t>
            </a:r>
          </a:p>
        </p:txBody>
      </p:sp>
      <p:pic>
        <p:nvPicPr>
          <p:cNvPr id="15" name="Picture 1"/>
          <p:cNvPicPr>
            <a:picLocks noChangeAspect="1" noChangeArrowheads="1"/>
          </p:cNvPicPr>
          <p:nvPr/>
        </p:nvPicPr>
        <p:blipFill>
          <a:blip r:embed="rId4" cstate="print"/>
          <a:srcRect/>
          <a:stretch>
            <a:fillRect/>
          </a:stretch>
        </p:blipFill>
        <p:spPr bwMode="auto">
          <a:xfrm>
            <a:off x="7092280" y="1916832"/>
            <a:ext cx="1512168" cy="1505919"/>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4860032" y="1824806"/>
            <a:ext cx="1545452" cy="1532186"/>
          </a:xfrm>
          <a:prstGeom prst="rect">
            <a:avLst/>
          </a:prstGeom>
          <a:noFill/>
          <a:ln w="9525">
            <a:noFill/>
            <a:miter lim="800000"/>
            <a:headEnd/>
            <a:tailEnd/>
          </a:ln>
        </p:spPr>
      </p:pic>
      <p:sp>
        <p:nvSpPr>
          <p:cNvPr id="17" name="TextBox 16"/>
          <p:cNvSpPr txBox="1"/>
          <p:nvPr/>
        </p:nvSpPr>
        <p:spPr>
          <a:xfrm>
            <a:off x="6156176" y="921787"/>
            <a:ext cx="1114088" cy="369332"/>
          </a:xfrm>
          <a:prstGeom prst="rect">
            <a:avLst/>
          </a:prstGeom>
          <a:noFill/>
        </p:spPr>
        <p:txBody>
          <a:bodyPr wrap="none" rtlCol="0">
            <a:spAutoFit/>
          </a:bodyPr>
          <a:lstStyle/>
          <a:p>
            <a:r>
              <a:rPr lang="en-US" altLang="zh-CN" dirty="0" smtClean="0"/>
              <a:t>Local QCP</a:t>
            </a:r>
            <a:endParaRPr lang="zh-CN" altLang="en-US" dirty="0"/>
          </a:p>
        </p:txBody>
      </p:sp>
      <p:sp>
        <p:nvSpPr>
          <p:cNvPr id="18" name="矩形 17"/>
          <p:cNvSpPr/>
          <p:nvPr/>
        </p:nvSpPr>
        <p:spPr>
          <a:xfrm>
            <a:off x="3347864" y="548680"/>
            <a:ext cx="2779735" cy="276999"/>
          </a:xfrm>
          <a:prstGeom prst="rect">
            <a:avLst/>
          </a:prstGeom>
        </p:spPr>
        <p:txBody>
          <a:bodyPr wrap="none">
            <a:spAutoFit/>
          </a:bodyPr>
          <a:lstStyle/>
          <a:p>
            <a:r>
              <a:rPr lang="en-US" altLang="zh-CN" sz="1200" dirty="0" smtClean="0">
                <a:ea typeface="宋体" charset="-122"/>
              </a:rPr>
              <a:t>P. </a:t>
            </a:r>
            <a:r>
              <a:rPr lang="en-US" altLang="zh-CN" sz="1200" dirty="0" err="1" smtClean="0">
                <a:ea typeface="宋体" charset="-122"/>
              </a:rPr>
              <a:t>Gegenwart</a:t>
            </a:r>
            <a:r>
              <a:rPr lang="en-US" altLang="zh-CN" sz="1200" dirty="0" smtClean="0">
                <a:ea typeface="宋体" charset="-122"/>
              </a:rPr>
              <a:t> et al,  Nature Physics (2008)</a:t>
            </a:r>
            <a:endParaRPr lang="en-US" altLang="zh-CN" sz="1200"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539750" y="115888"/>
            <a:ext cx="7983538" cy="579437"/>
          </a:xfrm>
          <a:prstGeom prst="rect">
            <a:avLst/>
          </a:prstGeom>
          <a:noFill/>
          <a:ln w="9525">
            <a:noFill/>
            <a:miter lim="800000"/>
            <a:headEnd/>
            <a:tailEnd/>
          </a:ln>
          <a:effectLst/>
        </p:spPr>
        <p:txBody>
          <a:bodyPr wrap="none">
            <a:spAutoFit/>
          </a:bodyPr>
          <a:lstStyle/>
          <a:p>
            <a:r>
              <a:rPr lang="en-US" altLang="zh-CN" sz="3200" b="1">
                <a:solidFill>
                  <a:srgbClr val="0000FF"/>
                </a:solidFill>
                <a:ea typeface="宋体" charset="-122"/>
              </a:rPr>
              <a:t>dHvA effect and Fermi surface topology </a:t>
            </a:r>
          </a:p>
        </p:txBody>
      </p:sp>
      <p:sp>
        <p:nvSpPr>
          <p:cNvPr id="15365" name="Text Box 5"/>
          <p:cNvSpPr txBox="1">
            <a:spLocks noChangeArrowheads="1"/>
          </p:cNvSpPr>
          <p:nvPr/>
        </p:nvSpPr>
        <p:spPr bwMode="auto">
          <a:xfrm>
            <a:off x="519113" y="765175"/>
            <a:ext cx="5853112" cy="2289175"/>
          </a:xfrm>
          <a:prstGeom prst="rect">
            <a:avLst/>
          </a:prstGeom>
          <a:noFill/>
          <a:ln w="9525">
            <a:noFill/>
            <a:miter lim="800000"/>
            <a:headEnd/>
            <a:tailEnd/>
          </a:ln>
          <a:effectLst/>
        </p:spPr>
        <p:txBody>
          <a:bodyPr>
            <a:spAutoFit/>
          </a:bodyPr>
          <a:lstStyle/>
          <a:p>
            <a:r>
              <a:rPr lang="en-US" altLang="zh-CN" b="1">
                <a:solidFill>
                  <a:srgbClr val="CC0000"/>
                </a:solidFill>
                <a:ea typeface="宋体" charset="-122"/>
              </a:rPr>
              <a:t>Landau quantization:</a:t>
            </a:r>
            <a:r>
              <a:rPr lang="en-US" altLang="zh-CN">
                <a:solidFill>
                  <a:srgbClr val="CC0000"/>
                </a:solidFill>
                <a:ea typeface="宋体" charset="-122"/>
              </a:rPr>
              <a:t>  </a:t>
            </a:r>
          </a:p>
          <a:p>
            <a:r>
              <a:rPr lang="en-US" altLang="zh-CN">
                <a:ea typeface="宋体" charset="-122"/>
              </a:rPr>
              <a:t>Quantization of orbital motion of a charged particle in a magnetic field.</a:t>
            </a:r>
          </a:p>
          <a:p>
            <a:endParaRPr lang="en-US" altLang="zh-CN">
              <a:ea typeface="宋体" charset="-122"/>
            </a:endParaRPr>
          </a:p>
          <a:p>
            <a:endParaRPr lang="en-US" altLang="zh-CN">
              <a:ea typeface="宋体" charset="-122"/>
            </a:endParaRPr>
          </a:p>
          <a:p>
            <a:pPr>
              <a:buFont typeface="Wingdings" pitchFamily="2" charset="2"/>
              <a:buChar char="§"/>
            </a:pPr>
            <a:r>
              <a:rPr lang="en-US" altLang="zh-CN">
                <a:ea typeface="宋体" charset="-122"/>
              </a:rPr>
              <a:t> Allowed orbits are confined in a series of Landau tubes, constant energy surfaces in k-space. </a:t>
            </a:r>
          </a:p>
          <a:p>
            <a:pPr>
              <a:buFont typeface="Wingdings" pitchFamily="2" charset="2"/>
              <a:buChar char="§"/>
            </a:pPr>
            <a:r>
              <a:rPr lang="en-US" altLang="zh-CN">
                <a:ea typeface="宋体" charset="-122"/>
              </a:rPr>
              <a:t> Magnetization, resistivity etc: periodic function of 1/B. </a:t>
            </a:r>
            <a:endParaRPr lang="en-US" altLang="zh-CN">
              <a:ea typeface="宋体" charset="-122"/>
              <a:sym typeface="Symbol" pitchFamily="18" charset="2"/>
            </a:endParaRPr>
          </a:p>
        </p:txBody>
      </p:sp>
      <p:pic>
        <p:nvPicPr>
          <p:cNvPr id="15366" name="Picture 6"/>
          <p:cNvPicPr>
            <a:picLocks noChangeAspect="1" noChangeArrowheads="1"/>
          </p:cNvPicPr>
          <p:nvPr/>
        </p:nvPicPr>
        <p:blipFill>
          <a:blip r:embed="rId2" cstate="print"/>
          <a:srcRect/>
          <a:stretch>
            <a:fillRect/>
          </a:stretch>
        </p:blipFill>
        <p:spPr bwMode="auto">
          <a:xfrm>
            <a:off x="684213" y="1651000"/>
            <a:ext cx="2438400" cy="534988"/>
          </a:xfrm>
          <a:prstGeom prst="rect">
            <a:avLst/>
          </a:prstGeom>
          <a:noFill/>
          <a:ln w="9525">
            <a:noFill/>
            <a:miter lim="800000"/>
            <a:headEnd/>
            <a:tailEnd/>
          </a:ln>
          <a:effectLst/>
        </p:spPr>
      </p:pic>
      <p:pic>
        <p:nvPicPr>
          <p:cNvPr id="15367" name="Picture 7"/>
          <p:cNvPicPr>
            <a:picLocks noChangeAspect="1" noChangeArrowheads="1"/>
          </p:cNvPicPr>
          <p:nvPr/>
        </p:nvPicPr>
        <p:blipFill>
          <a:blip r:embed="rId3" cstate="print"/>
          <a:srcRect/>
          <a:stretch>
            <a:fillRect/>
          </a:stretch>
        </p:blipFill>
        <p:spPr bwMode="auto">
          <a:xfrm>
            <a:off x="6999288" y="692150"/>
            <a:ext cx="1919287" cy="2482850"/>
          </a:xfrm>
          <a:prstGeom prst="rect">
            <a:avLst/>
          </a:prstGeom>
          <a:noFill/>
          <a:ln w="9525">
            <a:noFill/>
            <a:miter lim="800000"/>
            <a:headEnd/>
            <a:tailEnd/>
          </a:ln>
          <a:effectLst/>
        </p:spPr>
      </p:pic>
      <p:sp>
        <p:nvSpPr>
          <p:cNvPr id="15368" name="Text Box 8"/>
          <p:cNvSpPr txBox="1">
            <a:spLocks noChangeArrowheads="1"/>
          </p:cNvSpPr>
          <p:nvPr/>
        </p:nvSpPr>
        <p:spPr bwMode="auto">
          <a:xfrm>
            <a:off x="611188" y="3233738"/>
            <a:ext cx="7129462" cy="1419225"/>
          </a:xfrm>
          <a:prstGeom prst="rect">
            <a:avLst/>
          </a:prstGeom>
          <a:noFill/>
          <a:ln w="9525">
            <a:noFill/>
            <a:miter lim="800000"/>
            <a:headEnd/>
            <a:tailEnd/>
          </a:ln>
          <a:effectLst/>
        </p:spPr>
        <p:txBody>
          <a:bodyPr>
            <a:spAutoFit/>
          </a:bodyPr>
          <a:lstStyle/>
          <a:p>
            <a:r>
              <a:rPr lang="en-US" altLang="zh-CN" b="1">
                <a:solidFill>
                  <a:srgbClr val="CC0000"/>
                </a:solidFill>
                <a:ea typeface="宋体" charset="-122"/>
              </a:rPr>
              <a:t>dHvA effect:</a:t>
            </a:r>
          </a:p>
          <a:p>
            <a:endParaRPr lang="en-US" altLang="zh-CN" b="1">
              <a:solidFill>
                <a:srgbClr val="CC0000"/>
              </a:solidFill>
              <a:ea typeface="宋体" charset="-122"/>
            </a:endParaRPr>
          </a:p>
          <a:p>
            <a:endParaRPr lang="en-US" altLang="zh-CN" sz="1000" b="1">
              <a:ea typeface="宋体" charset="-122"/>
            </a:endParaRPr>
          </a:p>
          <a:p>
            <a:endParaRPr lang="en-US" altLang="zh-CN" sz="500" b="1">
              <a:ea typeface="宋体" charset="-122"/>
            </a:endParaRPr>
          </a:p>
          <a:p>
            <a:r>
              <a:rPr lang="en-US" altLang="zh-CN">
                <a:ea typeface="宋体" charset="-122"/>
              </a:rPr>
              <a:t>F</a:t>
            </a:r>
            <a:r>
              <a:rPr lang="en-US" altLang="zh-CN" baseline="-25000">
                <a:ea typeface="宋体" charset="-122"/>
              </a:rPr>
              <a:t>i</a:t>
            </a:r>
            <a:r>
              <a:rPr lang="en-US" altLang="zh-CN">
                <a:ea typeface="宋体" charset="-122"/>
              </a:rPr>
              <a:t>: oscillatory “dHvA” frequency;</a:t>
            </a:r>
          </a:p>
          <a:p>
            <a:r>
              <a:rPr lang="en-US" altLang="zh-CN">
                <a:ea typeface="宋体" charset="-122"/>
              </a:rPr>
              <a:t>S</a:t>
            </a:r>
            <a:r>
              <a:rPr lang="en-US" altLang="zh-CN" baseline="-25000">
                <a:ea typeface="宋体" charset="-122"/>
              </a:rPr>
              <a:t>i</a:t>
            </a:r>
            <a:r>
              <a:rPr lang="en-US" altLang="zh-CN">
                <a:ea typeface="宋体" charset="-122"/>
              </a:rPr>
              <a:t>: Fermi surface extremal cross-section in plane perpendicular to </a:t>
            </a:r>
            <a:r>
              <a:rPr lang="en-US" altLang="zh-CN" b="1">
                <a:ea typeface="宋体" charset="-122"/>
              </a:rPr>
              <a:t>B</a:t>
            </a:r>
            <a:r>
              <a:rPr lang="en-US" altLang="zh-CN">
                <a:ea typeface="宋体" charset="-122"/>
              </a:rPr>
              <a:t>.</a:t>
            </a:r>
          </a:p>
        </p:txBody>
      </p:sp>
      <p:pic>
        <p:nvPicPr>
          <p:cNvPr id="15369" name="Picture 9"/>
          <p:cNvPicPr>
            <a:picLocks noChangeAspect="1" noChangeArrowheads="1"/>
          </p:cNvPicPr>
          <p:nvPr/>
        </p:nvPicPr>
        <p:blipFill>
          <a:blip r:embed="rId4" cstate="print"/>
          <a:srcRect/>
          <a:stretch>
            <a:fillRect/>
          </a:stretch>
        </p:blipFill>
        <p:spPr bwMode="auto">
          <a:xfrm>
            <a:off x="846138" y="3632200"/>
            <a:ext cx="2692400" cy="444500"/>
          </a:xfrm>
          <a:prstGeom prst="rect">
            <a:avLst/>
          </a:prstGeom>
          <a:noFill/>
          <a:ln w="9525">
            <a:noFill/>
            <a:miter lim="800000"/>
            <a:headEnd/>
            <a:tailEnd/>
          </a:ln>
          <a:effectLst/>
        </p:spPr>
      </p:pic>
      <p:grpSp>
        <p:nvGrpSpPr>
          <p:cNvPr id="2" name="Group 10"/>
          <p:cNvGrpSpPr>
            <a:grpSpLocks/>
          </p:cNvGrpSpPr>
          <p:nvPr/>
        </p:nvGrpSpPr>
        <p:grpSpPr bwMode="auto">
          <a:xfrm>
            <a:off x="5580063" y="3376613"/>
            <a:ext cx="2787650" cy="915987"/>
            <a:chOff x="3482" y="2205"/>
            <a:chExt cx="1756" cy="577"/>
          </a:xfrm>
        </p:grpSpPr>
        <p:sp>
          <p:nvSpPr>
            <p:cNvPr id="15371" name="Text Box 11"/>
            <p:cNvSpPr txBox="1">
              <a:spLocks noChangeArrowheads="1"/>
            </p:cNvSpPr>
            <p:nvPr/>
          </p:nvSpPr>
          <p:spPr bwMode="auto">
            <a:xfrm>
              <a:off x="3482" y="2205"/>
              <a:ext cx="1756" cy="577"/>
            </a:xfrm>
            <a:prstGeom prst="rect">
              <a:avLst/>
            </a:prstGeom>
            <a:noFill/>
            <a:ln w="9525">
              <a:noFill/>
              <a:miter lim="800000"/>
              <a:headEnd/>
              <a:tailEnd/>
            </a:ln>
            <a:effectLst/>
          </p:spPr>
          <p:txBody>
            <a:bodyPr wrap="none">
              <a:spAutoFit/>
            </a:bodyPr>
            <a:lstStyle/>
            <a:p>
              <a:r>
                <a:rPr lang="en-US" altLang="zh-CN" b="1">
                  <a:ea typeface="宋体" charset="-122"/>
                </a:rPr>
                <a:t>Fermi surface topology:</a:t>
              </a:r>
            </a:p>
            <a:p>
              <a:endParaRPr lang="en-US" altLang="zh-CN" b="1">
                <a:ea typeface="宋体" charset="-122"/>
              </a:endParaRPr>
            </a:p>
            <a:p>
              <a:endParaRPr lang="en-US" altLang="zh-CN">
                <a:ea typeface="宋体" charset="-122"/>
              </a:endParaRPr>
            </a:p>
          </p:txBody>
        </p:sp>
        <p:pic>
          <p:nvPicPr>
            <p:cNvPr id="15372" name="Picture 12"/>
            <p:cNvPicPr>
              <a:picLocks noChangeAspect="1" noChangeArrowheads="1"/>
            </p:cNvPicPr>
            <p:nvPr/>
          </p:nvPicPr>
          <p:blipFill>
            <a:blip r:embed="rId5" cstate="print"/>
            <a:srcRect/>
            <a:stretch>
              <a:fillRect/>
            </a:stretch>
          </p:blipFill>
          <p:spPr bwMode="auto">
            <a:xfrm>
              <a:off x="3708" y="2477"/>
              <a:ext cx="811" cy="295"/>
            </a:xfrm>
            <a:prstGeom prst="rect">
              <a:avLst/>
            </a:prstGeom>
            <a:noFill/>
            <a:ln w="9525">
              <a:noFill/>
              <a:miter lim="800000"/>
              <a:headEnd/>
              <a:tailEnd/>
            </a:ln>
            <a:effectLst/>
          </p:spPr>
        </p:pic>
      </p:grpSp>
      <p:grpSp>
        <p:nvGrpSpPr>
          <p:cNvPr id="3" name="Group 13"/>
          <p:cNvGrpSpPr>
            <a:grpSpLocks/>
          </p:cNvGrpSpPr>
          <p:nvPr/>
        </p:nvGrpSpPr>
        <p:grpSpPr bwMode="auto">
          <a:xfrm>
            <a:off x="611188" y="4787900"/>
            <a:ext cx="7551737" cy="1665288"/>
            <a:chOff x="295" y="2976"/>
            <a:chExt cx="4757" cy="1049"/>
          </a:xfrm>
        </p:grpSpPr>
        <p:sp>
          <p:nvSpPr>
            <p:cNvPr id="15374" name="Text Box 14"/>
            <p:cNvSpPr txBox="1">
              <a:spLocks noChangeArrowheads="1"/>
            </p:cNvSpPr>
            <p:nvPr/>
          </p:nvSpPr>
          <p:spPr bwMode="auto">
            <a:xfrm>
              <a:off x="295" y="2976"/>
              <a:ext cx="2895" cy="923"/>
            </a:xfrm>
            <a:prstGeom prst="rect">
              <a:avLst/>
            </a:prstGeom>
            <a:noFill/>
            <a:ln w="9525">
              <a:noFill/>
              <a:miter lim="800000"/>
              <a:headEnd/>
              <a:tailEnd/>
            </a:ln>
            <a:effectLst/>
          </p:spPr>
          <p:txBody>
            <a:bodyPr wrap="none">
              <a:spAutoFit/>
            </a:bodyPr>
            <a:lstStyle/>
            <a:p>
              <a:r>
                <a:rPr lang="en-US" altLang="zh-CN" b="1">
                  <a:solidFill>
                    <a:srgbClr val="CC0000"/>
                  </a:solidFill>
                  <a:ea typeface="宋体" charset="-122"/>
                </a:rPr>
                <a:t>Conditions for the dHvA effect:</a:t>
              </a:r>
            </a:p>
            <a:p>
              <a:pPr>
                <a:buFont typeface="Wingdings" pitchFamily="2" charset="2"/>
                <a:buChar char="§"/>
              </a:pPr>
              <a:r>
                <a:rPr lang="en-US" altLang="zh-CN" b="1">
                  <a:ea typeface="宋体" charset="-122"/>
                </a:rPr>
                <a:t> </a:t>
              </a:r>
              <a:r>
                <a:rPr lang="en-US" altLang="zh-CN">
                  <a:ea typeface="宋体" charset="-122"/>
                </a:rPr>
                <a:t>Large magnetic field and low temperature</a:t>
              </a:r>
            </a:p>
            <a:p>
              <a:r>
                <a:rPr lang="en-US" altLang="zh-CN" b="1">
                  <a:ea typeface="宋体" charset="-122"/>
                </a:rPr>
                <a:t>                          </a:t>
              </a:r>
            </a:p>
            <a:p>
              <a:r>
                <a:rPr lang="en-US" altLang="zh-CN" b="1">
                  <a:ea typeface="宋体" charset="-122"/>
                </a:rPr>
                <a:t>                             </a:t>
              </a:r>
              <a:r>
                <a:rPr lang="en-US" altLang="zh-CN" sz="1400">
                  <a:ea typeface="宋体" charset="-122"/>
                </a:rPr>
                <a:t>For m* = 100 me: B/T &gt;&gt; 75 T/K</a:t>
              </a:r>
              <a:endParaRPr lang="en-US" altLang="zh-CN" sz="1400" b="1">
                <a:ea typeface="宋体" charset="-122"/>
              </a:endParaRPr>
            </a:p>
            <a:p>
              <a:r>
                <a:rPr lang="en-US" altLang="zh-CN" b="1">
                  <a:ea typeface="宋体" charset="-122"/>
                </a:rPr>
                <a:t>                             </a:t>
              </a:r>
              <a:r>
                <a:rPr lang="en-US" altLang="zh-CN" sz="1400">
                  <a:ea typeface="宋体" charset="-122"/>
                </a:rPr>
                <a:t>HF: very high fields are required </a:t>
              </a:r>
            </a:p>
          </p:txBody>
        </p:sp>
        <p:pic>
          <p:nvPicPr>
            <p:cNvPr id="15375" name="Picture 15"/>
            <p:cNvPicPr>
              <a:picLocks noChangeAspect="1" noChangeArrowheads="1"/>
            </p:cNvPicPr>
            <p:nvPr/>
          </p:nvPicPr>
          <p:blipFill>
            <a:blip r:embed="rId6" cstate="print"/>
            <a:srcRect/>
            <a:stretch>
              <a:fillRect/>
            </a:stretch>
          </p:blipFill>
          <p:spPr bwMode="auto">
            <a:xfrm>
              <a:off x="476" y="3430"/>
              <a:ext cx="743" cy="595"/>
            </a:xfrm>
            <a:prstGeom prst="rect">
              <a:avLst/>
            </a:prstGeom>
            <a:noFill/>
            <a:ln w="9525">
              <a:noFill/>
              <a:miter lim="800000"/>
              <a:headEnd/>
              <a:tailEnd/>
            </a:ln>
            <a:effectLst/>
          </p:spPr>
        </p:pic>
        <p:grpSp>
          <p:nvGrpSpPr>
            <p:cNvPr id="4" name="Group 16"/>
            <p:cNvGrpSpPr>
              <a:grpSpLocks/>
            </p:cNvGrpSpPr>
            <p:nvPr/>
          </p:nvGrpSpPr>
          <p:grpSpPr bwMode="auto">
            <a:xfrm>
              <a:off x="3502" y="3158"/>
              <a:ext cx="1550" cy="577"/>
              <a:chOff x="3502" y="3080"/>
              <a:chExt cx="1550" cy="577"/>
            </a:xfrm>
          </p:grpSpPr>
          <p:sp>
            <p:nvSpPr>
              <p:cNvPr id="15377" name="Text Box 17"/>
              <p:cNvSpPr txBox="1">
                <a:spLocks noChangeArrowheads="1"/>
              </p:cNvSpPr>
              <p:nvPr/>
            </p:nvSpPr>
            <p:spPr bwMode="auto">
              <a:xfrm>
                <a:off x="3502" y="3080"/>
                <a:ext cx="1550" cy="577"/>
              </a:xfrm>
              <a:prstGeom prst="rect">
                <a:avLst/>
              </a:prstGeom>
              <a:noFill/>
              <a:ln w="9525">
                <a:noFill/>
                <a:miter lim="800000"/>
                <a:headEnd/>
                <a:tailEnd/>
              </a:ln>
              <a:effectLst/>
            </p:spPr>
            <p:txBody>
              <a:bodyPr wrap="none">
                <a:spAutoFit/>
              </a:bodyPr>
              <a:lstStyle/>
              <a:p>
                <a:pPr>
                  <a:buFont typeface="Wingdings" pitchFamily="2" charset="2"/>
                  <a:buChar char="§"/>
                </a:pPr>
                <a:r>
                  <a:rPr lang="en-US" altLang="zh-CN">
                    <a:ea typeface="宋体" charset="-122"/>
                  </a:rPr>
                  <a:t> High quality samples</a:t>
                </a:r>
              </a:p>
              <a:p>
                <a:pPr>
                  <a:buFontTx/>
                  <a:buChar char="•"/>
                </a:pPr>
                <a:endParaRPr lang="en-US" altLang="zh-CN">
                  <a:ea typeface="宋体" charset="-122"/>
                </a:endParaRPr>
              </a:p>
              <a:p>
                <a:r>
                  <a:rPr lang="en-US" altLang="zh-CN">
                    <a:ea typeface="宋体" charset="-122"/>
                  </a:rPr>
                  <a:t> </a:t>
                </a:r>
              </a:p>
            </p:txBody>
          </p:sp>
          <p:pic>
            <p:nvPicPr>
              <p:cNvPr id="15378" name="Picture 18"/>
              <p:cNvPicPr>
                <a:picLocks noChangeAspect="1" noChangeArrowheads="1"/>
              </p:cNvPicPr>
              <p:nvPr/>
            </p:nvPicPr>
            <p:blipFill>
              <a:blip r:embed="rId7" cstate="print"/>
              <a:srcRect/>
              <a:stretch>
                <a:fillRect/>
              </a:stretch>
            </p:blipFill>
            <p:spPr bwMode="auto">
              <a:xfrm>
                <a:off x="3696" y="3385"/>
                <a:ext cx="697" cy="204"/>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43788" y="115888"/>
            <a:ext cx="5567551" cy="1077218"/>
          </a:xfrm>
          <a:prstGeom prst="rect">
            <a:avLst/>
          </a:prstGeom>
          <a:noFill/>
          <a:ln w="9525">
            <a:noFill/>
            <a:miter lim="800000"/>
            <a:headEnd/>
            <a:tailEnd/>
          </a:ln>
          <a:effectLst/>
        </p:spPr>
        <p:txBody>
          <a:bodyPr wrap="none">
            <a:spAutoFit/>
          </a:bodyPr>
          <a:lstStyle/>
          <a:p>
            <a:pPr algn="ctr"/>
            <a:r>
              <a:rPr lang="en-US" altLang="zh-CN" sz="3200" b="1" dirty="0">
                <a:solidFill>
                  <a:srgbClr val="0000FF"/>
                </a:solidFill>
                <a:latin typeface="Britannic Bold" pitchFamily="34" charset="0"/>
                <a:ea typeface="宋体" charset="-122"/>
              </a:rPr>
              <a:t>Measurements of </a:t>
            </a:r>
            <a:r>
              <a:rPr lang="en-US" altLang="zh-CN" sz="3200" b="1" dirty="0" err="1">
                <a:solidFill>
                  <a:srgbClr val="0000FF"/>
                </a:solidFill>
                <a:latin typeface="Britannic Bold" pitchFamily="34" charset="0"/>
                <a:ea typeface="宋体" charset="-122"/>
              </a:rPr>
              <a:t>dHvA</a:t>
            </a:r>
            <a:r>
              <a:rPr lang="en-US" altLang="zh-CN" sz="3200" b="1" dirty="0">
                <a:solidFill>
                  <a:srgbClr val="0000FF"/>
                </a:solidFill>
                <a:latin typeface="Britannic Bold" pitchFamily="34" charset="0"/>
                <a:ea typeface="宋体" charset="-122"/>
              </a:rPr>
              <a:t> effect </a:t>
            </a:r>
          </a:p>
          <a:p>
            <a:pPr algn="ctr"/>
            <a:r>
              <a:rPr lang="en-US" altLang="zh-CN" sz="3200" b="1" dirty="0">
                <a:solidFill>
                  <a:srgbClr val="0000FF"/>
                </a:solidFill>
                <a:latin typeface="Britannic Bold" pitchFamily="34" charset="0"/>
                <a:ea typeface="宋体" charset="-122"/>
              </a:rPr>
              <a:t>in a pulsed magnetic field</a:t>
            </a:r>
          </a:p>
        </p:txBody>
      </p:sp>
      <p:sp>
        <p:nvSpPr>
          <p:cNvPr id="3" name="Text Box 5"/>
          <p:cNvSpPr txBox="1">
            <a:spLocks noChangeArrowheads="1"/>
          </p:cNvSpPr>
          <p:nvPr/>
        </p:nvSpPr>
        <p:spPr bwMode="auto">
          <a:xfrm>
            <a:off x="231775" y="1484313"/>
            <a:ext cx="5132388" cy="5160962"/>
          </a:xfrm>
          <a:prstGeom prst="rect">
            <a:avLst/>
          </a:prstGeom>
          <a:noFill/>
          <a:ln w="9525">
            <a:noFill/>
            <a:miter lim="800000"/>
            <a:headEnd/>
            <a:tailEnd/>
          </a:ln>
          <a:effectLst/>
        </p:spPr>
        <p:txBody>
          <a:bodyPr>
            <a:spAutoFit/>
          </a:bodyPr>
          <a:lstStyle/>
          <a:p>
            <a:r>
              <a:rPr lang="en-US" altLang="zh-CN" b="1" dirty="0">
                <a:solidFill>
                  <a:srgbClr val="CC0000"/>
                </a:solidFill>
                <a:ea typeface="宋体" charset="-122"/>
              </a:rPr>
              <a:t>Induced voltage :</a:t>
            </a:r>
          </a:p>
          <a:p>
            <a:r>
              <a:rPr lang="en-US" altLang="zh-CN" dirty="0">
                <a:ea typeface="宋体" charset="-122"/>
              </a:rPr>
              <a:t>V=d</a:t>
            </a:r>
            <a:r>
              <a:rPr lang="en-US" altLang="zh-CN" dirty="0">
                <a:ea typeface="宋体" charset="-122"/>
                <a:sym typeface="Symbol" pitchFamily="18" charset="2"/>
              </a:rPr>
              <a:t>/</a:t>
            </a:r>
            <a:r>
              <a:rPr lang="en-US" altLang="zh-CN" dirty="0" err="1">
                <a:ea typeface="宋体" charset="-122"/>
                <a:sym typeface="Symbol" pitchFamily="18" charset="2"/>
              </a:rPr>
              <a:t>dt</a:t>
            </a:r>
            <a:r>
              <a:rPr lang="en-US" altLang="zh-CN" dirty="0">
                <a:ea typeface="宋体" charset="-122"/>
                <a:sym typeface="Symbol" pitchFamily="18" charset="2"/>
              </a:rPr>
              <a:t>         </a:t>
            </a:r>
          </a:p>
          <a:p>
            <a:r>
              <a:rPr lang="en-US" altLang="zh-CN" sz="1600" i="1" dirty="0">
                <a:ea typeface="宋体" charset="-122"/>
                <a:sym typeface="Symbol" pitchFamily="18" charset="2"/>
              </a:rPr>
              <a:t>(: magnetic flux, surface integral of B through the coil)</a:t>
            </a:r>
          </a:p>
          <a:p>
            <a:r>
              <a:rPr lang="en-US" altLang="zh-CN" dirty="0">
                <a:ea typeface="宋体" charset="-122"/>
                <a:sym typeface="Symbol" pitchFamily="18" charset="2"/>
              </a:rPr>
              <a:t>B=</a:t>
            </a:r>
            <a:r>
              <a:rPr lang="en-US" altLang="zh-CN" baseline="-25000" dirty="0">
                <a:ea typeface="宋体" charset="-122"/>
                <a:sym typeface="Symbol" pitchFamily="18" charset="2"/>
              </a:rPr>
              <a:t>0</a:t>
            </a:r>
            <a:r>
              <a:rPr lang="en-US" altLang="zh-CN" dirty="0">
                <a:ea typeface="宋体" charset="-122"/>
                <a:sym typeface="Symbol" pitchFamily="18" charset="2"/>
              </a:rPr>
              <a:t>(H+M)</a:t>
            </a:r>
          </a:p>
          <a:p>
            <a:endParaRPr lang="en-US" altLang="zh-CN" sz="800" dirty="0">
              <a:ea typeface="宋体" charset="-122"/>
              <a:sym typeface="Symbol" pitchFamily="18" charset="2"/>
            </a:endParaRPr>
          </a:p>
          <a:p>
            <a:r>
              <a:rPr lang="en-US" altLang="zh-CN" dirty="0">
                <a:ea typeface="宋体" charset="-122"/>
                <a:sym typeface="Symbol" pitchFamily="18" charset="2"/>
              </a:rPr>
              <a:t>V  </a:t>
            </a:r>
            <a:r>
              <a:rPr lang="en-US" altLang="zh-CN" dirty="0" err="1">
                <a:ea typeface="宋体" charset="-122"/>
                <a:sym typeface="Symbol" pitchFamily="18" charset="2"/>
              </a:rPr>
              <a:t>dM</a:t>
            </a:r>
            <a:r>
              <a:rPr lang="en-US" altLang="zh-CN" dirty="0">
                <a:ea typeface="宋体" charset="-122"/>
                <a:sym typeface="Symbol" pitchFamily="18" charset="2"/>
              </a:rPr>
              <a:t>/</a:t>
            </a:r>
            <a:r>
              <a:rPr lang="en-US" altLang="zh-CN" dirty="0" err="1">
                <a:ea typeface="宋体" charset="-122"/>
                <a:sym typeface="Symbol" pitchFamily="18" charset="2"/>
              </a:rPr>
              <a:t>dt</a:t>
            </a:r>
            <a:r>
              <a:rPr lang="en-US" altLang="zh-CN" dirty="0">
                <a:ea typeface="宋体" charset="-122"/>
                <a:sym typeface="Symbol" pitchFamily="18" charset="2"/>
              </a:rPr>
              <a:t>=(</a:t>
            </a:r>
            <a:r>
              <a:rPr lang="en-US" altLang="zh-CN" dirty="0" err="1">
                <a:ea typeface="宋体" charset="-122"/>
                <a:sym typeface="Symbol" pitchFamily="18" charset="2"/>
              </a:rPr>
              <a:t>dM</a:t>
            </a:r>
            <a:r>
              <a:rPr lang="en-US" altLang="zh-CN" dirty="0">
                <a:ea typeface="宋体" charset="-122"/>
                <a:sym typeface="Symbol" pitchFamily="18" charset="2"/>
              </a:rPr>
              <a:t>/</a:t>
            </a:r>
            <a:r>
              <a:rPr lang="en-US" altLang="zh-CN" dirty="0" err="1">
                <a:ea typeface="宋体" charset="-122"/>
                <a:sym typeface="Symbol" pitchFamily="18" charset="2"/>
              </a:rPr>
              <a:t>dH</a:t>
            </a:r>
            <a:r>
              <a:rPr lang="en-US" altLang="zh-CN" dirty="0">
                <a:ea typeface="宋体" charset="-122"/>
                <a:sym typeface="Symbol" pitchFamily="18" charset="2"/>
              </a:rPr>
              <a:t>)(</a:t>
            </a:r>
            <a:r>
              <a:rPr lang="en-US" altLang="zh-CN" dirty="0" err="1">
                <a:ea typeface="宋体" charset="-122"/>
                <a:sym typeface="Symbol" pitchFamily="18" charset="2"/>
              </a:rPr>
              <a:t>dH</a:t>
            </a:r>
            <a:r>
              <a:rPr lang="en-US" altLang="zh-CN" dirty="0">
                <a:ea typeface="宋体" charset="-122"/>
                <a:sym typeface="Symbol" pitchFamily="18" charset="2"/>
              </a:rPr>
              <a:t>/</a:t>
            </a:r>
            <a:r>
              <a:rPr lang="en-US" altLang="zh-CN" dirty="0" err="1">
                <a:ea typeface="宋体" charset="-122"/>
                <a:sym typeface="Symbol" pitchFamily="18" charset="2"/>
              </a:rPr>
              <a:t>dt</a:t>
            </a:r>
            <a:r>
              <a:rPr lang="en-US" altLang="zh-CN" dirty="0">
                <a:ea typeface="宋体" charset="-122"/>
                <a:sym typeface="Symbol" pitchFamily="18" charset="2"/>
              </a:rPr>
              <a:t>)  </a:t>
            </a:r>
          </a:p>
          <a:p>
            <a:r>
              <a:rPr lang="en-US" altLang="zh-CN" sz="1600" i="1" dirty="0">
                <a:ea typeface="宋体" charset="-122"/>
                <a:sym typeface="Symbol" pitchFamily="18" charset="2"/>
              </a:rPr>
              <a:t>(V=0 for empty compensated coil)</a:t>
            </a:r>
          </a:p>
          <a:p>
            <a:endParaRPr lang="en-US" altLang="zh-CN" sz="1600" dirty="0">
              <a:ea typeface="宋体" charset="-122"/>
              <a:sym typeface="Symbol" pitchFamily="18" charset="2"/>
            </a:endParaRPr>
          </a:p>
          <a:p>
            <a:r>
              <a:rPr lang="en-US" altLang="zh-CN" b="1" dirty="0">
                <a:solidFill>
                  <a:srgbClr val="CC0000"/>
                </a:solidFill>
                <a:ea typeface="宋体" charset="-122"/>
                <a:sym typeface="Symbol" pitchFamily="18" charset="2"/>
              </a:rPr>
              <a:t>Magnetic susceptibility</a:t>
            </a:r>
          </a:p>
          <a:p>
            <a:pPr>
              <a:buFont typeface="Symbol" pitchFamily="18" charset="2"/>
              <a:buChar char="c"/>
            </a:pPr>
            <a:r>
              <a:rPr lang="en-US" altLang="zh-CN" dirty="0">
                <a:ea typeface="宋体" charset="-122"/>
                <a:sym typeface="Symbol" pitchFamily="18" charset="2"/>
              </a:rPr>
              <a:t> V/(</a:t>
            </a:r>
            <a:r>
              <a:rPr lang="en-US" altLang="zh-CN" dirty="0" err="1">
                <a:ea typeface="宋体" charset="-122"/>
                <a:sym typeface="Symbol" pitchFamily="18" charset="2"/>
              </a:rPr>
              <a:t>dH</a:t>
            </a:r>
            <a:r>
              <a:rPr lang="en-US" altLang="zh-CN" dirty="0">
                <a:ea typeface="宋体" charset="-122"/>
                <a:sym typeface="Symbol" pitchFamily="18" charset="2"/>
              </a:rPr>
              <a:t>/</a:t>
            </a:r>
            <a:r>
              <a:rPr lang="en-US" altLang="zh-CN" dirty="0" err="1">
                <a:ea typeface="宋体" charset="-122"/>
                <a:sym typeface="Symbol" pitchFamily="18" charset="2"/>
              </a:rPr>
              <a:t>dt</a:t>
            </a:r>
            <a:r>
              <a:rPr lang="en-US" altLang="zh-CN" dirty="0">
                <a:ea typeface="宋体" charset="-122"/>
                <a:sym typeface="Symbol" pitchFamily="18" charset="2"/>
              </a:rPr>
              <a:t>)</a:t>
            </a:r>
          </a:p>
          <a:p>
            <a:pPr>
              <a:buFont typeface="Symbol" pitchFamily="18" charset="2"/>
              <a:buNone/>
            </a:pPr>
            <a:r>
              <a:rPr lang="en-US" altLang="zh-CN" dirty="0" err="1">
                <a:ea typeface="宋体" charset="-122"/>
                <a:sym typeface="Symbol" pitchFamily="18" charset="2"/>
              </a:rPr>
              <a:t>dH</a:t>
            </a:r>
            <a:r>
              <a:rPr lang="en-US" altLang="zh-CN" dirty="0">
                <a:ea typeface="宋体" charset="-122"/>
                <a:sym typeface="Symbol" pitchFamily="18" charset="2"/>
              </a:rPr>
              <a:t>/</a:t>
            </a:r>
            <a:r>
              <a:rPr lang="en-US" altLang="zh-CN" dirty="0" err="1">
                <a:ea typeface="宋体" charset="-122"/>
                <a:sym typeface="Symbol" pitchFamily="18" charset="2"/>
              </a:rPr>
              <a:t>dt</a:t>
            </a:r>
            <a:r>
              <a:rPr lang="en-US" altLang="zh-CN" dirty="0">
                <a:ea typeface="宋体" charset="-122"/>
                <a:sym typeface="Symbol" pitchFamily="18" charset="2"/>
              </a:rPr>
              <a:t> measured by an additional coil surrounding the signal coil.</a:t>
            </a:r>
          </a:p>
          <a:p>
            <a:pPr>
              <a:buFont typeface="Symbol" pitchFamily="18" charset="2"/>
              <a:buNone/>
            </a:pPr>
            <a:endParaRPr lang="en-US" altLang="zh-CN" dirty="0">
              <a:ea typeface="宋体" charset="-122"/>
              <a:sym typeface="Symbol" pitchFamily="18" charset="2"/>
            </a:endParaRPr>
          </a:p>
          <a:p>
            <a:pPr>
              <a:buFont typeface="Symbol" pitchFamily="18" charset="2"/>
              <a:buNone/>
            </a:pPr>
            <a:r>
              <a:rPr lang="en-US" altLang="zh-CN" b="1" dirty="0">
                <a:solidFill>
                  <a:srgbClr val="CC0000"/>
                </a:solidFill>
                <a:effectLst>
                  <a:outerShdw blurRad="38100" dist="38100" dir="2700000" algn="tl">
                    <a:srgbClr val="C0C0C0"/>
                  </a:outerShdw>
                </a:effectLst>
                <a:ea typeface="宋体" charset="-122"/>
              </a:rPr>
              <a:t>Coil compensation:</a:t>
            </a:r>
          </a:p>
          <a:p>
            <a:pPr>
              <a:buFont typeface="Symbol" pitchFamily="18" charset="2"/>
              <a:buNone/>
            </a:pPr>
            <a:r>
              <a:rPr lang="en-US" altLang="zh-CN" sz="1600" dirty="0">
                <a:effectLst>
                  <a:outerShdw blurRad="38100" dist="38100" dir="2700000" algn="tl">
                    <a:srgbClr val="C0C0C0"/>
                  </a:outerShdw>
                </a:effectLst>
                <a:ea typeface="宋体" charset="-122"/>
              </a:rPr>
              <a:t>When the probe is used, the induced voltages from both the signal coil and the compensation coil are amplified. A fraction of the voltage from the compensation coil is then added to or subtracted from the signal coil voltage to null out any remaining induced voltage.</a:t>
            </a:r>
          </a:p>
        </p:txBody>
      </p:sp>
      <p:grpSp>
        <p:nvGrpSpPr>
          <p:cNvPr id="4" name="Group 6"/>
          <p:cNvGrpSpPr>
            <a:grpSpLocks/>
          </p:cNvGrpSpPr>
          <p:nvPr/>
        </p:nvGrpSpPr>
        <p:grpSpPr bwMode="auto">
          <a:xfrm>
            <a:off x="5410200" y="1628775"/>
            <a:ext cx="3733800" cy="4594225"/>
            <a:chOff x="3321" y="1008"/>
            <a:chExt cx="2352" cy="2894"/>
          </a:xfrm>
        </p:grpSpPr>
        <p:grpSp>
          <p:nvGrpSpPr>
            <p:cNvPr id="5" name="Group 7"/>
            <p:cNvGrpSpPr>
              <a:grpSpLocks/>
            </p:cNvGrpSpPr>
            <p:nvPr/>
          </p:nvGrpSpPr>
          <p:grpSpPr bwMode="auto">
            <a:xfrm>
              <a:off x="3651" y="1476"/>
              <a:ext cx="2022" cy="2272"/>
              <a:chOff x="3651" y="981"/>
              <a:chExt cx="2022" cy="2272"/>
            </a:xfrm>
          </p:grpSpPr>
          <p:grpSp>
            <p:nvGrpSpPr>
              <p:cNvPr id="12" name="Group 8"/>
              <p:cNvGrpSpPr>
                <a:grpSpLocks/>
              </p:cNvGrpSpPr>
              <p:nvPr/>
            </p:nvGrpSpPr>
            <p:grpSpPr bwMode="auto">
              <a:xfrm>
                <a:off x="3651" y="981"/>
                <a:ext cx="2022" cy="1727"/>
                <a:chOff x="3198" y="1026"/>
                <a:chExt cx="2430" cy="1727"/>
              </a:xfrm>
            </p:grpSpPr>
            <p:pic>
              <p:nvPicPr>
                <p:cNvPr id="15" name="Picture 9"/>
                <p:cNvPicPr>
                  <a:picLocks noChangeAspect="1" noChangeArrowheads="1"/>
                </p:cNvPicPr>
                <p:nvPr/>
              </p:nvPicPr>
              <p:blipFill>
                <a:blip r:embed="rId2" cstate="print"/>
                <a:srcRect l="14548" t="20003" r="22729" b="22356"/>
                <a:stretch>
                  <a:fillRect/>
                </a:stretch>
              </p:blipFill>
              <p:spPr bwMode="auto">
                <a:xfrm>
                  <a:off x="3198" y="1026"/>
                  <a:ext cx="2430" cy="1727"/>
                </a:xfrm>
                <a:prstGeom prst="rect">
                  <a:avLst/>
                </a:prstGeom>
                <a:noFill/>
                <a:ln w="9525">
                  <a:noFill/>
                  <a:miter lim="800000"/>
                  <a:headEnd/>
                  <a:tailEnd/>
                </a:ln>
              </p:spPr>
            </p:pic>
            <p:sp>
              <p:nvSpPr>
                <p:cNvPr id="16" name="Rectangle 10"/>
                <p:cNvSpPr>
                  <a:spLocks noChangeArrowheads="1"/>
                </p:cNvSpPr>
                <p:nvPr/>
              </p:nvSpPr>
              <p:spPr bwMode="auto">
                <a:xfrm>
                  <a:off x="4363" y="1525"/>
                  <a:ext cx="45" cy="635"/>
                </a:xfrm>
                <a:prstGeom prst="rect">
                  <a:avLst/>
                </a:prstGeom>
                <a:solidFill>
                  <a:schemeClr val="accent1"/>
                </a:solidFill>
                <a:ln w="9525">
                  <a:solidFill>
                    <a:schemeClr val="tx1"/>
                  </a:solidFill>
                  <a:miter lim="800000"/>
                  <a:headEnd/>
                  <a:tailEnd/>
                </a:ln>
                <a:effectLst/>
              </p:spPr>
              <p:txBody>
                <a:bodyPr wrap="none" anchor="ctr"/>
                <a:lstStyle/>
                <a:p>
                  <a:endParaRPr lang="zh-CN" altLang="en-US"/>
                </a:p>
              </p:txBody>
            </p:sp>
          </p:grpSp>
          <p:sp>
            <p:nvSpPr>
              <p:cNvPr id="13" name="Line 11"/>
              <p:cNvSpPr>
                <a:spLocks noChangeShapeType="1"/>
              </p:cNvSpPr>
              <p:nvPr/>
            </p:nvSpPr>
            <p:spPr bwMode="auto">
              <a:xfrm>
                <a:off x="4649" y="2614"/>
                <a:ext cx="0" cy="362"/>
              </a:xfrm>
              <a:prstGeom prst="line">
                <a:avLst/>
              </a:prstGeom>
              <a:noFill/>
              <a:ln w="38100">
                <a:solidFill>
                  <a:schemeClr val="tx1"/>
                </a:solidFill>
                <a:round/>
                <a:headEnd type="triangle" w="med" len="med"/>
                <a:tailEnd/>
              </a:ln>
              <a:effectLst/>
            </p:spPr>
            <p:txBody>
              <a:bodyPr/>
              <a:lstStyle/>
              <a:p>
                <a:endParaRPr lang="zh-CN" altLang="en-US"/>
              </a:p>
            </p:txBody>
          </p:sp>
          <p:sp>
            <p:nvSpPr>
              <p:cNvPr id="14" name="Text Box 12"/>
              <p:cNvSpPr txBox="1">
                <a:spLocks noChangeArrowheads="1"/>
              </p:cNvSpPr>
              <p:nvPr/>
            </p:nvSpPr>
            <p:spPr bwMode="auto">
              <a:xfrm>
                <a:off x="4558" y="3022"/>
                <a:ext cx="220" cy="231"/>
              </a:xfrm>
              <a:prstGeom prst="rect">
                <a:avLst/>
              </a:prstGeom>
              <a:noFill/>
              <a:ln w="9525">
                <a:noFill/>
                <a:miter lim="800000"/>
                <a:headEnd/>
                <a:tailEnd/>
              </a:ln>
              <a:effectLst/>
            </p:spPr>
            <p:txBody>
              <a:bodyPr>
                <a:spAutoFit/>
              </a:bodyPr>
              <a:lstStyle/>
              <a:p>
                <a:r>
                  <a:rPr lang="en-US" altLang="zh-CN" b="1">
                    <a:ea typeface="宋体" charset="-122"/>
                  </a:rPr>
                  <a:t>H</a:t>
                </a:r>
              </a:p>
            </p:txBody>
          </p:sp>
        </p:grpSp>
        <p:sp>
          <p:nvSpPr>
            <p:cNvPr id="6" name="Line 13"/>
            <p:cNvSpPr>
              <a:spLocks noChangeShapeType="1"/>
            </p:cNvSpPr>
            <p:nvPr/>
          </p:nvSpPr>
          <p:spPr bwMode="auto">
            <a:xfrm flipH="1">
              <a:off x="4649" y="1117"/>
              <a:ext cx="136" cy="862"/>
            </a:xfrm>
            <a:prstGeom prst="line">
              <a:avLst/>
            </a:prstGeom>
            <a:noFill/>
            <a:ln w="9525">
              <a:solidFill>
                <a:schemeClr val="tx1"/>
              </a:solidFill>
              <a:round/>
              <a:headEnd/>
              <a:tailEnd type="triangle" w="med" len="med"/>
            </a:ln>
            <a:effectLst/>
          </p:spPr>
          <p:txBody>
            <a:bodyPr/>
            <a:lstStyle/>
            <a:p>
              <a:endParaRPr lang="zh-CN" altLang="en-US"/>
            </a:p>
          </p:txBody>
        </p:sp>
        <p:sp>
          <p:nvSpPr>
            <p:cNvPr id="7" name="Text Box 14"/>
            <p:cNvSpPr txBox="1">
              <a:spLocks noChangeArrowheads="1"/>
            </p:cNvSpPr>
            <p:nvPr/>
          </p:nvSpPr>
          <p:spPr bwMode="auto">
            <a:xfrm>
              <a:off x="4772" y="1008"/>
              <a:ext cx="557" cy="212"/>
            </a:xfrm>
            <a:prstGeom prst="rect">
              <a:avLst/>
            </a:prstGeom>
            <a:noFill/>
            <a:ln w="9525">
              <a:noFill/>
              <a:miter lim="800000"/>
              <a:headEnd/>
              <a:tailEnd/>
            </a:ln>
            <a:effectLst/>
          </p:spPr>
          <p:txBody>
            <a:bodyPr wrap="none">
              <a:spAutoFit/>
            </a:bodyPr>
            <a:lstStyle/>
            <a:p>
              <a:r>
                <a:rPr lang="en-US" altLang="zh-CN" sz="1600" b="1">
                  <a:ea typeface="宋体" charset="-122"/>
                </a:rPr>
                <a:t>sample</a:t>
              </a:r>
            </a:p>
          </p:txBody>
        </p:sp>
        <p:sp>
          <p:nvSpPr>
            <p:cNvPr id="8" name="Line 15"/>
            <p:cNvSpPr>
              <a:spLocks noChangeShapeType="1"/>
            </p:cNvSpPr>
            <p:nvPr/>
          </p:nvSpPr>
          <p:spPr bwMode="auto">
            <a:xfrm>
              <a:off x="5103" y="3113"/>
              <a:ext cx="136" cy="408"/>
            </a:xfrm>
            <a:prstGeom prst="line">
              <a:avLst/>
            </a:prstGeom>
            <a:noFill/>
            <a:ln w="9525">
              <a:solidFill>
                <a:schemeClr val="tx1"/>
              </a:solidFill>
              <a:round/>
              <a:headEnd type="triangle" w="med" len="med"/>
              <a:tailEnd/>
            </a:ln>
            <a:effectLst/>
          </p:spPr>
          <p:txBody>
            <a:bodyPr/>
            <a:lstStyle/>
            <a:p>
              <a:endParaRPr lang="zh-CN" altLang="en-US"/>
            </a:p>
          </p:txBody>
        </p:sp>
        <p:sp>
          <p:nvSpPr>
            <p:cNvPr id="9" name="Text Box 16"/>
            <p:cNvSpPr txBox="1">
              <a:spLocks noChangeArrowheads="1"/>
            </p:cNvSpPr>
            <p:nvPr/>
          </p:nvSpPr>
          <p:spPr bwMode="auto">
            <a:xfrm>
              <a:off x="4921" y="3536"/>
              <a:ext cx="743" cy="212"/>
            </a:xfrm>
            <a:prstGeom prst="rect">
              <a:avLst/>
            </a:prstGeom>
            <a:noFill/>
            <a:ln w="9525">
              <a:noFill/>
              <a:miter lim="800000"/>
              <a:headEnd/>
              <a:tailEnd/>
            </a:ln>
            <a:effectLst/>
          </p:spPr>
          <p:txBody>
            <a:bodyPr wrap="none">
              <a:spAutoFit/>
            </a:bodyPr>
            <a:lstStyle/>
            <a:p>
              <a:r>
                <a:rPr lang="en-US" altLang="zh-CN" sz="1600" b="1">
                  <a:ea typeface="宋体" charset="-122"/>
                </a:rPr>
                <a:t>signal coil</a:t>
              </a:r>
            </a:p>
          </p:txBody>
        </p:sp>
        <p:sp>
          <p:nvSpPr>
            <p:cNvPr id="10" name="Line 17"/>
            <p:cNvSpPr>
              <a:spLocks noChangeShapeType="1"/>
            </p:cNvSpPr>
            <p:nvPr/>
          </p:nvSpPr>
          <p:spPr bwMode="auto">
            <a:xfrm>
              <a:off x="3787" y="2432"/>
              <a:ext cx="0" cy="1089"/>
            </a:xfrm>
            <a:prstGeom prst="line">
              <a:avLst/>
            </a:prstGeom>
            <a:noFill/>
            <a:ln w="9525">
              <a:solidFill>
                <a:schemeClr val="tx1"/>
              </a:solidFill>
              <a:round/>
              <a:headEnd type="triangle" w="med" len="med"/>
              <a:tailEnd/>
            </a:ln>
            <a:effectLst/>
          </p:spPr>
          <p:txBody>
            <a:bodyPr/>
            <a:lstStyle/>
            <a:p>
              <a:endParaRPr lang="zh-CN" altLang="en-US"/>
            </a:p>
          </p:txBody>
        </p:sp>
        <p:sp>
          <p:nvSpPr>
            <p:cNvPr id="11" name="Text Box 18"/>
            <p:cNvSpPr txBox="1">
              <a:spLocks noChangeArrowheads="1"/>
            </p:cNvSpPr>
            <p:nvPr/>
          </p:nvSpPr>
          <p:spPr bwMode="auto">
            <a:xfrm>
              <a:off x="3321" y="3536"/>
              <a:ext cx="1019" cy="366"/>
            </a:xfrm>
            <a:prstGeom prst="rect">
              <a:avLst/>
            </a:prstGeom>
            <a:noFill/>
            <a:ln w="9525">
              <a:noFill/>
              <a:miter lim="800000"/>
              <a:headEnd/>
              <a:tailEnd/>
            </a:ln>
            <a:effectLst/>
          </p:spPr>
          <p:txBody>
            <a:bodyPr wrap="none">
              <a:spAutoFit/>
            </a:bodyPr>
            <a:lstStyle/>
            <a:p>
              <a:pPr algn="ctr"/>
              <a:r>
                <a:rPr lang="en-US" altLang="zh-CN" sz="1600" b="1">
                  <a:ea typeface="宋体" charset="-122"/>
                </a:rPr>
                <a:t>compensation </a:t>
              </a:r>
            </a:p>
            <a:p>
              <a:pPr algn="ctr"/>
              <a:r>
                <a:rPr lang="en-US" altLang="zh-CN" sz="1600" b="1">
                  <a:ea typeface="宋体" charset="-122"/>
                </a:rPr>
                <a:t>coil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Collaborators</a:t>
            </a:r>
            <a:endParaRPr lang="zh-CN" altLang="en-US" b="1" dirty="0"/>
          </a:p>
        </p:txBody>
      </p:sp>
      <p:sp>
        <p:nvSpPr>
          <p:cNvPr id="4" name="TextBox 3"/>
          <p:cNvSpPr txBox="1"/>
          <p:nvPr/>
        </p:nvSpPr>
        <p:spPr>
          <a:xfrm>
            <a:off x="1907704" y="1700808"/>
            <a:ext cx="1584176" cy="1631216"/>
          </a:xfrm>
          <a:prstGeom prst="rect">
            <a:avLst/>
          </a:prstGeom>
          <a:noFill/>
        </p:spPr>
        <p:txBody>
          <a:bodyPr wrap="square" rtlCol="0">
            <a:spAutoFit/>
          </a:bodyPr>
          <a:lstStyle/>
          <a:p>
            <a:r>
              <a:rPr lang="en-US" altLang="zh-CN" sz="2000" b="1" dirty="0" smtClean="0">
                <a:solidFill>
                  <a:srgbClr val="C00000"/>
                </a:solidFill>
              </a:rPr>
              <a:t>Zhejiang U: </a:t>
            </a:r>
          </a:p>
          <a:p>
            <a:r>
              <a:rPr lang="en-US" altLang="zh-CN" sz="2000" b="1" dirty="0" smtClean="0"/>
              <a:t>Lin Jiao </a:t>
            </a:r>
          </a:p>
          <a:p>
            <a:r>
              <a:rPr lang="en-US" altLang="zh-CN" sz="2000" dirty="0" smtClean="0"/>
              <a:t>Tian Shang</a:t>
            </a:r>
          </a:p>
          <a:p>
            <a:r>
              <a:rPr lang="en-US" altLang="zh-CN" sz="2000" dirty="0" smtClean="0"/>
              <a:t>Ye Chen </a:t>
            </a:r>
          </a:p>
          <a:p>
            <a:r>
              <a:rPr lang="en-US" altLang="zh-CN" sz="2000" dirty="0" smtClean="0"/>
              <a:t>Jinglei Zhang   </a:t>
            </a:r>
          </a:p>
        </p:txBody>
      </p:sp>
      <p:sp>
        <p:nvSpPr>
          <p:cNvPr id="5" name="矩形 4"/>
          <p:cNvSpPr/>
          <p:nvPr/>
        </p:nvSpPr>
        <p:spPr>
          <a:xfrm>
            <a:off x="1907704" y="3501008"/>
            <a:ext cx="2448272" cy="2246769"/>
          </a:xfrm>
          <a:prstGeom prst="rect">
            <a:avLst/>
          </a:prstGeom>
        </p:spPr>
        <p:txBody>
          <a:bodyPr wrap="square">
            <a:spAutoFit/>
          </a:bodyPr>
          <a:lstStyle/>
          <a:p>
            <a:pPr marL="342900" lvl="0" indent="-342900"/>
            <a:r>
              <a:rPr lang="en-US" altLang="zh-CN" sz="2000" b="1" dirty="0" smtClean="0">
                <a:solidFill>
                  <a:srgbClr val="C00000"/>
                </a:solidFill>
              </a:rPr>
              <a:t>LANL: </a:t>
            </a:r>
          </a:p>
          <a:p>
            <a:pPr marL="342900" lvl="0" indent="-342900"/>
            <a:r>
              <a:rPr lang="en-US" altLang="zh-CN" sz="2000" b="1" dirty="0" smtClean="0"/>
              <a:t>Yoshimitsu Kohama</a:t>
            </a:r>
            <a:r>
              <a:rPr lang="en-US" altLang="zh-CN" sz="2000" dirty="0" smtClean="0"/>
              <a:t> </a:t>
            </a:r>
          </a:p>
          <a:p>
            <a:pPr marL="342900" lvl="0" indent="-342900"/>
            <a:r>
              <a:rPr lang="en-US" altLang="zh-CN" sz="2000" dirty="0" smtClean="0"/>
              <a:t>Marcelo Jaime</a:t>
            </a:r>
          </a:p>
          <a:p>
            <a:pPr marL="342900" lvl="0" indent="-342900"/>
            <a:r>
              <a:rPr lang="en-US" altLang="zh-CN" sz="2000" dirty="0" smtClean="0"/>
              <a:t>John Singleton   </a:t>
            </a:r>
          </a:p>
          <a:p>
            <a:pPr marL="342900" lvl="0" indent="-342900"/>
            <a:r>
              <a:rPr lang="en-US" altLang="zh-CN" sz="2000" dirty="0" smtClean="0"/>
              <a:t>Eric Bauer </a:t>
            </a:r>
          </a:p>
          <a:p>
            <a:pPr marL="342900" lvl="0" indent="-342900"/>
            <a:r>
              <a:rPr lang="en-US" altLang="zh-CN" sz="2000" dirty="0" smtClean="0"/>
              <a:t>H. O. Lee </a:t>
            </a:r>
          </a:p>
          <a:p>
            <a:pPr marL="342900" lvl="0" indent="-342900"/>
            <a:r>
              <a:rPr lang="en-US" altLang="zh-CN" sz="2000" dirty="0" smtClean="0"/>
              <a:t>Joe Thompson</a:t>
            </a:r>
          </a:p>
        </p:txBody>
      </p:sp>
      <p:sp>
        <p:nvSpPr>
          <p:cNvPr id="6" name="矩形 5"/>
          <p:cNvSpPr/>
          <p:nvPr/>
        </p:nvSpPr>
        <p:spPr>
          <a:xfrm>
            <a:off x="4878288" y="1772816"/>
            <a:ext cx="2286000" cy="2862322"/>
          </a:xfrm>
          <a:prstGeom prst="rect">
            <a:avLst/>
          </a:prstGeom>
        </p:spPr>
        <p:txBody>
          <a:bodyPr>
            <a:spAutoFit/>
          </a:bodyPr>
          <a:lstStyle/>
          <a:p>
            <a:pPr marL="342900" lvl="0" indent="-342900"/>
            <a:r>
              <a:rPr lang="en-US" altLang="zh-CN" sz="2000" b="1" dirty="0" smtClean="0">
                <a:solidFill>
                  <a:srgbClr val="C00000"/>
                </a:solidFill>
              </a:rPr>
              <a:t>MPI-</a:t>
            </a:r>
            <a:r>
              <a:rPr lang="en-US" altLang="zh-CN" sz="2000" b="1" dirty="0" err="1" smtClean="0">
                <a:solidFill>
                  <a:srgbClr val="C00000"/>
                </a:solidFill>
              </a:rPr>
              <a:t>CPfS</a:t>
            </a:r>
            <a:r>
              <a:rPr lang="en-US" altLang="zh-CN" sz="2000" b="1" dirty="0" smtClean="0">
                <a:solidFill>
                  <a:srgbClr val="C00000"/>
                </a:solidFill>
              </a:rPr>
              <a:t>: </a:t>
            </a:r>
          </a:p>
          <a:p>
            <a:pPr marL="342900" lvl="0" indent="-342900"/>
            <a:r>
              <a:rPr lang="en-US" altLang="zh-CN" sz="2000" dirty="0" smtClean="0">
                <a:solidFill>
                  <a:prstClr val="black"/>
                </a:solidFill>
              </a:rPr>
              <a:t>Frank Steglich</a:t>
            </a:r>
          </a:p>
          <a:p>
            <a:pPr marL="342900" lvl="0" indent="-342900"/>
            <a:r>
              <a:rPr lang="en-US" altLang="zh-CN" sz="2000" dirty="0" err="1" smtClean="0"/>
              <a:t>Ramzy</a:t>
            </a:r>
            <a:r>
              <a:rPr lang="en-US" altLang="zh-CN" sz="2000" dirty="0" smtClean="0"/>
              <a:t> </a:t>
            </a:r>
            <a:r>
              <a:rPr lang="en-US" altLang="zh-CN" sz="2000" dirty="0" err="1" smtClean="0"/>
              <a:t>Daou</a:t>
            </a:r>
            <a:endParaRPr lang="en-US" altLang="zh-CN" sz="2000" dirty="0" smtClean="0"/>
          </a:p>
          <a:p>
            <a:pPr marL="342900" lvl="0" indent="-342900"/>
            <a:endParaRPr lang="en-US" altLang="zh-CN" sz="2000" dirty="0" smtClean="0">
              <a:solidFill>
                <a:prstClr val="black"/>
              </a:solidFill>
            </a:endParaRPr>
          </a:p>
          <a:p>
            <a:pPr marL="342900" indent="-342900"/>
            <a:r>
              <a:rPr lang="en-US" altLang="zh-CN" sz="2000" b="1" dirty="0" err="1" smtClean="0">
                <a:solidFill>
                  <a:srgbClr val="C00000"/>
                </a:solidFill>
              </a:rPr>
              <a:t>Sungkyunkwa</a:t>
            </a:r>
            <a:r>
              <a:rPr lang="en-US" altLang="zh-CN" sz="2000" b="1" dirty="0" smtClean="0">
                <a:solidFill>
                  <a:srgbClr val="C00000"/>
                </a:solidFill>
              </a:rPr>
              <a:t> U:</a:t>
            </a:r>
          </a:p>
          <a:p>
            <a:pPr marL="342900" indent="-342900"/>
            <a:r>
              <a:rPr lang="en-US" altLang="zh-CN" sz="2000" dirty="0" err="1" smtClean="0"/>
              <a:t>Tuson</a:t>
            </a:r>
            <a:r>
              <a:rPr lang="en-US" altLang="zh-CN" sz="2000" dirty="0" smtClean="0"/>
              <a:t> Park</a:t>
            </a:r>
            <a:endParaRPr lang="zh-CN" altLang="zh-CN" sz="2000" dirty="0" smtClean="0"/>
          </a:p>
          <a:p>
            <a:pPr marL="342900" lvl="0" indent="-342900"/>
            <a:endParaRPr lang="en-US" altLang="zh-CN" sz="2000" dirty="0" smtClean="0">
              <a:solidFill>
                <a:prstClr val="black"/>
              </a:solidFill>
            </a:endParaRPr>
          </a:p>
          <a:p>
            <a:pPr marL="342900" lvl="0" indent="-342900"/>
            <a:r>
              <a:rPr lang="en-US" altLang="zh-CN" sz="2000" b="1" dirty="0" smtClean="0">
                <a:solidFill>
                  <a:srgbClr val="C00000"/>
                </a:solidFill>
              </a:rPr>
              <a:t>Rice U: </a:t>
            </a:r>
          </a:p>
          <a:p>
            <a:pPr marL="342900" lvl="0" indent="-342900"/>
            <a:r>
              <a:rPr lang="en-US" altLang="zh-CN" sz="2000" dirty="0" smtClean="0">
                <a:solidFill>
                  <a:prstClr val="black"/>
                </a:solidFill>
              </a:rPr>
              <a:t>Qimiao Si</a:t>
            </a:r>
            <a:endParaRPr lang="zh-CN" alt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9816"/>
            <a:ext cx="8229600" cy="1143000"/>
          </a:xfrm>
        </p:spPr>
        <p:txBody>
          <a:bodyPr>
            <a:normAutofit/>
          </a:bodyPr>
          <a:lstStyle/>
          <a:p>
            <a:r>
              <a:rPr lang="en-US" altLang="zh-CN" sz="4000" b="1" dirty="0" smtClean="0">
                <a:solidFill>
                  <a:srgbClr val="0000CC"/>
                </a:solidFill>
                <a:latin typeface="Britannic Bold" pitchFamily="34" charset="0"/>
              </a:rPr>
              <a:t>OUTLINE</a:t>
            </a:r>
            <a:endParaRPr lang="zh-CN" altLang="en-US" sz="4000" b="1" dirty="0">
              <a:solidFill>
                <a:srgbClr val="0000CC"/>
              </a:solidFill>
              <a:latin typeface="Britannic Bold" pitchFamily="34" charset="0"/>
            </a:endParaRPr>
          </a:p>
        </p:txBody>
      </p:sp>
      <p:sp>
        <p:nvSpPr>
          <p:cNvPr id="3" name="内容占位符 2"/>
          <p:cNvSpPr>
            <a:spLocks noGrp="1"/>
          </p:cNvSpPr>
          <p:nvPr>
            <p:ph idx="1"/>
          </p:nvPr>
        </p:nvSpPr>
        <p:spPr>
          <a:xfrm>
            <a:off x="1691680" y="2492896"/>
            <a:ext cx="6480720" cy="2520280"/>
          </a:xfrm>
        </p:spPr>
        <p:txBody>
          <a:bodyPr>
            <a:normAutofit/>
          </a:bodyPr>
          <a:lstStyle/>
          <a:p>
            <a:pPr>
              <a:spcBef>
                <a:spcPts val="600"/>
              </a:spcBef>
              <a:spcAft>
                <a:spcPts val="600"/>
              </a:spcAft>
              <a:buFont typeface="Wingdings" pitchFamily="2" charset="2"/>
              <a:buChar char="Ø"/>
            </a:pPr>
            <a:r>
              <a:rPr lang="en-US" altLang="zh-CN" sz="2800" b="1" dirty="0" smtClean="0"/>
              <a:t>Introduction </a:t>
            </a:r>
          </a:p>
          <a:p>
            <a:pPr>
              <a:spcBef>
                <a:spcPts val="600"/>
              </a:spcBef>
              <a:spcAft>
                <a:spcPts val="600"/>
              </a:spcAft>
              <a:buFont typeface="Wingdings" pitchFamily="2" charset="2"/>
              <a:buChar char="Ø"/>
            </a:pPr>
            <a:r>
              <a:rPr lang="en-US" altLang="zh-CN" sz="2800" b="1" dirty="0" smtClean="0"/>
              <a:t>The H-T phase diagram of CeRhIn5</a:t>
            </a:r>
          </a:p>
          <a:p>
            <a:pPr>
              <a:spcBef>
                <a:spcPts val="600"/>
              </a:spcBef>
              <a:spcAft>
                <a:spcPts val="600"/>
              </a:spcAft>
              <a:buFont typeface="Wingdings" pitchFamily="2" charset="2"/>
              <a:buChar char="Ø"/>
            </a:pPr>
            <a:r>
              <a:rPr lang="en-US" altLang="zh-CN" sz="2800" b="1" dirty="0" smtClean="0"/>
              <a:t>Field induced changes of Fermi surface</a:t>
            </a:r>
          </a:p>
          <a:p>
            <a:pPr>
              <a:spcBef>
                <a:spcPts val="600"/>
              </a:spcBef>
              <a:spcAft>
                <a:spcPts val="600"/>
              </a:spcAft>
              <a:buFont typeface="Wingdings" pitchFamily="2" charset="2"/>
              <a:buChar char="Ø"/>
            </a:pPr>
            <a:r>
              <a:rPr lang="en-US" altLang="zh-CN" sz="2800" b="1" dirty="0" smtClean="0"/>
              <a:t>Summary and outlook</a:t>
            </a:r>
            <a:endParaRPr lang="zh-CN" alt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39552" y="0"/>
            <a:ext cx="8229600" cy="836712"/>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smtClean="0">
                <a:ln>
                  <a:noFill/>
                </a:ln>
                <a:solidFill>
                  <a:srgbClr val="0000CC"/>
                </a:solidFill>
                <a:effectLst/>
                <a:uLnTx/>
                <a:uFillTx/>
                <a:latin typeface="Britannic Bold" pitchFamily="34" charset="0"/>
                <a:ea typeface="+mj-ea"/>
                <a:cs typeface="+mj-cs"/>
              </a:rPr>
              <a:t>The global phase diagram in Kondo Lattice</a:t>
            </a:r>
            <a:endParaRPr kumimoji="0" lang="zh-CN" altLang="en-US" sz="3600" b="1" i="0" u="none" strike="noStrike" kern="1200" cap="none" spc="0" normalizeH="0" baseline="0" noProof="0" dirty="0">
              <a:ln>
                <a:noFill/>
              </a:ln>
              <a:solidFill>
                <a:srgbClr val="0000CC"/>
              </a:solidFill>
              <a:effectLst/>
              <a:uLnTx/>
              <a:uFillTx/>
              <a:latin typeface="Britannic Bold" pitchFamily="34" charset="0"/>
              <a:ea typeface="+mj-ea"/>
              <a:cs typeface="+mj-cs"/>
            </a:endParaRPr>
          </a:p>
        </p:txBody>
      </p:sp>
      <p:pic>
        <p:nvPicPr>
          <p:cNvPr id="3" name="Picture 1"/>
          <p:cNvPicPr>
            <a:picLocks noChangeAspect="1" noChangeArrowheads="1"/>
          </p:cNvPicPr>
          <p:nvPr/>
        </p:nvPicPr>
        <p:blipFill>
          <a:blip r:embed="rId3" cstate="print"/>
          <a:srcRect/>
          <a:stretch>
            <a:fillRect/>
          </a:stretch>
        </p:blipFill>
        <p:spPr bwMode="auto">
          <a:xfrm>
            <a:off x="2267744" y="2420888"/>
            <a:ext cx="4209081" cy="4388464"/>
          </a:xfrm>
          <a:prstGeom prst="rect">
            <a:avLst/>
          </a:prstGeom>
          <a:noFill/>
          <a:ln w="9525">
            <a:noFill/>
            <a:miter lim="800000"/>
            <a:headEnd/>
            <a:tailEnd/>
          </a:ln>
        </p:spPr>
      </p:pic>
      <p:grpSp>
        <p:nvGrpSpPr>
          <p:cNvPr id="4" name="组合 3"/>
          <p:cNvGrpSpPr/>
          <p:nvPr/>
        </p:nvGrpSpPr>
        <p:grpSpPr>
          <a:xfrm>
            <a:off x="1619672" y="836712"/>
            <a:ext cx="6048672" cy="1368153"/>
            <a:chOff x="1331640" y="661835"/>
            <a:chExt cx="5998174" cy="1303002"/>
          </a:xfrm>
        </p:grpSpPr>
        <p:grpSp>
          <p:nvGrpSpPr>
            <p:cNvPr id="5" name="组合 11"/>
            <p:cNvGrpSpPr/>
            <p:nvPr/>
          </p:nvGrpSpPr>
          <p:grpSpPr>
            <a:xfrm>
              <a:off x="1331640" y="661835"/>
              <a:ext cx="5998174" cy="1224033"/>
              <a:chOff x="1331640" y="661835"/>
              <a:chExt cx="5998174" cy="1224033"/>
            </a:xfrm>
          </p:grpSpPr>
          <p:pic>
            <p:nvPicPr>
              <p:cNvPr id="8" name="Picture 6"/>
              <p:cNvPicPr>
                <a:picLocks noChangeAspect="1" noChangeArrowheads="1"/>
              </p:cNvPicPr>
              <p:nvPr/>
            </p:nvPicPr>
            <p:blipFill>
              <a:blip r:embed="rId4" cstate="print"/>
              <a:srcRect/>
              <a:stretch>
                <a:fillRect/>
              </a:stretch>
            </p:blipFill>
            <p:spPr bwMode="auto">
              <a:xfrm>
                <a:off x="5830271" y="1241328"/>
                <a:ext cx="1499543" cy="644540"/>
              </a:xfrm>
              <a:prstGeom prst="rect">
                <a:avLst/>
              </a:prstGeom>
              <a:noFill/>
              <a:ln w="9525">
                <a:noFill/>
                <a:miter lim="800000"/>
                <a:headEnd/>
                <a:tailEnd/>
              </a:ln>
            </p:spPr>
          </p:pic>
          <p:sp>
            <p:nvSpPr>
              <p:cNvPr id="9" name="TextBox 8"/>
              <p:cNvSpPr txBox="1"/>
              <p:nvPr/>
            </p:nvSpPr>
            <p:spPr>
              <a:xfrm>
                <a:off x="1331640" y="661835"/>
                <a:ext cx="5013980" cy="1201794"/>
              </a:xfrm>
              <a:prstGeom prst="rect">
                <a:avLst/>
              </a:prstGeom>
              <a:noFill/>
            </p:spPr>
            <p:txBody>
              <a:bodyPr wrap="none" rtlCol="0">
                <a:spAutoFit/>
              </a:bodyPr>
              <a:lstStyle/>
              <a:p>
                <a:r>
                  <a:rPr lang="en-US" altLang="zh-CN" sz="3600" b="1" dirty="0" smtClean="0">
                    <a:latin typeface="Garamond" pitchFamily="18" charset="0"/>
                    <a:cs typeface="Arial" pitchFamily="34" charset="0"/>
                  </a:rPr>
                  <a:t>H=</a:t>
                </a:r>
                <a:r>
                  <a:rPr lang="en-US" altLang="zh-CN" sz="3600" b="1" dirty="0" err="1" smtClean="0">
                    <a:latin typeface="Garamond" pitchFamily="18" charset="0"/>
                    <a:cs typeface="Arial" pitchFamily="34" charset="0"/>
                  </a:rPr>
                  <a:t>H</a:t>
                </a:r>
                <a:r>
                  <a:rPr lang="en-US" altLang="zh-CN" sz="2400" b="1" dirty="0" err="1" smtClean="0">
                    <a:latin typeface="Garamond" pitchFamily="18" charset="0"/>
                    <a:cs typeface="Arial" pitchFamily="34" charset="0"/>
                  </a:rPr>
                  <a:t>f</a:t>
                </a:r>
                <a:r>
                  <a:rPr lang="en-US" altLang="zh-CN" sz="3600" b="1" dirty="0" err="1" smtClean="0">
                    <a:latin typeface="Garamond" pitchFamily="18" charset="0"/>
                    <a:cs typeface="Arial" pitchFamily="34" charset="0"/>
                  </a:rPr>
                  <a:t>+H</a:t>
                </a:r>
                <a:r>
                  <a:rPr lang="en-US" altLang="zh-CN" sz="2800" b="1" dirty="0" err="1" smtClean="0">
                    <a:latin typeface="Garamond" pitchFamily="18" charset="0"/>
                    <a:cs typeface="Arial" pitchFamily="34" charset="0"/>
                  </a:rPr>
                  <a:t>c</a:t>
                </a:r>
                <a:r>
                  <a:rPr lang="en-US" altLang="zh-CN" sz="3600" b="1" dirty="0" err="1" smtClean="0">
                    <a:latin typeface="Garamond" pitchFamily="18" charset="0"/>
                    <a:cs typeface="Arial" pitchFamily="34" charset="0"/>
                  </a:rPr>
                  <a:t>+H</a:t>
                </a:r>
                <a:r>
                  <a:rPr lang="en-US" altLang="zh-CN" sz="2400" b="1" dirty="0" err="1" smtClean="0">
                    <a:latin typeface="Garamond" pitchFamily="18" charset="0"/>
                    <a:cs typeface="Arial" pitchFamily="34" charset="0"/>
                  </a:rPr>
                  <a:t>k</a:t>
                </a:r>
                <a:endParaRPr lang="en-US" altLang="zh-CN" sz="3600" b="1" dirty="0" smtClean="0">
                  <a:latin typeface="Garamond" pitchFamily="18" charset="0"/>
                  <a:cs typeface="Arial" pitchFamily="34" charset="0"/>
                </a:endParaRPr>
              </a:p>
              <a:p>
                <a:r>
                  <a:rPr lang="en-US" altLang="zh-CN" sz="4000" b="1" dirty="0" smtClean="0">
                    <a:latin typeface="Garamond" pitchFamily="18" charset="0"/>
                    <a:cs typeface="Arial" pitchFamily="34" charset="0"/>
                  </a:rPr>
                  <a:t>   =             +           +  </a:t>
                </a:r>
                <a:endParaRPr lang="zh-CN" altLang="en-US" sz="4000" b="1" dirty="0">
                  <a:latin typeface="Garamond" pitchFamily="18" charset="0"/>
                  <a:cs typeface="Arial" pitchFamily="34" charset="0"/>
                </a:endParaRPr>
              </a:p>
            </p:txBody>
          </p:sp>
        </p:grpSp>
        <p:pic>
          <p:nvPicPr>
            <p:cNvPr id="6" name="Picture 3"/>
            <p:cNvPicPr>
              <a:picLocks noChangeAspect="1" noChangeArrowheads="1"/>
            </p:cNvPicPr>
            <p:nvPr/>
          </p:nvPicPr>
          <p:blipFill>
            <a:blip r:embed="rId5" cstate="print"/>
            <a:srcRect/>
            <a:stretch>
              <a:fillRect/>
            </a:stretch>
          </p:blipFill>
          <p:spPr bwMode="auto">
            <a:xfrm>
              <a:off x="2117115" y="1172749"/>
              <a:ext cx="1541743" cy="792088"/>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4045099" y="1241328"/>
              <a:ext cx="1431159" cy="648072"/>
            </a:xfrm>
            <a:prstGeom prst="rect">
              <a:avLst/>
            </a:prstGeom>
            <a:noFill/>
            <a:ln w="9525">
              <a:noFill/>
              <a:miter lim="800000"/>
              <a:headEnd/>
              <a:tailEnd/>
            </a:ln>
          </p:spPr>
        </p:pic>
      </p:grpSp>
      <p:pic>
        <p:nvPicPr>
          <p:cNvPr id="10" name="Picture 8"/>
          <p:cNvPicPr>
            <a:picLocks noChangeAspect="1" noChangeArrowheads="1"/>
          </p:cNvPicPr>
          <p:nvPr/>
        </p:nvPicPr>
        <p:blipFill>
          <a:blip r:embed="rId7" cstate="print"/>
          <a:srcRect/>
          <a:stretch>
            <a:fillRect/>
          </a:stretch>
        </p:blipFill>
        <p:spPr bwMode="auto">
          <a:xfrm>
            <a:off x="0" y="4725144"/>
            <a:ext cx="2577470" cy="528067"/>
          </a:xfrm>
          <a:prstGeom prst="rect">
            <a:avLst/>
          </a:prstGeom>
          <a:noFill/>
          <a:ln w="9525">
            <a:noFill/>
            <a:miter lim="800000"/>
            <a:headEnd/>
            <a:tailEnd/>
          </a:ln>
        </p:spPr>
      </p:pic>
      <p:pic>
        <p:nvPicPr>
          <p:cNvPr id="11" name="Picture 9"/>
          <p:cNvPicPr>
            <a:picLocks noChangeAspect="1" noChangeArrowheads="1"/>
          </p:cNvPicPr>
          <p:nvPr/>
        </p:nvPicPr>
        <p:blipFill>
          <a:blip r:embed="rId8" cstate="print"/>
          <a:srcRect/>
          <a:stretch>
            <a:fillRect/>
          </a:stretch>
        </p:blipFill>
        <p:spPr bwMode="auto">
          <a:xfrm>
            <a:off x="5866782" y="4005064"/>
            <a:ext cx="3277218" cy="867346"/>
          </a:xfrm>
          <a:prstGeom prst="rect">
            <a:avLst/>
          </a:prstGeom>
          <a:noFill/>
          <a:ln w="9525">
            <a:noFill/>
            <a:miter lim="800000"/>
            <a:headEnd/>
            <a:tailEnd/>
          </a:ln>
        </p:spPr>
      </p:pic>
      <p:sp>
        <p:nvSpPr>
          <p:cNvPr id="12" name="TextBox 11"/>
          <p:cNvSpPr txBox="1"/>
          <p:nvPr/>
        </p:nvSpPr>
        <p:spPr>
          <a:xfrm>
            <a:off x="144016" y="2348880"/>
            <a:ext cx="2483768" cy="1754326"/>
          </a:xfrm>
          <a:prstGeom prst="rect">
            <a:avLst/>
          </a:prstGeom>
          <a:noFill/>
        </p:spPr>
        <p:txBody>
          <a:bodyPr wrap="square" rtlCol="0">
            <a:spAutoFit/>
          </a:bodyPr>
          <a:lstStyle/>
          <a:p>
            <a:r>
              <a:rPr lang="en-US" altLang="zh-CN" b="1" dirty="0" smtClean="0"/>
              <a:t>G=</a:t>
            </a:r>
            <a:r>
              <a:rPr lang="en-US" altLang="zh-CN" b="1" dirty="0" err="1" smtClean="0"/>
              <a:t>I</a:t>
            </a:r>
            <a:r>
              <a:rPr lang="en-US" altLang="zh-CN" sz="1400" b="1" dirty="0" err="1" smtClean="0"/>
              <a:t>nnn</a:t>
            </a:r>
            <a:r>
              <a:rPr lang="en-US" altLang="zh-CN" b="1" dirty="0" smtClean="0"/>
              <a:t>/I</a:t>
            </a:r>
            <a:r>
              <a:rPr lang="en-US" altLang="zh-CN" sz="1400" b="1" dirty="0" smtClean="0"/>
              <a:t>nn</a:t>
            </a:r>
            <a:r>
              <a:rPr lang="en-US" altLang="zh-CN" b="1" dirty="0" smtClean="0"/>
              <a:t>: </a:t>
            </a:r>
          </a:p>
          <a:p>
            <a:r>
              <a:rPr lang="en-US" altLang="zh-CN" dirty="0" smtClean="0"/>
              <a:t>spin frustration</a:t>
            </a:r>
          </a:p>
          <a:p>
            <a:endParaRPr lang="en-US" altLang="zh-CN" dirty="0" smtClean="0"/>
          </a:p>
          <a:p>
            <a:r>
              <a:rPr lang="en-US" altLang="zh-CN" b="1" dirty="0" smtClean="0"/>
              <a:t>AF</a:t>
            </a:r>
            <a:r>
              <a:rPr lang="en-US" altLang="zh-CN" sz="1600" b="1" dirty="0" smtClean="0"/>
              <a:t>s</a:t>
            </a:r>
            <a:r>
              <a:rPr lang="en-US" altLang="zh-CN" b="1" dirty="0" smtClean="0"/>
              <a:t>: </a:t>
            </a:r>
            <a:r>
              <a:rPr lang="en-US" altLang="zh-CN" dirty="0" smtClean="0"/>
              <a:t>AFM with small FS,  No static Kondo screening</a:t>
            </a:r>
            <a:endParaRPr lang="zh-CN" altLang="en-US" dirty="0"/>
          </a:p>
        </p:txBody>
      </p:sp>
      <p:sp>
        <p:nvSpPr>
          <p:cNvPr id="13" name="TextBox 12"/>
          <p:cNvSpPr txBox="1"/>
          <p:nvPr/>
        </p:nvSpPr>
        <p:spPr>
          <a:xfrm>
            <a:off x="6660232" y="2708920"/>
            <a:ext cx="2483768" cy="923330"/>
          </a:xfrm>
          <a:prstGeom prst="rect">
            <a:avLst/>
          </a:prstGeom>
          <a:noFill/>
        </p:spPr>
        <p:txBody>
          <a:bodyPr wrap="square" rtlCol="0">
            <a:spAutoFit/>
          </a:bodyPr>
          <a:lstStyle/>
          <a:p>
            <a:r>
              <a:rPr lang="en-US" altLang="zh-CN" b="1" dirty="0" smtClean="0"/>
              <a:t>PM</a:t>
            </a:r>
            <a:r>
              <a:rPr lang="en-US" altLang="zh-CN" sz="1400" b="1" dirty="0" smtClean="0"/>
              <a:t>L</a:t>
            </a:r>
            <a:r>
              <a:rPr lang="en-US" altLang="zh-CN" dirty="0" smtClean="0"/>
              <a:t>: HF Fermi liquid</a:t>
            </a:r>
          </a:p>
          <a:p>
            <a:r>
              <a:rPr lang="en-US" altLang="zh-CN" dirty="0" smtClean="0"/>
              <a:t>Kondo screening fully developed</a:t>
            </a:r>
            <a:endParaRPr lang="zh-CN" altLang="en-US" dirty="0"/>
          </a:p>
        </p:txBody>
      </p:sp>
      <p:sp>
        <p:nvSpPr>
          <p:cNvPr id="14" name="TextBox 13"/>
          <p:cNvSpPr txBox="1"/>
          <p:nvPr/>
        </p:nvSpPr>
        <p:spPr>
          <a:xfrm>
            <a:off x="5940152" y="5733256"/>
            <a:ext cx="3203848" cy="923330"/>
          </a:xfrm>
          <a:prstGeom prst="rect">
            <a:avLst/>
          </a:prstGeom>
          <a:noFill/>
        </p:spPr>
        <p:txBody>
          <a:bodyPr wrap="square" rtlCol="0">
            <a:spAutoFit/>
          </a:bodyPr>
          <a:lstStyle/>
          <a:p>
            <a:r>
              <a:rPr lang="en-US" altLang="zh-CN" b="1" dirty="0" smtClean="0"/>
              <a:t>AF</a:t>
            </a:r>
            <a:r>
              <a:rPr lang="en-US" altLang="zh-CN" sz="1400" b="1" dirty="0" smtClean="0"/>
              <a:t>L</a:t>
            </a:r>
            <a:r>
              <a:rPr lang="en-US" altLang="zh-CN" b="1" dirty="0" smtClean="0"/>
              <a:t>: </a:t>
            </a:r>
            <a:r>
              <a:rPr lang="en-US" altLang="zh-CN" dirty="0" smtClean="0"/>
              <a:t>Intermediate  region.</a:t>
            </a:r>
          </a:p>
          <a:p>
            <a:r>
              <a:rPr lang="en-US" altLang="zh-CN" dirty="0" smtClean="0"/>
              <a:t>         Kondo screening develops    </a:t>
            </a:r>
          </a:p>
          <a:p>
            <a:r>
              <a:rPr lang="en-US" altLang="zh-CN" dirty="0" smtClean="0"/>
              <a:t>         inside AFM state</a:t>
            </a:r>
            <a:endParaRPr lang="zh-CN" altLang="en-US" dirty="0"/>
          </a:p>
        </p:txBody>
      </p:sp>
      <p:cxnSp>
        <p:nvCxnSpPr>
          <p:cNvPr id="15" name="直接箭头连接符 14"/>
          <p:cNvCxnSpPr/>
          <p:nvPr/>
        </p:nvCxnSpPr>
        <p:spPr>
          <a:xfrm flipV="1">
            <a:off x="2051720" y="4797152"/>
            <a:ext cx="20162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520" y="5661248"/>
            <a:ext cx="1789529" cy="369332"/>
          </a:xfrm>
          <a:prstGeom prst="rect">
            <a:avLst/>
          </a:prstGeom>
          <a:noFill/>
        </p:spPr>
        <p:txBody>
          <a:bodyPr wrap="none" rtlCol="0">
            <a:spAutoFit/>
          </a:bodyPr>
          <a:lstStyle/>
          <a:p>
            <a:r>
              <a:rPr lang="en-US" altLang="zh-CN" dirty="0" err="1" smtClean="0"/>
              <a:t>Lifshitz</a:t>
            </a:r>
            <a:r>
              <a:rPr lang="en-US" altLang="zh-CN" dirty="0" smtClean="0"/>
              <a:t> transition</a:t>
            </a:r>
            <a:endParaRPr lang="zh-CN" altLang="en-US" dirty="0"/>
          </a:p>
        </p:txBody>
      </p:sp>
      <p:sp>
        <p:nvSpPr>
          <p:cNvPr id="17" name="TextBox 16"/>
          <p:cNvSpPr txBox="1"/>
          <p:nvPr/>
        </p:nvSpPr>
        <p:spPr>
          <a:xfrm>
            <a:off x="2987824" y="404664"/>
            <a:ext cx="2841868" cy="461665"/>
          </a:xfrm>
          <a:prstGeom prst="rect">
            <a:avLst/>
          </a:prstGeom>
          <a:noFill/>
        </p:spPr>
        <p:txBody>
          <a:bodyPr wrap="none" rtlCol="0">
            <a:spAutoFit/>
          </a:bodyPr>
          <a:lstStyle/>
          <a:p>
            <a:r>
              <a:rPr lang="en-US" altLang="zh-CN" sz="2400" dirty="0" smtClean="0"/>
              <a:t>QM</a:t>
            </a:r>
            <a:r>
              <a:rPr lang="zh-CN" altLang="en-US" sz="2400" dirty="0" smtClean="0"/>
              <a:t> </a:t>
            </a:r>
            <a:r>
              <a:rPr lang="en-US" altLang="zh-CN" sz="2400" dirty="0" smtClean="0"/>
              <a:t>Si, Phys. B (2006)</a:t>
            </a:r>
            <a:endParaRPr lang="zh-CN" altLang="en-US" sz="2400" dirty="0"/>
          </a:p>
        </p:txBody>
      </p:sp>
      <p:sp>
        <p:nvSpPr>
          <p:cNvPr id="18" name="TextBox 17"/>
          <p:cNvSpPr txBox="1"/>
          <p:nvPr/>
        </p:nvSpPr>
        <p:spPr>
          <a:xfrm>
            <a:off x="2843808" y="2204864"/>
            <a:ext cx="2341795" cy="830997"/>
          </a:xfrm>
          <a:prstGeom prst="rect">
            <a:avLst/>
          </a:prstGeom>
          <a:noFill/>
        </p:spPr>
        <p:txBody>
          <a:bodyPr wrap="none" rtlCol="0">
            <a:spAutoFit/>
          </a:bodyPr>
          <a:lstStyle/>
          <a:p>
            <a:r>
              <a:rPr lang="en-US" altLang="zh-CN" sz="2400" dirty="0" smtClean="0">
                <a:solidFill>
                  <a:srgbClr val="FF0000"/>
                </a:solidFill>
              </a:rPr>
              <a:t>I: Local QCP</a:t>
            </a:r>
          </a:p>
          <a:p>
            <a:r>
              <a:rPr lang="en-US" altLang="zh-CN" sz="2400" dirty="0" smtClean="0">
                <a:solidFill>
                  <a:srgbClr val="009900"/>
                </a:solidFill>
              </a:rPr>
              <a:t>II: SDW-type QCP</a:t>
            </a:r>
            <a:endParaRPr lang="zh-CN" altLang="en-US" sz="2400" dirty="0">
              <a:solidFill>
                <a:srgbClr val="0099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0" y="908720"/>
            <a:ext cx="2915816" cy="2760494"/>
          </a:xfrm>
          <a:prstGeom prst="rect">
            <a:avLst/>
          </a:prstGeom>
          <a:noFill/>
          <a:ln w="9525">
            <a:noFill/>
            <a:miter lim="800000"/>
            <a:headEnd/>
            <a:tailEnd/>
          </a:ln>
        </p:spPr>
      </p:pic>
      <p:pic>
        <p:nvPicPr>
          <p:cNvPr id="66563" name="Picture 3"/>
          <p:cNvPicPr>
            <a:picLocks noChangeAspect="1" noChangeArrowheads="1"/>
          </p:cNvPicPr>
          <p:nvPr/>
        </p:nvPicPr>
        <p:blipFill>
          <a:blip r:embed="rId4" cstate="print"/>
          <a:srcRect/>
          <a:stretch>
            <a:fillRect/>
          </a:stretch>
        </p:blipFill>
        <p:spPr bwMode="auto">
          <a:xfrm>
            <a:off x="107504" y="3932219"/>
            <a:ext cx="2915816" cy="2816975"/>
          </a:xfrm>
          <a:prstGeom prst="rect">
            <a:avLst/>
          </a:prstGeom>
          <a:noFill/>
          <a:ln w="9525">
            <a:noFill/>
            <a:miter lim="800000"/>
            <a:headEnd/>
            <a:tailEnd/>
          </a:ln>
        </p:spPr>
      </p:pic>
      <p:pic>
        <p:nvPicPr>
          <p:cNvPr id="66564" name="Picture 4"/>
          <p:cNvPicPr>
            <a:picLocks noChangeAspect="1" noChangeArrowheads="1"/>
          </p:cNvPicPr>
          <p:nvPr/>
        </p:nvPicPr>
        <p:blipFill>
          <a:blip r:embed="rId5" cstate="print"/>
          <a:srcRect/>
          <a:stretch>
            <a:fillRect/>
          </a:stretch>
        </p:blipFill>
        <p:spPr bwMode="auto">
          <a:xfrm>
            <a:off x="3059832" y="836712"/>
            <a:ext cx="3039496" cy="2936462"/>
          </a:xfrm>
          <a:prstGeom prst="rect">
            <a:avLst/>
          </a:prstGeom>
          <a:noFill/>
          <a:ln w="9525">
            <a:noFill/>
            <a:miter lim="800000"/>
            <a:headEnd/>
            <a:tailEnd/>
          </a:ln>
        </p:spPr>
      </p:pic>
      <p:pic>
        <p:nvPicPr>
          <p:cNvPr id="66565" name="Picture 5"/>
          <p:cNvPicPr>
            <a:picLocks noChangeAspect="1" noChangeArrowheads="1"/>
          </p:cNvPicPr>
          <p:nvPr/>
        </p:nvPicPr>
        <p:blipFill>
          <a:blip r:embed="rId6" cstate="print"/>
          <a:srcRect/>
          <a:stretch>
            <a:fillRect/>
          </a:stretch>
        </p:blipFill>
        <p:spPr bwMode="auto">
          <a:xfrm>
            <a:off x="2951312" y="3717032"/>
            <a:ext cx="3312368" cy="3097180"/>
          </a:xfrm>
          <a:prstGeom prst="rect">
            <a:avLst/>
          </a:prstGeom>
          <a:noFill/>
          <a:ln w="9525">
            <a:noFill/>
            <a:miter lim="800000"/>
            <a:headEnd/>
            <a:tailEnd/>
          </a:ln>
        </p:spPr>
      </p:pic>
      <p:sp>
        <p:nvSpPr>
          <p:cNvPr id="6" name="TextBox 5"/>
          <p:cNvSpPr txBox="1"/>
          <p:nvPr/>
        </p:nvSpPr>
        <p:spPr>
          <a:xfrm>
            <a:off x="1403648" y="0"/>
            <a:ext cx="6535764" cy="646331"/>
          </a:xfrm>
          <a:prstGeom prst="rect">
            <a:avLst/>
          </a:prstGeom>
          <a:noFill/>
        </p:spPr>
        <p:txBody>
          <a:bodyPr wrap="none" rtlCol="0">
            <a:spAutoFit/>
          </a:bodyPr>
          <a:lstStyle/>
          <a:p>
            <a:r>
              <a:rPr lang="en-US" altLang="zh-CN" sz="3600" b="1" dirty="0" smtClean="0"/>
              <a:t>YbRh</a:t>
            </a:r>
            <a:r>
              <a:rPr lang="en-US" altLang="zh-CN" sz="3600" b="1" baseline="-25000" dirty="0" smtClean="0"/>
              <a:t>2</a:t>
            </a:r>
            <a:r>
              <a:rPr lang="en-US" altLang="zh-CN" sz="3600" b="1" dirty="0" smtClean="0"/>
              <a:t>Si</a:t>
            </a:r>
            <a:r>
              <a:rPr lang="en-US" altLang="zh-CN" sz="3600" b="1" baseline="-25000" dirty="0" smtClean="0"/>
              <a:t>2</a:t>
            </a:r>
            <a:r>
              <a:rPr lang="en-US" altLang="zh-CN" sz="3600" b="1" dirty="0" smtClean="0"/>
              <a:t>: Prototype of local QCP</a:t>
            </a:r>
            <a:endParaRPr lang="zh-CN" altLang="en-US" sz="3600" b="1" dirty="0"/>
          </a:p>
        </p:txBody>
      </p:sp>
      <p:sp>
        <p:nvSpPr>
          <p:cNvPr id="7" name="TextBox 6"/>
          <p:cNvSpPr txBox="1"/>
          <p:nvPr/>
        </p:nvSpPr>
        <p:spPr>
          <a:xfrm>
            <a:off x="6156176" y="692696"/>
            <a:ext cx="2987824" cy="6447919"/>
          </a:xfrm>
          <a:prstGeom prst="rect">
            <a:avLst/>
          </a:prstGeom>
          <a:noFill/>
        </p:spPr>
        <p:txBody>
          <a:bodyPr wrap="square" rtlCol="0">
            <a:spAutoFit/>
          </a:bodyPr>
          <a:lstStyle/>
          <a:p>
            <a:r>
              <a:rPr lang="en-US" altLang="zh-CN" b="1" dirty="0" smtClean="0">
                <a:solidFill>
                  <a:srgbClr val="0000CC"/>
                </a:solidFill>
              </a:rPr>
              <a:t>YbRh2Si2: </a:t>
            </a:r>
          </a:p>
          <a:p>
            <a:pPr marL="180000" indent="-180000">
              <a:spcBef>
                <a:spcPts val="600"/>
              </a:spcBef>
              <a:buFont typeface="Arial" pitchFamily="34" charset="0"/>
              <a:buChar char="•"/>
            </a:pPr>
            <a:r>
              <a:rPr lang="en-US" altLang="zh-CN" dirty="0" smtClean="0"/>
              <a:t>T*: crossover temperature for the Kondo breakdown.</a:t>
            </a:r>
          </a:p>
          <a:p>
            <a:pPr marL="180000" indent="-180000">
              <a:spcBef>
                <a:spcPts val="600"/>
              </a:spcBef>
              <a:buFont typeface="Arial" pitchFamily="34" charset="0"/>
              <a:buChar char="•"/>
            </a:pPr>
            <a:r>
              <a:rPr lang="en-US" altLang="zh-CN" dirty="0" smtClean="0"/>
              <a:t>T* meets T</a:t>
            </a:r>
            <a:r>
              <a:rPr lang="en-US" altLang="zh-CN" baseline="-25000" dirty="0" smtClean="0"/>
              <a:t>N</a:t>
            </a:r>
            <a:r>
              <a:rPr lang="en-US" altLang="zh-CN" dirty="0" smtClean="0"/>
              <a:t>  line the QCP.</a:t>
            </a:r>
          </a:p>
          <a:p>
            <a:pPr marL="180000" indent="-180000">
              <a:spcBef>
                <a:spcPts val="600"/>
              </a:spcBef>
              <a:buFont typeface="Arial" pitchFamily="34" charset="0"/>
              <a:buChar char="•"/>
            </a:pPr>
            <a:r>
              <a:rPr lang="en-US" altLang="zh-CN" dirty="0" smtClean="0"/>
              <a:t>Changes from small FS to large FS crossing the T* line?</a:t>
            </a:r>
          </a:p>
          <a:p>
            <a:pPr marL="180000" indent="-180000">
              <a:spcBef>
                <a:spcPts val="600"/>
              </a:spcBef>
              <a:buFont typeface="Arial" pitchFamily="34" charset="0"/>
              <a:buChar char="•"/>
            </a:pPr>
            <a:r>
              <a:rPr lang="en-US" altLang="zh-CN" dirty="0" smtClean="0"/>
              <a:t> T</a:t>
            </a:r>
            <a:r>
              <a:rPr lang="en-US" altLang="zh-CN" baseline="-25000" dirty="0" smtClean="0"/>
              <a:t>FL</a:t>
            </a:r>
            <a:r>
              <a:rPr lang="en-US" altLang="zh-CN" dirty="0" smtClean="0"/>
              <a:t>: FL region.</a:t>
            </a:r>
          </a:p>
          <a:p>
            <a:pPr>
              <a:buFont typeface="Arial" pitchFamily="34" charset="0"/>
              <a:buChar char="•"/>
            </a:pPr>
            <a:endParaRPr lang="en-US" altLang="zh-CN" dirty="0" smtClean="0"/>
          </a:p>
          <a:p>
            <a:r>
              <a:rPr lang="en-US" altLang="zh-CN" dirty="0" smtClean="0">
                <a:solidFill>
                  <a:srgbClr val="0000CC"/>
                </a:solidFill>
              </a:rPr>
              <a:t> </a:t>
            </a:r>
            <a:r>
              <a:rPr lang="en-US" altLang="zh-CN" b="1" dirty="0" err="1" smtClean="0">
                <a:solidFill>
                  <a:srgbClr val="0000CC"/>
                </a:solidFill>
              </a:rPr>
              <a:t>Co</a:t>
            </a:r>
            <a:r>
              <a:rPr lang="en-US" altLang="zh-CN" b="1" dirty="0" err="1" smtClean="0">
                <a:solidFill>
                  <a:srgbClr val="0000CC"/>
                </a:solidFill>
                <a:sym typeface="Symbol"/>
              </a:rPr>
              <a:t></a:t>
            </a:r>
            <a:r>
              <a:rPr lang="en-US" altLang="zh-CN" b="1" dirty="0" err="1" smtClean="0">
                <a:solidFill>
                  <a:srgbClr val="0000CC"/>
                </a:solidFill>
              </a:rPr>
              <a:t>Rh</a:t>
            </a:r>
            <a:r>
              <a:rPr lang="en-US" altLang="zh-CN" b="1" dirty="0" err="1" smtClean="0">
                <a:solidFill>
                  <a:srgbClr val="0000CC"/>
                </a:solidFill>
                <a:sym typeface="Symbol"/>
              </a:rPr>
              <a:t></a:t>
            </a:r>
            <a:r>
              <a:rPr lang="en-US" altLang="zh-CN" b="1" dirty="0" err="1" smtClean="0">
                <a:solidFill>
                  <a:srgbClr val="0000CC"/>
                </a:solidFill>
              </a:rPr>
              <a:t>Ir</a:t>
            </a:r>
            <a:r>
              <a:rPr lang="en-US" altLang="zh-CN" b="1" dirty="0" smtClean="0">
                <a:solidFill>
                  <a:srgbClr val="0000CC"/>
                </a:solidFill>
              </a:rPr>
              <a:t>: </a:t>
            </a:r>
          </a:p>
          <a:p>
            <a:pPr marL="180000" indent="-180000">
              <a:spcBef>
                <a:spcPts val="600"/>
              </a:spcBef>
              <a:buFont typeface="Arial" pitchFamily="34" charset="0"/>
              <a:buChar char="•"/>
            </a:pPr>
            <a:r>
              <a:rPr lang="en-US" altLang="zh-CN" dirty="0" smtClean="0"/>
              <a:t>Negative pressure, suppressing AFM.</a:t>
            </a:r>
          </a:p>
          <a:p>
            <a:pPr marL="180000" indent="-180000">
              <a:spcBef>
                <a:spcPts val="600"/>
              </a:spcBef>
              <a:buFont typeface="Arial" pitchFamily="34" charset="0"/>
              <a:buChar char="•"/>
            </a:pPr>
            <a:r>
              <a:rPr lang="en-US" altLang="zh-CN" dirty="0" smtClean="0"/>
              <a:t>T* line reaches zero in AFM, at QCP and away from QCP.</a:t>
            </a:r>
          </a:p>
          <a:p>
            <a:pPr marL="180000" indent="-180000">
              <a:spcBef>
                <a:spcPts val="600"/>
              </a:spcBef>
              <a:buFont typeface="Arial" pitchFamily="34" charset="0"/>
              <a:buChar char="•"/>
            </a:pPr>
            <a:r>
              <a:rPr lang="en-US" altLang="zh-CN" dirty="0" smtClean="0"/>
              <a:t>T* is determined by Hall effect and thermal properties.</a:t>
            </a:r>
          </a:p>
          <a:p>
            <a:pPr>
              <a:buFont typeface="Arial" pitchFamily="34" charset="0"/>
              <a:buChar char="•"/>
            </a:pPr>
            <a:endParaRPr lang="en-US" altLang="zh-CN" dirty="0" smtClean="0"/>
          </a:p>
          <a:p>
            <a:r>
              <a:rPr lang="en-US" altLang="zh-CN" b="1" dirty="0" smtClean="0">
                <a:solidFill>
                  <a:srgbClr val="C00000"/>
                </a:solidFill>
              </a:rPr>
              <a:t> Problem: </a:t>
            </a:r>
          </a:p>
          <a:p>
            <a:pPr>
              <a:buFont typeface="Arial" pitchFamily="34" charset="0"/>
              <a:buChar char="•"/>
            </a:pPr>
            <a:r>
              <a:rPr lang="en-US" altLang="zh-CN" b="1" dirty="0" smtClean="0">
                <a:solidFill>
                  <a:srgbClr val="0000CC"/>
                </a:solidFill>
              </a:rPr>
              <a:t> Impossible to study the real reconstruction of FS.</a:t>
            </a:r>
          </a:p>
          <a:p>
            <a:pPr>
              <a:buFont typeface="Arial" pitchFamily="34" charset="0"/>
              <a:buChar char="•"/>
            </a:pPr>
            <a:endParaRPr lang="zh-CN" altLang="en-US" dirty="0"/>
          </a:p>
        </p:txBody>
      </p:sp>
      <p:sp>
        <p:nvSpPr>
          <p:cNvPr id="8" name="矩形 7"/>
          <p:cNvSpPr/>
          <p:nvPr/>
        </p:nvSpPr>
        <p:spPr>
          <a:xfrm>
            <a:off x="395536" y="620688"/>
            <a:ext cx="3574825" cy="338554"/>
          </a:xfrm>
          <a:prstGeom prst="rect">
            <a:avLst/>
          </a:prstGeom>
        </p:spPr>
        <p:txBody>
          <a:bodyPr wrap="none">
            <a:spAutoFit/>
          </a:bodyPr>
          <a:lstStyle/>
          <a:p>
            <a:r>
              <a:rPr lang="en-US" altLang="zh-CN" sz="1600" dirty="0" smtClean="0"/>
              <a:t>S. </a:t>
            </a:r>
            <a:r>
              <a:rPr lang="en-US" altLang="zh-CN" sz="1600" dirty="0" err="1" smtClean="0"/>
              <a:t>Friedemann</a:t>
            </a:r>
            <a:r>
              <a:rPr lang="en-US" altLang="zh-CN" sz="1600" dirty="0" smtClean="0"/>
              <a:t> et al, Nature Phys.  (2011)</a:t>
            </a:r>
            <a:endParaRPr lang="zh-CN"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246702" y="3429000"/>
            <a:ext cx="3563888" cy="2708828"/>
          </a:xfrm>
          <a:prstGeom prst="rect">
            <a:avLst/>
          </a:prstGeom>
          <a:noFill/>
          <a:ln w="9525">
            <a:noFill/>
            <a:miter lim="800000"/>
            <a:headEnd/>
            <a:tailEnd/>
          </a:ln>
        </p:spPr>
      </p:pic>
      <p:grpSp>
        <p:nvGrpSpPr>
          <p:cNvPr id="2" name="组合 1"/>
          <p:cNvGrpSpPr/>
          <p:nvPr/>
        </p:nvGrpSpPr>
        <p:grpSpPr>
          <a:xfrm>
            <a:off x="246702" y="764704"/>
            <a:ext cx="3707904" cy="3024336"/>
            <a:chOff x="228600" y="1628800"/>
            <a:chExt cx="4419600" cy="3657600"/>
          </a:xfrm>
        </p:grpSpPr>
        <p:pic>
          <p:nvPicPr>
            <p:cNvPr id="3" name="Picture 10" descr="CeCu6_phase"/>
            <p:cNvPicPr>
              <a:picLocks noChangeArrowheads="1"/>
            </p:cNvPicPr>
            <p:nvPr/>
          </p:nvPicPr>
          <p:blipFill>
            <a:blip r:embed="rId3" cstate="print"/>
            <a:srcRect/>
            <a:stretch>
              <a:fillRect/>
            </a:stretch>
          </p:blipFill>
          <p:spPr bwMode="auto">
            <a:xfrm>
              <a:off x="228600" y="1628800"/>
              <a:ext cx="4419600" cy="3657600"/>
            </a:xfrm>
            <a:prstGeom prst="rect">
              <a:avLst/>
            </a:prstGeom>
            <a:noFill/>
            <a:ln w="9525">
              <a:noFill/>
              <a:miter lim="800000"/>
              <a:headEnd/>
              <a:tailEnd/>
            </a:ln>
          </p:spPr>
        </p:pic>
        <p:sp>
          <p:nvSpPr>
            <p:cNvPr id="4" name="Rectangle 11"/>
            <p:cNvSpPr>
              <a:spLocks noChangeArrowheads="1"/>
            </p:cNvSpPr>
            <p:nvPr/>
          </p:nvSpPr>
          <p:spPr bwMode="auto">
            <a:xfrm>
              <a:off x="2244981" y="2064229"/>
              <a:ext cx="1895475" cy="290512"/>
            </a:xfrm>
            <a:prstGeom prst="rect">
              <a:avLst/>
            </a:prstGeom>
            <a:noFill/>
            <a:ln w="9525">
              <a:noFill/>
              <a:miter lim="800000"/>
              <a:headEnd/>
              <a:tailEnd/>
            </a:ln>
          </p:spPr>
          <p:txBody>
            <a:bodyPr wrap="none">
              <a:spAutoFit/>
            </a:bodyPr>
            <a:lstStyle/>
            <a:p>
              <a:pPr algn="ctr"/>
              <a:r>
                <a:rPr lang="en-US" altLang="zh-CN" sz="2000" baseline="-25000" dirty="0"/>
                <a:t>(H. von Lohneysen,‘96)</a:t>
              </a:r>
            </a:p>
          </p:txBody>
        </p:sp>
      </p:grpSp>
      <p:sp>
        <p:nvSpPr>
          <p:cNvPr id="5" name="TextBox 4"/>
          <p:cNvSpPr txBox="1"/>
          <p:nvPr/>
        </p:nvSpPr>
        <p:spPr>
          <a:xfrm>
            <a:off x="1043608" y="0"/>
            <a:ext cx="6912768" cy="1077218"/>
          </a:xfrm>
          <a:prstGeom prst="rect">
            <a:avLst/>
          </a:prstGeom>
          <a:noFill/>
        </p:spPr>
        <p:txBody>
          <a:bodyPr wrap="square" rtlCol="0">
            <a:spAutoFit/>
          </a:bodyPr>
          <a:lstStyle/>
          <a:p>
            <a:pPr algn="ctr"/>
            <a:r>
              <a:rPr lang="en-US" altLang="zh-CN" sz="3200" b="1" dirty="0" smtClean="0"/>
              <a:t>CeCu</a:t>
            </a:r>
            <a:r>
              <a:rPr lang="en-US" altLang="zh-CN" sz="3200" b="1" baseline="-25000" dirty="0" smtClean="0"/>
              <a:t>6-x</a:t>
            </a:r>
            <a:r>
              <a:rPr lang="en-US" altLang="zh-CN" sz="3200" b="1" dirty="0" smtClean="0"/>
              <a:t>Au</a:t>
            </a:r>
            <a:r>
              <a:rPr lang="en-US" altLang="zh-CN" sz="3200" b="1" baseline="-25000" dirty="0" smtClean="0"/>
              <a:t>x</a:t>
            </a:r>
            <a:r>
              <a:rPr lang="en-US" altLang="zh-CN" sz="3200" b="1" dirty="0" smtClean="0"/>
              <a:t>: local vs. SDW QCP for doping vs. field-induced QCP?</a:t>
            </a:r>
            <a:endParaRPr lang="zh-CN" altLang="en-US" sz="3200" b="1" dirty="0"/>
          </a:p>
        </p:txBody>
      </p:sp>
      <p:pic>
        <p:nvPicPr>
          <p:cNvPr id="67587" name="Picture 3"/>
          <p:cNvPicPr>
            <a:picLocks noChangeAspect="1" noChangeArrowheads="1"/>
          </p:cNvPicPr>
          <p:nvPr/>
        </p:nvPicPr>
        <p:blipFill>
          <a:blip r:embed="rId4" cstate="print"/>
          <a:srcRect/>
          <a:stretch>
            <a:fillRect/>
          </a:stretch>
        </p:blipFill>
        <p:spPr bwMode="auto">
          <a:xfrm>
            <a:off x="5220072" y="1052736"/>
            <a:ext cx="3212875" cy="5162920"/>
          </a:xfrm>
          <a:prstGeom prst="rect">
            <a:avLst/>
          </a:prstGeom>
          <a:noFill/>
          <a:ln w="9525">
            <a:noFill/>
            <a:miter lim="800000"/>
            <a:headEnd/>
            <a:tailEnd/>
          </a:ln>
        </p:spPr>
      </p:pic>
      <p:sp>
        <p:nvSpPr>
          <p:cNvPr id="8" name="TextBox 7"/>
          <p:cNvSpPr txBox="1"/>
          <p:nvPr/>
        </p:nvSpPr>
        <p:spPr>
          <a:xfrm>
            <a:off x="0" y="6165304"/>
            <a:ext cx="4860032" cy="646331"/>
          </a:xfrm>
          <a:prstGeom prst="rect">
            <a:avLst/>
          </a:prstGeom>
          <a:noFill/>
        </p:spPr>
        <p:txBody>
          <a:bodyPr wrap="square" rtlCol="0">
            <a:spAutoFit/>
          </a:bodyPr>
          <a:lstStyle/>
          <a:p>
            <a:r>
              <a:rPr lang="en-US" altLang="zh-CN" b="1" dirty="0" smtClean="0">
                <a:solidFill>
                  <a:srgbClr val="0000CC"/>
                </a:solidFill>
              </a:rPr>
              <a:t>E/T scaling of the inelastic neutron-scattering cross-section S in CeCu</a:t>
            </a:r>
            <a:r>
              <a:rPr lang="en-US" altLang="zh-CN" b="1" baseline="-25000" dirty="0" smtClean="0">
                <a:solidFill>
                  <a:srgbClr val="0000CC"/>
                </a:solidFill>
              </a:rPr>
              <a:t>5.9</a:t>
            </a:r>
            <a:r>
              <a:rPr lang="en-US" altLang="zh-CN" b="1" dirty="0" smtClean="0">
                <a:solidFill>
                  <a:srgbClr val="0000CC"/>
                </a:solidFill>
              </a:rPr>
              <a:t>Au</a:t>
            </a:r>
            <a:r>
              <a:rPr lang="en-US" altLang="zh-CN" b="1" baseline="-25000" dirty="0" smtClean="0">
                <a:solidFill>
                  <a:srgbClr val="0000CC"/>
                </a:solidFill>
              </a:rPr>
              <a:t>0.1 </a:t>
            </a:r>
            <a:r>
              <a:rPr lang="en-US" altLang="zh-CN" b="1" dirty="0" smtClean="0">
                <a:solidFill>
                  <a:srgbClr val="0000CC"/>
                </a:solidFill>
              </a:rPr>
              <a:t>: </a:t>
            </a:r>
            <a:r>
              <a:rPr lang="en-US" altLang="zh-CN" b="1" dirty="0" smtClean="0">
                <a:solidFill>
                  <a:srgbClr val="0000CC"/>
                </a:solidFill>
                <a:sym typeface="Symbol"/>
              </a:rPr>
              <a:t>=0.75.</a:t>
            </a:r>
            <a:endParaRPr lang="zh-CN" altLang="en-US" b="1" dirty="0">
              <a:solidFill>
                <a:srgbClr val="0000CC"/>
              </a:solidFill>
            </a:endParaRPr>
          </a:p>
        </p:txBody>
      </p:sp>
      <p:sp>
        <p:nvSpPr>
          <p:cNvPr id="9" name="TextBox 8"/>
          <p:cNvSpPr txBox="1"/>
          <p:nvPr/>
        </p:nvSpPr>
        <p:spPr>
          <a:xfrm>
            <a:off x="5148064" y="6211669"/>
            <a:ext cx="3816424" cy="646331"/>
          </a:xfrm>
          <a:prstGeom prst="rect">
            <a:avLst/>
          </a:prstGeom>
          <a:noFill/>
        </p:spPr>
        <p:txBody>
          <a:bodyPr wrap="square" rtlCol="0">
            <a:spAutoFit/>
          </a:bodyPr>
          <a:lstStyle/>
          <a:p>
            <a:r>
              <a:rPr lang="en-US" altLang="zh-CN" b="1" dirty="0" smtClean="0">
                <a:solidFill>
                  <a:srgbClr val="0000CC"/>
                </a:solidFill>
              </a:rPr>
              <a:t> CeCu</a:t>
            </a:r>
            <a:r>
              <a:rPr lang="en-US" altLang="zh-CN" b="1" baseline="-25000" dirty="0" smtClean="0">
                <a:solidFill>
                  <a:srgbClr val="0000CC"/>
                </a:solidFill>
              </a:rPr>
              <a:t>5.8</a:t>
            </a:r>
            <a:r>
              <a:rPr lang="en-US" altLang="zh-CN" b="1" dirty="0" smtClean="0">
                <a:solidFill>
                  <a:srgbClr val="0000CC"/>
                </a:solidFill>
              </a:rPr>
              <a:t>Au</a:t>
            </a:r>
            <a:r>
              <a:rPr lang="en-US" altLang="zh-CN" b="1" baseline="-25000" dirty="0" smtClean="0">
                <a:solidFill>
                  <a:srgbClr val="0000CC"/>
                </a:solidFill>
              </a:rPr>
              <a:t>0.2</a:t>
            </a:r>
            <a:r>
              <a:rPr lang="en-US" altLang="zh-CN" b="1" dirty="0" smtClean="0">
                <a:solidFill>
                  <a:srgbClr val="0000CC"/>
                </a:solidFill>
              </a:rPr>
              <a:t>: field induced QCP at B~0.35T! HMM scenario fits better!</a:t>
            </a:r>
            <a:endParaRPr lang="zh-CN" altLang="en-US" b="1" dirty="0">
              <a:solidFill>
                <a:srgbClr val="0000CC"/>
              </a:solidFill>
            </a:endParaRPr>
          </a:p>
        </p:txBody>
      </p:sp>
      <p:sp>
        <p:nvSpPr>
          <p:cNvPr id="10" name="矩形 9"/>
          <p:cNvSpPr/>
          <p:nvPr/>
        </p:nvSpPr>
        <p:spPr>
          <a:xfrm>
            <a:off x="2226414" y="3584049"/>
            <a:ext cx="1841530" cy="276999"/>
          </a:xfrm>
          <a:prstGeom prst="rect">
            <a:avLst/>
          </a:prstGeom>
        </p:spPr>
        <p:txBody>
          <a:bodyPr wrap="none">
            <a:spAutoFit/>
          </a:bodyPr>
          <a:lstStyle/>
          <a:p>
            <a:r>
              <a:rPr lang="da-DK" altLang="zh-CN" sz="1200" dirty="0" smtClean="0"/>
              <a:t>A. Schröder, Nature (2000)</a:t>
            </a:r>
            <a:endParaRPr lang="zh-CN" altLang="en-US" sz="1200" dirty="0"/>
          </a:p>
        </p:txBody>
      </p:sp>
      <p:sp>
        <p:nvSpPr>
          <p:cNvPr id="11" name="矩形 10"/>
          <p:cNvSpPr/>
          <p:nvPr/>
        </p:nvSpPr>
        <p:spPr>
          <a:xfrm>
            <a:off x="7578080" y="2996952"/>
            <a:ext cx="1565920" cy="369332"/>
          </a:xfrm>
          <a:prstGeom prst="rect">
            <a:avLst/>
          </a:prstGeom>
        </p:spPr>
        <p:txBody>
          <a:bodyPr wrap="square">
            <a:spAutoFit/>
          </a:bodyPr>
          <a:lstStyle/>
          <a:p>
            <a:r>
              <a:rPr lang="en-US" altLang="zh-CN" sz="1200" dirty="0" smtClean="0"/>
              <a:t>O. </a:t>
            </a:r>
            <a:r>
              <a:rPr lang="en-US" altLang="zh-CN" sz="1200" dirty="0" err="1" smtClean="0"/>
              <a:t>Stockert</a:t>
            </a:r>
            <a:r>
              <a:rPr lang="en-US" altLang="zh-CN" sz="1200" dirty="0" smtClean="0"/>
              <a:t>, PRL(2007</a:t>
            </a:r>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381"/>
            <a:ext cx="9147248" cy="646331"/>
          </a:xfrm>
          <a:prstGeom prst="rect">
            <a:avLst/>
          </a:prstGeom>
          <a:noFill/>
        </p:spPr>
        <p:txBody>
          <a:bodyPr wrap="none" rtlCol="0">
            <a:spAutoFit/>
          </a:bodyPr>
          <a:lstStyle/>
          <a:p>
            <a:r>
              <a:rPr lang="en-US" altLang="zh-CN" sz="3600" b="1" dirty="0" smtClean="0"/>
              <a:t>Quantum criticality: various tuning parameters</a:t>
            </a:r>
            <a:endParaRPr lang="zh-CN" altLang="en-US" sz="3600" b="1" dirty="0"/>
          </a:p>
        </p:txBody>
      </p:sp>
      <p:grpSp>
        <p:nvGrpSpPr>
          <p:cNvPr id="7" name="组合 6"/>
          <p:cNvGrpSpPr/>
          <p:nvPr/>
        </p:nvGrpSpPr>
        <p:grpSpPr>
          <a:xfrm>
            <a:off x="432048" y="980728"/>
            <a:ext cx="8388424" cy="5645080"/>
            <a:chOff x="432048" y="980728"/>
            <a:chExt cx="8388424" cy="5645080"/>
          </a:xfrm>
        </p:grpSpPr>
        <p:grpSp>
          <p:nvGrpSpPr>
            <p:cNvPr id="6" name="组合 5"/>
            <p:cNvGrpSpPr/>
            <p:nvPr/>
          </p:nvGrpSpPr>
          <p:grpSpPr>
            <a:xfrm>
              <a:off x="1763688" y="980728"/>
              <a:ext cx="5556691" cy="4536504"/>
              <a:chOff x="1763688" y="980728"/>
              <a:chExt cx="5556691" cy="4536504"/>
            </a:xfrm>
          </p:grpSpPr>
          <p:pic>
            <p:nvPicPr>
              <p:cNvPr id="66562" name="Picture 2"/>
              <p:cNvPicPr>
                <a:picLocks noChangeAspect="1" noChangeArrowheads="1"/>
              </p:cNvPicPr>
              <p:nvPr/>
            </p:nvPicPr>
            <p:blipFill>
              <a:blip r:embed="rId2" cstate="print"/>
              <a:srcRect/>
              <a:stretch>
                <a:fillRect/>
              </a:stretch>
            </p:blipFill>
            <p:spPr bwMode="auto">
              <a:xfrm>
                <a:off x="1763688" y="1085550"/>
                <a:ext cx="5544616" cy="4431682"/>
              </a:xfrm>
              <a:prstGeom prst="rect">
                <a:avLst/>
              </a:prstGeom>
              <a:solidFill>
                <a:srgbClr val="FFFF00"/>
              </a:solidFill>
              <a:ln w="9525">
                <a:solidFill>
                  <a:schemeClr val="bg1"/>
                </a:solidFill>
                <a:miter lim="800000"/>
                <a:headEnd/>
                <a:tailEnd/>
              </a:ln>
            </p:spPr>
          </p:pic>
          <p:sp>
            <p:nvSpPr>
              <p:cNvPr id="4" name="TextBox 3"/>
              <p:cNvSpPr txBox="1"/>
              <p:nvPr/>
            </p:nvSpPr>
            <p:spPr>
              <a:xfrm>
                <a:off x="4499992" y="980728"/>
                <a:ext cx="2820387" cy="369332"/>
              </a:xfrm>
              <a:prstGeom prst="rect">
                <a:avLst/>
              </a:prstGeom>
              <a:noFill/>
            </p:spPr>
            <p:txBody>
              <a:bodyPr wrap="none" rtlCol="0">
                <a:spAutoFit/>
              </a:bodyPr>
              <a:lstStyle/>
              <a:p>
                <a:r>
                  <a:rPr lang="en-US" altLang="zh-CN" dirty="0" smtClean="0"/>
                  <a:t>N. Harrison et al, PRL (2007)</a:t>
                </a:r>
                <a:endParaRPr lang="zh-CN" altLang="en-US" dirty="0"/>
              </a:p>
            </p:txBody>
          </p:sp>
        </p:grpSp>
        <p:sp>
          <p:nvSpPr>
            <p:cNvPr id="5" name="TextBox 4"/>
            <p:cNvSpPr txBox="1"/>
            <p:nvPr/>
          </p:nvSpPr>
          <p:spPr>
            <a:xfrm>
              <a:off x="432048" y="5733256"/>
              <a:ext cx="8388424" cy="892552"/>
            </a:xfrm>
            <a:prstGeom prst="rect">
              <a:avLst/>
            </a:prstGeom>
            <a:solidFill>
              <a:srgbClr val="FFFF99"/>
            </a:solidFill>
          </p:spPr>
          <p:txBody>
            <a:bodyPr wrap="square" rtlCol="0">
              <a:spAutoFit/>
            </a:bodyPr>
            <a:lstStyle/>
            <a:p>
              <a:r>
                <a:rPr lang="en-US" altLang="zh-CN" sz="2000" b="1" dirty="0" smtClean="0">
                  <a:solidFill>
                    <a:srgbClr val="0000CC"/>
                  </a:solidFill>
                </a:rPr>
                <a:t>Pressure: </a:t>
              </a:r>
              <a:r>
                <a:rPr lang="en-US" altLang="zh-CN" sz="2000" dirty="0" smtClean="0"/>
                <a:t>Small FS to large FS at P</a:t>
              </a:r>
              <a:r>
                <a:rPr lang="en-US" altLang="zh-CN" sz="2000" baseline="-25000" dirty="0" smtClean="0"/>
                <a:t>c</a:t>
              </a:r>
              <a:r>
                <a:rPr lang="en-US" altLang="zh-CN" sz="2000" dirty="0" smtClean="0"/>
                <a:t>=2.6 </a:t>
              </a:r>
              <a:r>
                <a:rPr lang="en-US" altLang="zh-CN" sz="2000" dirty="0" err="1" smtClean="0"/>
                <a:t>GPa</a:t>
              </a:r>
              <a:r>
                <a:rPr lang="en-US" altLang="zh-CN" sz="2000" dirty="0" smtClean="0"/>
                <a:t> </a:t>
              </a:r>
              <a:r>
                <a:rPr lang="en-US" altLang="zh-CN" sz="2000" dirty="0" smtClean="0">
                  <a:sym typeface="Wingdings" pitchFamily="2" charset="2"/>
                </a:rPr>
                <a:t>D</a:t>
              </a:r>
              <a:r>
                <a:rPr lang="en-US" altLang="zh-CN" sz="2000" dirty="0" smtClean="0"/>
                <a:t>elocalization of f-electrons?</a:t>
              </a:r>
            </a:p>
            <a:p>
              <a:endParaRPr lang="en-US" altLang="zh-CN" sz="1200" dirty="0" smtClean="0"/>
            </a:p>
            <a:p>
              <a:r>
                <a:rPr lang="en-US" altLang="zh-CN" sz="2000" b="1" dirty="0" smtClean="0">
                  <a:solidFill>
                    <a:srgbClr val="0000CC"/>
                  </a:solidFill>
                </a:rPr>
                <a:t>Magnetic field: </a:t>
              </a:r>
              <a:r>
                <a:rPr lang="en-US" altLang="zh-CN" sz="2000" dirty="0" smtClean="0"/>
                <a:t>Polarization of f-electron moments </a:t>
              </a:r>
              <a:r>
                <a:rPr lang="en-US" altLang="zh-CN" sz="2000" dirty="0" smtClean="0">
                  <a:sym typeface="Wingdings" pitchFamily="2" charset="2"/>
                </a:rPr>
                <a:t></a:t>
              </a:r>
              <a:r>
                <a:rPr lang="en-US" altLang="zh-CN" sz="2000" dirty="0" smtClean="0"/>
                <a:t>Small FS above </a:t>
              </a:r>
              <a:r>
                <a:rPr lang="en-US" altLang="zh-CN" sz="2000" dirty="0" err="1" smtClean="0"/>
                <a:t>H</a:t>
              </a:r>
              <a:r>
                <a:rPr lang="en-US" altLang="zh-CN" sz="2000" baseline="-25000" dirty="0" err="1" smtClean="0"/>
                <a:t>c</a:t>
              </a:r>
              <a:r>
                <a:rPr lang="en-US" altLang="zh-CN" sz="2000" dirty="0" smtClean="0"/>
                <a:t>=61T.</a:t>
              </a:r>
              <a:endParaRPr lang="zh-CN" altLang="en-US" sz="2000" dirty="0"/>
            </a:p>
          </p:txBody>
        </p:sp>
      </p:grpSp>
      <p:sp>
        <p:nvSpPr>
          <p:cNvPr id="8" name="TextBox 7"/>
          <p:cNvSpPr txBox="1"/>
          <p:nvPr/>
        </p:nvSpPr>
        <p:spPr>
          <a:xfrm>
            <a:off x="350207" y="1582921"/>
            <a:ext cx="8614281" cy="2431435"/>
          </a:xfrm>
          <a:prstGeom prst="rect">
            <a:avLst/>
          </a:prstGeom>
          <a:noFill/>
        </p:spPr>
        <p:txBody>
          <a:bodyPr wrap="none" rtlCol="0">
            <a:spAutoFit/>
          </a:bodyPr>
          <a:lstStyle/>
          <a:p>
            <a:r>
              <a:rPr lang="en-US" altLang="zh-CN" sz="3200" b="1" dirty="0" smtClean="0">
                <a:solidFill>
                  <a:srgbClr val="C00000"/>
                </a:solidFill>
              </a:rPr>
              <a:t>Issues: </a:t>
            </a:r>
          </a:p>
          <a:p>
            <a:endParaRPr lang="en-US" altLang="zh-CN" sz="2400" dirty="0" smtClean="0"/>
          </a:p>
          <a:p>
            <a:pPr>
              <a:buFont typeface="Arial" pitchFamily="34" charset="0"/>
              <a:buChar char="•"/>
            </a:pPr>
            <a:r>
              <a:rPr lang="en-US" altLang="zh-CN" sz="2400" dirty="0" smtClean="0"/>
              <a:t>  Quantum criticality tuned by various parameters (e.g., H, P …)</a:t>
            </a:r>
          </a:p>
          <a:p>
            <a:r>
              <a:rPr lang="en-US" altLang="zh-CN" sz="2400" dirty="0" smtClean="0">
                <a:sym typeface="Wingdings" pitchFamily="2" charset="2"/>
              </a:rPr>
              <a:t>     Similar or different?</a:t>
            </a:r>
            <a:endParaRPr lang="en-US" altLang="zh-CN" sz="2400" dirty="0" smtClean="0"/>
          </a:p>
          <a:p>
            <a:pPr>
              <a:buFont typeface="Arial" pitchFamily="34" charset="0"/>
              <a:buChar char="•"/>
            </a:pPr>
            <a:endParaRPr lang="en-US" altLang="zh-CN" sz="2400" dirty="0" smtClean="0"/>
          </a:p>
          <a:p>
            <a:pPr>
              <a:buFont typeface="Arial" pitchFamily="34" charset="0"/>
              <a:buChar char="•"/>
            </a:pPr>
            <a:r>
              <a:rPr lang="en-US" altLang="zh-CN" sz="2400" dirty="0" smtClean="0"/>
              <a:t>  Direct evidence of Fermi surface reconstruction around the QCP? </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Effect transition="out" filter="fade">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0"/>
            <a:ext cx="7772400" cy="533400"/>
          </a:xfrm>
          <a:prstGeom prst="rect">
            <a:avLst/>
          </a:prstGeom>
          <a:noFill/>
          <a:ln w="9525">
            <a:noFill/>
            <a:miter lim="800000"/>
            <a:headEnd/>
            <a:tailEnd/>
          </a:ln>
          <a:effectLst/>
        </p:spPr>
        <p:txBody>
          <a:bodyPr anchor="ctr"/>
          <a:lstStyle/>
          <a:p>
            <a:pPr algn="ctr"/>
            <a:r>
              <a:rPr lang="en-US" altLang="zh-CN" sz="3200" b="1" dirty="0">
                <a:solidFill>
                  <a:srgbClr val="0000CC"/>
                </a:solidFill>
                <a:latin typeface="Britannic Bold" pitchFamily="34" charset="0"/>
                <a:ea typeface="宋体" charset="-122"/>
              </a:rPr>
              <a:t>Heavy fermions CeMIn</a:t>
            </a:r>
            <a:r>
              <a:rPr lang="en-US" altLang="zh-CN" sz="3200" b="1" baseline="-25000" dirty="0">
                <a:solidFill>
                  <a:srgbClr val="0000CC"/>
                </a:solidFill>
                <a:latin typeface="Britannic Bold" pitchFamily="34" charset="0"/>
                <a:ea typeface="宋体" charset="-122"/>
              </a:rPr>
              <a:t>5</a:t>
            </a:r>
            <a:r>
              <a:rPr lang="en-US" altLang="zh-CN" sz="3200" b="1" dirty="0">
                <a:solidFill>
                  <a:srgbClr val="0000CC"/>
                </a:solidFill>
                <a:latin typeface="Britannic Bold" pitchFamily="34" charset="0"/>
                <a:ea typeface="宋体" charset="-122"/>
              </a:rPr>
              <a:t> (M = Co, </a:t>
            </a:r>
            <a:r>
              <a:rPr lang="en-US" altLang="zh-CN" sz="3200" b="1" dirty="0" err="1">
                <a:solidFill>
                  <a:srgbClr val="0000CC"/>
                </a:solidFill>
                <a:latin typeface="Britannic Bold" pitchFamily="34" charset="0"/>
                <a:ea typeface="宋体" charset="-122"/>
              </a:rPr>
              <a:t>Rh</a:t>
            </a:r>
            <a:r>
              <a:rPr lang="en-US" altLang="zh-CN" sz="3200" b="1" dirty="0">
                <a:solidFill>
                  <a:srgbClr val="0000CC"/>
                </a:solidFill>
                <a:latin typeface="Britannic Bold" pitchFamily="34" charset="0"/>
                <a:ea typeface="宋体" charset="-122"/>
              </a:rPr>
              <a:t>, </a:t>
            </a:r>
            <a:r>
              <a:rPr lang="en-US" altLang="zh-CN" sz="3200" b="1" dirty="0" err="1">
                <a:solidFill>
                  <a:srgbClr val="0000CC"/>
                </a:solidFill>
                <a:latin typeface="Britannic Bold" pitchFamily="34" charset="0"/>
                <a:ea typeface="宋体" charset="-122"/>
              </a:rPr>
              <a:t>Ir</a:t>
            </a:r>
            <a:r>
              <a:rPr lang="en-US" altLang="zh-CN" sz="3200" b="1" dirty="0">
                <a:solidFill>
                  <a:srgbClr val="0000CC"/>
                </a:solidFill>
                <a:latin typeface="Britannic Bold" pitchFamily="34" charset="0"/>
                <a:ea typeface="宋体" charset="-122"/>
              </a:rPr>
              <a:t>)</a:t>
            </a:r>
          </a:p>
        </p:txBody>
      </p:sp>
      <p:sp>
        <p:nvSpPr>
          <p:cNvPr id="3" name="Rectangle 5"/>
          <p:cNvSpPr>
            <a:spLocks noChangeArrowheads="1"/>
          </p:cNvSpPr>
          <p:nvPr/>
        </p:nvSpPr>
        <p:spPr bwMode="auto">
          <a:xfrm>
            <a:off x="457200" y="609600"/>
            <a:ext cx="8305800" cy="76200"/>
          </a:xfrm>
          <a:prstGeom prst="rect">
            <a:avLst/>
          </a:prstGeom>
          <a:gradFill rotWithShape="0">
            <a:gsLst>
              <a:gs pos="0">
                <a:srgbClr val="FF0000"/>
              </a:gs>
              <a:gs pos="100000">
                <a:srgbClr val="0000FF"/>
              </a:gs>
            </a:gsLst>
            <a:lin ang="0" scaled="1"/>
          </a:gradFill>
          <a:ln w="9525">
            <a:noFill/>
            <a:miter lim="800000"/>
            <a:headEnd/>
            <a:tailEnd/>
          </a:ln>
          <a:effectLst/>
        </p:spPr>
        <p:txBody>
          <a:bodyPr wrap="none" anchor="ctr"/>
          <a:lstStyle/>
          <a:p>
            <a:endParaRPr lang="zh-CN" altLang="en-US"/>
          </a:p>
        </p:txBody>
      </p:sp>
      <p:sp>
        <p:nvSpPr>
          <p:cNvPr id="4" name="AutoShape 6"/>
          <p:cNvSpPr>
            <a:spLocks noChangeArrowheads="1"/>
          </p:cNvSpPr>
          <p:nvPr/>
        </p:nvSpPr>
        <p:spPr bwMode="auto">
          <a:xfrm>
            <a:off x="8153400" y="2057400"/>
            <a:ext cx="457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5" name="AutoShape 7"/>
          <p:cNvSpPr>
            <a:spLocks noChangeArrowheads="1"/>
          </p:cNvSpPr>
          <p:nvPr/>
        </p:nvSpPr>
        <p:spPr bwMode="auto">
          <a:xfrm rot="10800000">
            <a:off x="4343400" y="2057400"/>
            <a:ext cx="457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6" name="Rectangle 8"/>
          <p:cNvSpPr>
            <a:spLocks noChangeArrowheads="1"/>
          </p:cNvSpPr>
          <p:nvPr/>
        </p:nvSpPr>
        <p:spPr bwMode="auto">
          <a:xfrm>
            <a:off x="6019800" y="914400"/>
            <a:ext cx="990600" cy="696913"/>
          </a:xfrm>
          <a:prstGeom prst="rect">
            <a:avLst/>
          </a:prstGeom>
          <a:noFill/>
          <a:ln w="25400">
            <a:solidFill>
              <a:schemeClr val="accent2"/>
            </a:solidFill>
            <a:miter lim="800000"/>
            <a:headEnd/>
            <a:tailEnd/>
          </a:ln>
          <a:effectLst/>
        </p:spPr>
        <p:txBody>
          <a:bodyPr>
            <a:spAutoFit/>
          </a:bodyPr>
          <a:lstStyle/>
          <a:p>
            <a:pPr algn="ctr"/>
            <a:r>
              <a:rPr lang="en-US" altLang="zh-CN" sz="2000" b="1" dirty="0">
                <a:solidFill>
                  <a:schemeClr val="accent2"/>
                </a:solidFill>
                <a:ea typeface="宋体" charset="-122"/>
              </a:rPr>
              <a:t>Co</a:t>
            </a:r>
          </a:p>
          <a:p>
            <a:pPr algn="ctr"/>
            <a:r>
              <a:rPr lang="en-US" altLang="zh-CN" dirty="0">
                <a:ea typeface="宋体" charset="-122"/>
              </a:rPr>
              <a:t>3d</a:t>
            </a:r>
            <a:r>
              <a:rPr lang="en-US" altLang="zh-CN" baseline="30000" dirty="0">
                <a:ea typeface="宋体" charset="-122"/>
              </a:rPr>
              <a:t>7 </a:t>
            </a:r>
            <a:r>
              <a:rPr lang="en-US" altLang="zh-CN" dirty="0">
                <a:ea typeface="宋体" charset="-122"/>
              </a:rPr>
              <a:t>4s</a:t>
            </a:r>
            <a:r>
              <a:rPr lang="en-US" altLang="zh-CN" baseline="30000" dirty="0">
                <a:ea typeface="宋体" charset="-122"/>
              </a:rPr>
              <a:t>2</a:t>
            </a:r>
            <a:endParaRPr lang="en-US" altLang="zh-CN" dirty="0">
              <a:ea typeface="宋体" charset="-122"/>
            </a:endParaRPr>
          </a:p>
        </p:txBody>
      </p:sp>
      <p:sp>
        <p:nvSpPr>
          <p:cNvPr id="7" name="Rectangle 9"/>
          <p:cNvSpPr>
            <a:spLocks noChangeArrowheads="1"/>
          </p:cNvSpPr>
          <p:nvPr/>
        </p:nvSpPr>
        <p:spPr bwMode="auto">
          <a:xfrm>
            <a:off x="7010400" y="914400"/>
            <a:ext cx="990600" cy="681038"/>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Ni</a:t>
            </a:r>
          </a:p>
          <a:p>
            <a:pPr algn="ctr"/>
            <a:r>
              <a:rPr lang="en-US" altLang="zh-CN">
                <a:ea typeface="宋体" charset="-122"/>
              </a:rPr>
              <a:t>3d</a:t>
            </a:r>
            <a:r>
              <a:rPr lang="en-US" altLang="zh-CN" baseline="30000">
                <a:ea typeface="宋体" charset="-122"/>
              </a:rPr>
              <a:t>8 </a:t>
            </a:r>
            <a:r>
              <a:rPr lang="en-US" altLang="zh-CN">
                <a:ea typeface="宋体" charset="-122"/>
              </a:rPr>
              <a:t>4s</a:t>
            </a:r>
            <a:r>
              <a:rPr lang="en-US" altLang="zh-CN" baseline="30000">
                <a:ea typeface="宋体" charset="-122"/>
              </a:rPr>
              <a:t>2</a:t>
            </a:r>
            <a:endParaRPr lang="en-US" altLang="zh-CN">
              <a:ea typeface="宋体" charset="-122"/>
            </a:endParaRPr>
          </a:p>
        </p:txBody>
      </p:sp>
      <p:sp>
        <p:nvSpPr>
          <p:cNvPr id="8" name="Rectangle 10"/>
          <p:cNvSpPr>
            <a:spLocks noChangeArrowheads="1"/>
          </p:cNvSpPr>
          <p:nvPr/>
        </p:nvSpPr>
        <p:spPr bwMode="auto">
          <a:xfrm>
            <a:off x="5029200" y="914400"/>
            <a:ext cx="990600" cy="681038"/>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Fe</a:t>
            </a:r>
          </a:p>
          <a:p>
            <a:pPr algn="ctr"/>
            <a:r>
              <a:rPr lang="en-US" altLang="zh-CN">
                <a:ea typeface="宋体" charset="-122"/>
              </a:rPr>
              <a:t>3d</a:t>
            </a:r>
            <a:r>
              <a:rPr lang="en-US" altLang="zh-CN" baseline="30000">
                <a:ea typeface="宋体" charset="-122"/>
              </a:rPr>
              <a:t>6 </a:t>
            </a:r>
            <a:r>
              <a:rPr lang="en-US" altLang="zh-CN">
                <a:ea typeface="宋体" charset="-122"/>
              </a:rPr>
              <a:t>4s</a:t>
            </a:r>
            <a:r>
              <a:rPr lang="en-US" altLang="zh-CN" baseline="30000">
                <a:ea typeface="宋体" charset="-122"/>
              </a:rPr>
              <a:t>2</a:t>
            </a:r>
            <a:endParaRPr lang="en-US" altLang="zh-CN">
              <a:ea typeface="宋体" charset="-122"/>
            </a:endParaRPr>
          </a:p>
        </p:txBody>
      </p:sp>
      <p:sp>
        <p:nvSpPr>
          <p:cNvPr id="9" name="Rectangle 11"/>
          <p:cNvSpPr>
            <a:spLocks noChangeArrowheads="1"/>
          </p:cNvSpPr>
          <p:nvPr/>
        </p:nvSpPr>
        <p:spPr bwMode="auto">
          <a:xfrm>
            <a:off x="6019800" y="1604963"/>
            <a:ext cx="990600" cy="696912"/>
          </a:xfrm>
          <a:prstGeom prst="rect">
            <a:avLst/>
          </a:prstGeom>
          <a:noFill/>
          <a:ln w="25400">
            <a:solidFill>
              <a:schemeClr val="accent2"/>
            </a:solidFill>
            <a:miter lim="800000"/>
            <a:headEnd/>
            <a:tailEnd/>
          </a:ln>
          <a:effectLst/>
        </p:spPr>
        <p:txBody>
          <a:bodyPr>
            <a:spAutoFit/>
          </a:bodyPr>
          <a:lstStyle/>
          <a:p>
            <a:pPr algn="ctr"/>
            <a:r>
              <a:rPr lang="en-US" altLang="zh-CN" sz="2000" b="1">
                <a:solidFill>
                  <a:schemeClr val="accent2"/>
                </a:solidFill>
                <a:ea typeface="宋体" charset="-122"/>
              </a:rPr>
              <a:t>Rh</a:t>
            </a:r>
          </a:p>
          <a:p>
            <a:pPr algn="ctr"/>
            <a:r>
              <a:rPr lang="en-US" altLang="zh-CN">
                <a:ea typeface="宋体" charset="-122"/>
              </a:rPr>
              <a:t>4d</a:t>
            </a:r>
            <a:r>
              <a:rPr lang="en-US" altLang="zh-CN" baseline="30000">
                <a:ea typeface="宋体" charset="-122"/>
              </a:rPr>
              <a:t>8 </a:t>
            </a:r>
            <a:r>
              <a:rPr lang="en-US" altLang="zh-CN">
                <a:ea typeface="宋体" charset="-122"/>
              </a:rPr>
              <a:t>5s</a:t>
            </a:r>
            <a:r>
              <a:rPr lang="en-US" altLang="zh-CN" baseline="30000">
                <a:ea typeface="宋体" charset="-122"/>
              </a:rPr>
              <a:t>1</a:t>
            </a:r>
            <a:endParaRPr lang="en-US" altLang="zh-CN">
              <a:ea typeface="宋体" charset="-122"/>
            </a:endParaRPr>
          </a:p>
        </p:txBody>
      </p:sp>
      <p:sp>
        <p:nvSpPr>
          <p:cNvPr id="10" name="Rectangle 12"/>
          <p:cNvSpPr>
            <a:spLocks noChangeArrowheads="1"/>
          </p:cNvSpPr>
          <p:nvPr/>
        </p:nvSpPr>
        <p:spPr bwMode="auto">
          <a:xfrm>
            <a:off x="6019800" y="2290763"/>
            <a:ext cx="990600" cy="696912"/>
          </a:xfrm>
          <a:prstGeom prst="rect">
            <a:avLst/>
          </a:prstGeom>
          <a:noFill/>
          <a:ln w="25400">
            <a:solidFill>
              <a:schemeClr val="accent2"/>
            </a:solidFill>
            <a:miter lim="800000"/>
            <a:headEnd/>
            <a:tailEnd/>
          </a:ln>
          <a:effectLst/>
        </p:spPr>
        <p:txBody>
          <a:bodyPr>
            <a:spAutoFit/>
          </a:bodyPr>
          <a:lstStyle/>
          <a:p>
            <a:pPr algn="ctr"/>
            <a:r>
              <a:rPr lang="en-US" altLang="zh-CN" sz="2000" b="1">
                <a:solidFill>
                  <a:schemeClr val="accent2"/>
                </a:solidFill>
                <a:ea typeface="宋体" charset="-122"/>
              </a:rPr>
              <a:t>Ir</a:t>
            </a:r>
          </a:p>
          <a:p>
            <a:pPr algn="ctr"/>
            <a:r>
              <a:rPr lang="en-US" altLang="zh-CN">
                <a:ea typeface="宋体" charset="-122"/>
              </a:rPr>
              <a:t>5d</a:t>
            </a:r>
            <a:r>
              <a:rPr lang="en-US" altLang="zh-CN" baseline="30000">
                <a:ea typeface="宋体" charset="-122"/>
              </a:rPr>
              <a:t>7 </a:t>
            </a:r>
            <a:r>
              <a:rPr lang="en-US" altLang="zh-CN">
                <a:ea typeface="宋体" charset="-122"/>
              </a:rPr>
              <a:t>6s</a:t>
            </a:r>
            <a:r>
              <a:rPr lang="en-US" altLang="zh-CN" baseline="30000">
                <a:ea typeface="宋体" charset="-122"/>
              </a:rPr>
              <a:t>2</a:t>
            </a:r>
            <a:endParaRPr lang="en-US" altLang="zh-CN">
              <a:ea typeface="宋体" charset="-122"/>
            </a:endParaRPr>
          </a:p>
        </p:txBody>
      </p:sp>
      <p:sp>
        <p:nvSpPr>
          <p:cNvPr id="11" name="Rectangle 13"/>
          <p:cNvSpPr>
            <a:spLocks noChangeArrowheads="1"/>
          </p:cNvSpPr>
          <p:nvPr/>
        </p:nvSpPr>
        <p:spPr bwMode="auto">
          <a:xfrm>
            <a:off x="7010400" y="1604963"/>
            <a:ext cx="990600" cy="681037"/>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Pd</a:t>
            </a:r>
          </a:p>
          <a:p>
            <a:pPr algn="ctr"/>
            <a:r>
              <a:rPr lang="en-US" altLang="zh-CN">
                <a:ea typeface="宋体" charset="-122"/>
              </a:rPr>
              <a:t>4d</a:t>
            </a:r>
            <a:r>
              <a:rPr lang="en-US" altLang="zh-CN" baseline="30000">
                <a:ea typeface="宋体" charset="-122"/>
              </a:rPr>
              <a:t>10 </a:t>
            </a:r>
            <a:r>
              <a:rPr lang="en-US" altLang="zh-CN">
                <a:ea typeface="宋体" charset="-122"/>
              </a:rPr>
              <a:t>5s</a:t>
            </a:r>
            <a:r>
              <a:rPr lang="en-US" altLang="zh-CN" baseline="30000">
                <a:ea typeface="宋体" charset="-122"/>
              </a:rPr>
              <a:t>0</a:t>
            </a:r>
            <a:endParaRPr lang="en-US" altLang="zh-CN">
              <a:ea typeface="宋体" charset="-122"/>
            </a:endParaRPr>
          </a:p>
        </p:txBody>
      </p:sp>
      <p:sp>
        <p:nvSpPr>
          <p:cNvPr id="12" name="Rectangle 14"/>
          <p:cNvSpPr>
            <a:spLocks noChangeArrowheads="1"/>
          </p:cNvSpPr>
          <p:nvPr/>
        </p:nvSpPr>
        <p:spPr bwMode="auto">
          <a:xfrm>
            <a:off x="5029200" y="1604963"/>
            <a:ext cx="990600" cy="681037"/>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Ru</a:t>
            </a:r>
          </a:p>
          <a:p>
            <a:pPr algn="ctr"/>
            <a:r>
              <a:rPr lang="en-US" altLang="zh-CN">
                <a:ea typeface="宋体" charset="-122"/>
              </a:rPr>
              <a:t>4d</a:t>
            </a:r>
            <a:r>
              <a:rPr lang="en-US" altLang="zh-CN" baseline="30000">
                <a:ea typeface="宋体" charset="-122"/>
              </a:rPr>
              <a:t>7 </a:t>
            </a:r>
            <a:r>
              <a:rPr lang="en-US" altLang="zh-CN">
                <a:ea typeface="宋体" charset="-122"/>
              </a:rPr>
              <a:t>5s</a:t>
            </a:r>
            <a:r>
              <a:rPr lang="en-US" altLang="zh-CN" baseline="30000">
                <a:ea typeface="宋体" charset="-122"/>
              </a:rPr>
              <a:t>1</a:t>
            </a:r>
            <a:endParaRPr lang="en-US" altLang="zh-CN">
              <a:ea typeface="宋体" charset="-122"/>
            </a:endParaRPr>
          </a:p>
        </p:txBody>
      </p:sp>
      <p:sp>
        <p:nvSpPr>
          <p:cNvPr id="13" name="Rectangle 15"/>
          <p:cNvSpPr>
            <a:spLocks noChangeArrowheads="1"/>
          </p:cNvSpPr>
          <p:nvPr/>
        </p:nvSpPr>
        <p:spPr bwMode="auto">
          <a:xfrm>
            <a:off x="7010400" y="2290763"/>
            <a:ext cx="990600" cy="681037"/>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Pt</a:t>
            </a:r>
          </a:p>
          <a:p>
            <a:pPr algn="ctr"/>
            <a:r>
              <a:rPr lang="en-US" altLang="zh-CN">
                <a:ea typeface="宋体" charset="-122"/>
              </a:rPr>
              <a:t>5d</a:t>
            </a:r>
            <a:r>
              <a:rPr lang="en-US" altLang="zh-CN" baseline="30000">
                <a:ea typeface="宋体" charset="-122"/>
              </a:rPr>
              <a:t>10 </a:t>
            </a:r>
            <a:r>
              <a:rPr lang="en-US" altLang="zh-CN">
                <a:ea typeface="宋体" charset="-122"/>
              </a:rPr>
              <a:t>6s</a:t>
            </a:r>
            <a:r>
              <a:rPr lang="en-US" altLang="zh-CN" baseline="30000">
                <a:ea typeface="宋体" charset="-122"/>
              </a:rPr>
              <a:t>0</a:t>
            </a:r>
            <a:endParaRPr lang="en-US" altLang="zh-CN">
              <a:ea typeface="宋体" charset="-122"/>
            </a:endParaRPr>
          </a:p>
        </p:txBody>
      </p:sp>
      <p:sp>
        <p:nvSpPr>
          <p:cNvPr id="14" name="Rectangle 16"/>
          <p:cNvSpPr>
            <a:spLocks noChangeArrowheads="1"/>
          </p:cNvSpPr>
          <p:nvPr/>
        </p:nvSpPr>
        <p:spPr bwMode="auto">
          <a:xfrm>
            <a:off x="5029200" y="2290763"/>
            <a:ext cx="990600" cy="681037"/>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Os</a:t>
            </a:r>
          </a:p>
          <a:p>
            <a:pPr algn="ctr"/>
            <a:r>
              <a:rPr lang="en-US" altLang="zh-CN">
                <a:ea typeface="宋体" charset="-122"/>
              </a:rPr>
              <a:t>5d</a:t>
            </a:r>
            <a:r>
              <a:rPr lang="en-US" altLang="zh-CN" baseline="30000">
                <a:ea typeface="宋体" charset="-122"/>
              </a:rPr>
              <a:t>6 </a:t>
            </a:r>
            <a:r>
              <a:rPr lang="en-US" altLang="zh-CN">
                <a:ea typeface="宋体" charset="-122"/>
              </a:rPr>
              <a:t>6s</a:t>
            </a:r>
            <a:r>
              <a:rPr lang="en-US" altLang="zh-CN" baseline="30000">
                <a:ea typeface="宋体" charset="-122"/>
              </a:rPr>
              <a:t>2</a:t>
            </a:r>
            <a:endParaRPr lang="en-US" altLang="zh-CN">
              <a:ea typeface="宋体" charset="-122"/>
            </a:endParaRPr>
          </a:p>
        </p:txBody>
      </p:sp>
      <p:sp>
        <p:nvSpPr>
          <p:cNvPr id="15" name="Oval 17"/>
          <p:cNvSpPr>
            <a:spLocks noChangeArrowheads="1"/>
          </p:cNvSpPr>
          <p:nvPr/>
        </p:nvSpPr>
        <p:spPr bwMode="auto">
          <a:xfrm>
            <a:off x="5943600" y="685800"/>
            <a:ext cx="1143000" cy="2514600"/>
          </a:xfrm>
          <a:prstGeom prst="ellipse">
            <a:avLst/>
          </a:prstGeom>
          <a:noFill/>
          <a:ln w="25400">
            <a:solidFill>
              <a:srgbClr val="FF0000"/>
            </a:solidFill>
            <a:round/>
            <a:headEnd/>
            <a:tailEnd/>
          </a:ln>
          <a:effectLst/>
        </p:spPr>
        <p:txBody>
          <a:bodyPr wrap="none" anchor="ctr"/>
          <a:lstStyle/>
          <a:p>
            <a:endParaRPr lang="zh-CN" altLang="en-US"/>
          </a:p>
        </p:txBody>
      </p:sp>
      <p:sp>
        <p:nvSpPr>
          <p:cNvPr id="16" name="Rectangle 18"/>
          <p:cNvSpPr>
            <a:spLocks noChangeArrowheads="1"/>
          </p:cNvSpPr>
          <p:nvPr/>
        </p:nvSpPr>
        <p:spPr bwMode="auto">
          <a:xfrm>
            <a:off x="8001000" y="914400"/>
            <a:ext cx="990600" cy="681038"/>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Cu</a:t>
            </a:r>
          </a:p>
          <a:p>
            <a:pPr algn="ctr"/>
            <a:r>
              <a:rPr lang="en-US" altLang="zh-CN">
                <a:ea typeface="宋体" charset="-122"/>
              </a:rPr>
              <a:t>3d</a:t>
            </a:r>
            <a:r>
              <a:rPr lang="en-US" altLang="zh-CN" baseline="30000">
                <a:ea typeface="宋体" charset="-122"/>
              </a:rPr>
              <a:t>10 </a:t>
            </a:r>
            <a:r>
              <a:rPr lang="en-US" altLang="zh-CN">
                <a:ea typeface="宋体" charset="-122"/>
              </a:rPr>
              <a:t>4s</a:t>
            </a:r>
            <a:r>
              <a:rPr lang="en-US" altLang="zh-CN" baseline="30000">
                <a:ea typeface="宋体" charset="-122"/>
              </a:rPr>
              <a:t>1</a:t>
            </a:r>
            <a:endParaRPr lang="en-US" altLang="zh-CN">
              <a:ea typeface="宋体" charset="-122"/>
            </a:endParaRPr>
          </a:p>
        </p:txBody>
      </p:sp>
      <p:sp>
        <p:nvSpPr>
          <p:cNvPr id="17" name="Rectangle 19"/>
          <p:cNvSpPr>
            <a:spLocks noChangeArrowheads="1"/>
          </p:cNvSpPr>
          <p:nvPr/>
        </p:nvSpPr>
        <p:spPr bwMode="auto">
          <a:xfrm>
            <a:off x="4038600" y="914400"/>
            <a:ext cx="990600" cy="681038"/>
          </a:xfrm>
          <a:prstGeom prst="rect">
            <a:avLst/>
          </a:prstGeom>
          <a:noFill/>
          <a:ln w="9525">
            <a:solidFill>
              <a:schemeClr val="tx1"/>
            </a:solidFill>
            <a:miter lim="800000"/>
            <a:headEnd/>
            <a:tailEnd/>
          </a:ln>
          <a:effectLst/>
        </p:spPr>
        <p:txBody>
          <a:bodyPr>
            <a:spAutoFit/>
          </a:bodyPr>
          <a:lstStyle/>
          <a:p>
            <a:pPr algn="ctr"/>
            <a:r>
              <a:rPr lang="en-US" altLang="zh-CN" sz="2000" b="1">
                <a:ea typeface="宋体" charset="-122"/>
              </a:rPr>
              <a:t>Mn</a:t>
            </a:r>
          </a:p>
          <a:p>
            <a:pPr algn="ctr"/>
            <a:r>
              <a:rPr lang="en-US" altLang="zh-CN">
                <a:ea typeface="宋体" charset="-122"/>
              </a:rPr>
              <a:t>3d</a:t>
            </a:r>
            <a:r>
              <a:rPr lang="en-US" altLang="zh-CN" baseline="30000">
                <a:ea typeface="宋体" charset="-122"/>
              </a:rPr>
              <a:t>5 </a:t>
            </a:r>
            <a:r>
              <a:rPr lang="en-US" altLang="zh-CN">
                <a:ea typeface="宋体" charset="-122"/>
              </a:rPr>
              <a:t>4s</a:t>
            </a:r>
            <a:r>
              <a:rPr lang="en-US" altLang="zh-CN" baseline="30000">
                <a:ea typeface="宋体" charset="-122"/>
              </a:rPr>
              <a:t>2</a:t>
            </a:r>
            <a:endParaRPr lang="en-US" altLang="zh-CN">
              <a:ea typeface="宋体" charset="-122"/>
            </a:endParaRPr>
          </a:p>
        </p:txBody>
      </p:sp>
      <p:grpSp>
        <p:nvGrpSpPr>
          <p:cNvPr id="18" name="Group 20"/>
          <p:cNvGrpSpPr>
            <a:grpSpLocks/>
          </p:cNvGrpSpPr>
          <p:nvPr/>
        </p:nvGrpSpPr>
        <p:grpSpPr bwMode="auto">
          <a:xfrm>
            <a:off x="4038600" y="3276600"/>
            <a:ext cx="4953000" cy="3125788"/>
            <a:chOff x="2544" y="2064"/>
            <a:chExt cx="3120" cy="1969"/>
          </a:xfrm>
        </p:grpSpPr>
        <p:sp>
          <p:nvSpPr>
            <p:cNvPr id="19" name="Rectangle 21"/>
            <p:cNvSpPr>
              <a:spLocks noChangeArrowheads="1"/>
            </p:cNvSpPr>
            <p:nvPr/>
          </p:nvSpPr>
          <p:spPr bwMode="auto">
            <a:xfrm>
              <a:off x="2544" y="2064"/>
              <a:ext cx="3120" cy="577"/>
            </a:xfrm>
            <a:prstGeom prst="rect">
              <a:avLst/>
            </a:prstGeom>
            <a:noFill/>
            <a:ln w="9525">
              <a:noFill/>
              <a:miter lim="800000"/>
              <a:headEnd/>
              <a:tailEnd/>
            </a:ln>
            <a:effectLst/>
          </p:spPr>
          <p:txBody>
            <a:bodyPr>
              <a:spAutoFit/>
            </a:bodyPr>
            <a:lstStyle/>
            <a:p>
              <a:pPr marL="457200" indent="-457200"/>
              <a:r>
                <a:rPr lang="en-US" altLang="zh-CN">
                  <a:ea typeface="宋体" charset="-122"/>
                </a:rPr>
                <a:t>1) CeCoIn</a:t>
              </a:r>
              <a:r>
                <a:rPr lang="en-US" altLang="zh-CN" baseline="-25000">
                  <a:ea typeface="宋体" charset="-122"/>
                </a:rPr>
                <a:t>5</a:t>
              </a:r>
              <a:r>
                <a:rPr lang="en-US" altLang="zh-CN">
                  <a:ea typeface="宋体" charset="-122"/>
                </a:rPr>
                <a:t> (M=Co) – heavy fermion SC</a:t>
              </a:r>
            </a:p>
            <a:p>
              <a:pPr marL="457200" indent="-457200"/>
              <a:r>
                <a:rPr lang="en-US" altLang="zh-CN">
                  <a:ea typeface="宋体" charset="-122"/>
                </a:rPr>
                <a:t>    C/T = 290 mJ mol</a:t>
              </a:r>
              <a:r>
                <a:rPr lang="en-US" altLang="zh-CN" baseline="30000">
                  <a:ea typeface="宋体" charset="-122"/>
                </a:rPr>
                <a:t>-1</a:t>
              </a:r>
              <a:r>
                <a:rPr lang="en-US" altLang="zh-CN">
                  <a:ea typeface="宋体" charset="-122"/>
                </a:rPr>
                <a:t> K</a:t>
              </a:r>
              <a:r>
                <a:rPr lang="en-US" altLang="zh-CN" baseline="30000">
                  <a:ea typeface="宋体" charset="-122"/>
                </a:rPr>
                <a:t>-2 </a:t>
              </a:r>
              <a:r>
                <a:rPr lang="en-US" altLang="zh-CN">
                  <a:ea typeface="宋体" charset="-122"/>
                </a:rPr>
                <a:t>at T</a:t>
              </a:r>
              <a:r>
                <a:rPr lang="en-US" altLang="zh-CN" baseline="-25000">
                  <a:ea typeface="宋体" charset="-122"/>
                </a:rPr>
                <a:t>c</a:t>
              </a:r>
              <a:r>
                <a:rPr lang="en-US" altLang="zh-CN">
                  <a:ea typeface="宋体" charset="-122"/>
                </a:rPr>
                <a:t> = 2.3 K</a:t>
              </a:r>
            </a:p>
            <a:p>
              <a:pPr marL="457200" indent="-457200"/>
              <a:r>
                <a:rPr lang="en-US" altLang="zh-CN">
                  <a:ea typeface="宋体" charset="-122"/>
                </a:rPr>
                <a:t>   </a:t>
              </a:r>
            </a:p>
          </p:txBody>
        </p:sp>
        <p:sp>
          <p:nvSpPr>
            <p:cNvPr id="20" name="Rectangle 22"/>
            <p:cNvSpPr>
              <a:spLocks noChangeArrowheads="1"/>
            </p:cNvSpPr>
            <p:nvPr/>
          </p:nvSpPr>
          <p:spPr bwMode="auto">
            <a:xfrm>
              <a:off x="2544" y="2784"/>
              <a:ext cx="3120" cy="577"/>
            </a:xfrm>
            <a:prstGeom prst="rect">
              <a:avLst/>
            </a:prstGeom>
            <a:noFill/>
            <a:ln w="9525">
              <a:noFill/>
              <a:miter lim="800000"/>
              <a:headEnd/>
              <a:tailEnd/>
            </a:ln>
            <a:effectLst/>
          </p:spPr>
          <p:txBody>
            <a:bodyPr>
              <a:spAutoFit/>
            </a:bodyPr>
            <a:lstStyle/>
            <a:p>
              <a:pPr marL="457200" indent="-457200"/>
              <a:r>
                <a:rPr lang="en-US" altLang="zh-CN">
                  <a:ea typeface="宋体" charset="-122"/>
                </a:rPr>
                <a:t>2) CeIrIn</a:t>
              </a:r>
              <a:r>
                <a:rPr lang="en-US" altLang="zh-CN" baseline="-25000">
                  <a:ea typeface="宋体" charset="-122"/>
                </a:rPr>
                <a:t>5</a:t>
              </a:r>
              <a:r>
                <a:rPr lang="en-US" altLang="zh-CN">
                  <a:ea typeface="宋体" charset="-122"/>
                </a:rPr>
                <a:t> (M=Ir) – heavy fermion SC</a:t>
              </a:r>
            </a:p>
            <a:p>
              <a:pPr marL="457200" indent="-457200"/>
              <a:r>
                <a:rPr lang="en-US" altLang="zh-CN">
                  <a:ea typeface="宋体" charset="-122"/>
                </a:rPr>
                <a:t>    C/T = 700 mJ mol</a:t>
              </a:r>
              <a:r>
                <a:rPr lang="en-US" altLang="zh-CN" baseline="30000">
                  <a:ea typeface="宋体" charset="-122"/>
                </a:rPr>
                <a:t>-1</a:t>
              </a:r>
              <a:r>
                <a:rPr lang="en-US" altLang="zh-CN">
                  <a:ea typeface="宋体" charset="-122"/>
                </a:rPr>
                <a:t> K</a:t>
              </a:r>
              <a:r>
                <a:rPr lang="en-US" altLang="zh-CN" baseline="30000">
                  <a:ea typeface="宋体" charset="-122"/>
                </a:rPr>
                <a:t>-2 </a:t>
              </a:r>
              <a:r>
                <a:rPr lang="en-US" altLang="zh-CN">
                  <a:ea typeface="宋体" charset="-122"/>
                </a:rPr>
                <a:t>at T</a:t>
              </a:r>
              <a:r>
                <a:rPr lang="en-US" altLang="zh-CN" baseline="-25000">
                  <a:ea typeface="宋体" charset="-122"/>
                </a:rPr>
                <a:t>c</a:t>
              </a:r>
              <a:r>
                <a:rPr lang="en-US" altLang="zh-CN">
                  <a:ea typeface="宋体" charset="-122"/>
                </a:rPr>
                <a:t> = 0.4 K</a:t>
              </a:r>
            </a:p>
            <a:p>
              <a:pPr marL="457200" indent="-457200"/>
              <a:r>
                <a:rPr lang="en-US" altLang="zh-CN">
                  <a:ea typeface="宋体" charset="-122"/>
                </a:rPr>
                <a:t>    </a:t>
              </a:r>
            </a:p>
          </p:txBody>
        </p:sp>
        <p:sp>
          <p:nvSpPr>
            <p:cNvPr id="21" name="Rectangle 23"/>
            <p:cNvSpPr>
              <a:spLocks noChangeArrowheads="1"/>
            </p:cNvSpPr>
            <p:nvPr/>
          </p:nvSpPr>
          <p:spPr bwMode="auto">
            <a:xfrm>
              <a:off x="2544" y="3456"/>
              <a:ext cx="3120" cy="577"/>
            </a:xfrm>
            <a:prstGeom prst="rect">
              <a:avLst/>
            </a:prstGeom>
            <a:noFill/>
            <a:ln w="9525">
              <a:noFill/>
              <a:miter lim="800000"/>
              <a:headEnd/>
              <a:tailEnd/>
            </a:ln>
            <a:effectLst/>
          </p:spPr>
          <p:txBody>
            <a:bodyPr>
              <a:spAutoFit/>
            </a:bodyPr>
            <a:lstStyle/>
            <a:p>
              <a:pPr marL="457200" indent="-457200"/>
              <a:r>
                <a:rPr lang="en-US" altLang="zh-CN" dirty="0">
                  <a:solidFill>
                    <a:srgbClr val="C00000"/>
                  </a:solidFill>
                  <a:ea typeface="宋体" charset="-122"/>
                </a:rPr>
                <a:t>3) CeRhIn</a:t>
              </a:r>
              <a:r>
                <a:rPr lang="en-US" altLang="zh-CN" baseline="-25000" dirty="0">
                  <a:solidFill>
                    <a:srgbClr val="C00000"/>
                  </a:solidFill>
                  <a:ea typeface="宋体" charset="-122"/>
                </a:rPr>
                <a:t>5</a:t>
              </a:r>
              <a:r>
                <a:rPr lang="en-US" altLang="zh-CN" dirty="0">
                  <a:solidFill>
                    <a:srgbClr val="C00000"/>
                  </a:solidFill>
                  <a:ea typeface="宋体" charset="-122"/>
                </a:rPr>
                <a:t> (M=</a:t>
              </a:r>
              <a:r>
                <a:rPr lang="en-US" altLang="zh-CN" dirty="0" err="1">
                  <a:solidFill>
                    <a:srgbClr val="C00000"/>
                  </a:solidFill>
                  <a:ea typeface="宋体" charset="-122"/>
                </a:rPr>
                <a:t>Rh</a:t>
              </a:r>
              <a:r>
                <a:rPr lang="en-US" altLang="zh-CN" dirty="0">
                  <a:solidFill>
                    <a:srgbClr val="C00000"/>
                  </a:solidFill>
                  <a:ea typeface="宋体" charset="-122"/>
                </a:rPr>
                <a:t>) –  AFM</a:t>
              </a:r>
            </a:p>
            <a:p>
              <a:pPr marL="457200" indent="-457200"/>
              <a:r>
                <a:rPr lang="en-US" altLang="zh-CN" dirty="0">
                  <a:solidFill>
                    <a:srgbClr val="C00000"/>
                  </a:solidFill>
                  <a:ea typeface="宋体" charset="-122"/>
                </a:rPr>
                <a:t>    C/T = 420 </a:t>
              </a:r>
              <a:r>
                <a:rPr lang="en-US" altLang="zh-CN" dirty="0" err="1">
                  <a:solidFill>
                    <a:srgbClr val="C00000"/>
                  </a:solidFill>
                  <a:ea typeface="宋体" charset="-122"/>
                </a:rPr>
                <a:t>mJ</a:t>
              </a:r>
              <a:r>
                <a:rPr lang="en-US" altLang="zh-CN" dirty="0">
                  <a:solidFill>
                    <a:srgbClr val="C00000"/>
                  </a:solidFill>
                  <a:ea typeface="宋体" charset="-122"/>
                </a:rPr>
                <a:t> mol</a:t>
              </a:r>
              <a:r>
                <a:rPr lang="en-US" altLang="zh-CN" baseline="30000" dirty="0">
                  <a:solidFill>
                    <a:srgbClr val="C00000"/>
                  </a:solidFill>
                  <a:ea typeface="宋体" charset="-122"/>
                </a:rPr>
                <a:t>-1</a:t>
              </a:r>
              <a:r>
                <a:rPr lang="en-US" altLang="zh-CN" dirty="0">
                  <a:solidFill>
                    <a:srgbClr val="C00000"/>
                  </a:solidFill>
                  <a:ea typeface="宋体" charset="-122"/>
                </a:rPr>
                <a:t> K</a:t>
              </a:r>
              <a:r>
                <a:rPr lang="en-US" altLang="zh-CN" baseline="30000" dirty="0">
                  <a:solidFill>
                    <a:srgbClr val="C00000"/>
                  </a:solidFill>
                  <a:ea typeface="宋体" charset="-122"/>
                </a:rPr>
                <a:t>-2 </a:t>
              </a:r>
              <a:r>
                <a:rPr lang="en-US" altLang="zh-CN" dirty="0">
                  <a:solidFill>
                    <a:srgbClr val="C00000"/>
                  </a:solidFill>
                  <a:ea typeface="宋体" charset="-122"/>
                </a:rPr>
                <a:t>at T</a:t>
              </a:r>
              <a:r>
                <a:rPr lang="en-US" altLang="zh-CN" baseline="-25000" dirty="0">
                  <a:solidFill>
                    <a:srgbClr val="C00000"/>
                  </a:solidFill>
                  <a:ea typeface="宋体" charset="-122"/>
                </a:rPr>
                <a:t>N</a:t>
              </a:r>
              <a:r>
                <a:rPr lang="en-US" altLang="zh-CN" dirty="0">
                  <a:solidFill>
                    <a:srgbClr val="C00000"/>
                  </a:solidFill>
                  <a:ea typeface="宋体" charset="-122"/>
                </a:rPr>
                <a:t> = 3.7 K, </a:t>
              </a:r>
            </a:p>
            <a:p>
              <a:pPr marL="457200" indent="-457200"/>
              <a:r>
                <a:rPr lang="en-US" altLang="zh-CN" dirty="0">
                  <a:solidFill>
                    <a:srgbClr val="C00000"/>
                  </a:solidFill>
                  <a:ea typeface="宋体" charset="-122"/>
                </a:rPr>
                <a:t>    Q = (1/2, 1/2, 0.297), </a:t>
              </a:r>
              <a:r>
                <a:rPr lang="en-US" altLang="zh-CN" b="1" dirty="0" err="1">
                  <a:solidFill>
                    <a:srgbClr val="C00000"/>
                  </a:solidFill>
                  <a:latin typeface="Symbol" pitchFamily="18" charset="2"/>
                  <a:ea typeface="宋体" charset="-122"/>
                </a:rPr>
                <a:t>m</a:t>
              </a:r>
              <a:r>
                <a:rPr lang="en-US" altLang="zh-CN" b="1" baseline="-25000" dirty="0" err="1">
                  <a:solidFill>
                    <a:srgbClr val="C00000"/>
                  </a:solidFill>
                  <a:ea typeface="宋体" charset="-122"/>
                </a:rPr>
                <a:t>eff</a:t>
              </a:r>
              <a:r>
                <a:rPr lang="en-US" altLang="zh-CN" b="1" dirty="0">
                  <a:solidFill>
                    <a:srgbClr val="C00000"/>
                  </a:solidFill>
                  <a:ea typeface="宋体" charset="-122"/>
                </a:rPr>
                <a:t> = </a:t>
              </a:r>
              <a:r>
                <a:rPr lang="en-US" altLang="zh-CN" sz="1600" b="1" dirty="0">
                  <a:solidFill>
                    <a:srgbClr val="C00000"/>
                  </a:solidFill>
                  <a:ea typeface="宋体" charset="-122"/>
                </a:rPr>
                <a:t>0.79</a:t>
              </a:r>
              <a:r>
                <a:rPr lang="en-US" altLang="zh-CN" sz="1600" b="1" dirty="0">
                  <a:solidFill>
                    <a:srgbClr val="C00000"/>
                  </a:solidFill>
                  <a:latin typeface="Times New Roman" pitchFamily="18" charset="0"/>
                  <a:ea typeface="宋体" charset="-122"/>
                </a:rPr>
                <a:t> </a:t>
              </a:r>
              <a:r>
                <a:rPr lang="en-US" altLang="zh-CN" sz="1600" b="1" dirty="0">
                  <a:solidFill>
                    <a:srgbClr val="C00000"/>
                  </a:solidFill>
                  <a:latin typeface="Times New Roman" pitchFamily="18" charset="0"/>
                  <a:ea typeface="宋体" charset="-122"/>
                  <a:sym typeface="Symbol" pitchFamily="18" charset="2"/>
                </a:rPr>
                <a:t></a:t>
              </a:r>
              <a:r>
                <a:rPr lang="en-US" altLang="zh-CN" sz="1600" b="1" baseline="-25000" dirty="0">
                  <a:solidFill>
                    <a:srgbClr val="C00000"/>
                  </a:solidFill>
                  <a:latin typeface="Times New Roman" pitchFamily="18" charset="0"/>
                  <a:ea typeface="宋体" charset="-122"/>
                </a:rPr>
                <a:t>B</a:t>
              </a:r>
              <a:r>
                <a:rPr lang="en-US" altLang="zh-CN" sz="1600" b="1" dirty="0">
                  <a:solidFill>
                    <a:srgbClr val="C00000"/>
                  </a:solidFill>
                  <a:latin typeface="Times New Roman" pitchFamily="18" charset="0"/>
                  <a:ea typeface="宋体" charset="-122"/>
                </a:rPr>
                <a:t> </a:t>
              </a:r>
              <a:r>
                <a:rPr lang="en-US" altLang="zh-CN" sz="1600" b="1" dirty="0">
                  <a:solidFill>
                    <a:srgbClr val="C00000"/>
                  </a:solidFill>
                  <a:ea typeface="宋体" charset="-122"/>
                </a:rPr>
                <a:t>(0.84)</a:t>
              </a:r>
              <a:endParaRPr lang="en-US" altLang="zh-CN" b="1" dirty="0">
                <a:solidFill>
                  <a:srgbClr val="C00000"/>
                </a:solidFill>
                <a:ea typeface="宋体" charset="-122"/>
              </a:endParaRPr>
            </a:p>
          </p:txBody>
        </p:sp>
      </p:grpSp>
      <p:pic>
        <p:nvPicPr>
          <p:cNvPr id="22" name="Picture 24"/>
          <p:cNvPicPr>
            <a:picLocks noChangeArrowheads="1"/>
          </p:cNvPicPr>
          <p:nvPr/>
        </p:nvPicPr>
        <p:blipFill>
          <a:blip r:embed="rId3" cstate="print"/>
          <a:srcRect l="17438" t="11812" r="54422" b="16499"/>
          <a:stretch>
            <a:fillRect/>
          </a:stretch>
        </p:blipFill>
        <p:spPr bwMode="auto">
          <a:xfrm>
            <a:off x="719138" y="1339850"/>
            <a:ext cx="2287587" cy="4189413"/>
          </a:xfrm>
          <a:prstGeom prst="rect">
            <a:avLst/>
          </a:prstGeom>
          <a:noFill/>
          <a:ln w="25400">
            <a:solidFill>
              <a:srgbClr val="C0C0C0"/>
            </a:solidFill>
            <a:miter lim="800000"/>
            <a:headEnd/>
            <a:tailEnd/>
          </a:ln>
          <a:effectLst/>
        </p:spPr>
      </p:pic>
      <p:sp>
        <p:nvSpPr>
          <p:cNvPr id="23" name="Text Box 25"/>
          <p:cNvSpPr txBox="1">
            <a:spLocks noChangeArrowheads="1"/>
          </p:cNvSpPr>
          <p:nvPr/>
        </p:nvSpPr>
        <p:spPr bwMode="auto">
          <a:xfrm>
            <a:off x="2608263" y="2314575"/>
            <a:ext cx="1344612" cy="336550"/>
          </a:xfrm>
          <a:prstGeom prst="rect">
            <a:avLst/>
          </a:prstGeom>
          <a:noFill/>
          <a:ln w="9525">
            <a:noFill/>
            <a:miter lim="800000"/>
            <a:headEnd/>
            <a:tailEnd/>
          </a:ln>
          <a:effectLst/>
        </p:spPr>
        <p:txBody>
          <a:bodyPr wrap="none">
            <a:spAutoFit/>
          </a:bodyPr>
          <a:lstStyle/>
          <a:p>
            <a:r>
              <a:rPr lang="en-US" altLang="zh-CN" sz="1600">
                <a:ea typeface="宋体" charset="-122"/>
              </a:rPr>
              <a:t>M=Co, Rh, Ir</a:t>
            </a:r>
          </a:p>
        </p:txBody>
      </p:sp>
      <p:sp>
        <p:nvSpPr>
          <p:cNvPr id="24" name="Text Box 26"/>
          <p:cNvSpPr txBox="1">
            <a:spLocks noChangeArrowheads="1"/>
          </p:cNvSpPr>
          <p:nvPr/>
        </p:nvSpPr>
        <p:spPr bwMode="auto">
          <a:xfrm>
            <a:off x="2928938" y="2711450"/>
            <a:ext cx="976312" cy="336550"/>
          </a:xfrm>
          <a:prstGeom prst="rect">
            <a:avLst/>
          </a:prstGeom>
          <a:noFill/>
          <a:ln w="9525">
            <a:noFill/>
            <a:miter lim="800000"/>
            <a:headEnd/>
            <a:tailEnd/>
          </a:ln>
          <a:effectLst/>
        </p:spPr>
        <p:txBody>
          <a:bodyPr wrap="none">
            <a:spAutoFit/>
          </a:bodyPr>
          <a:lstStyle/>
          <a:p>
            <a:r>
              <a:rPr lang="en-US" altLang="zh-CN" sz="1600">
                <a:ea typeface="宋体" charset="-122"/>
              </a:rPr>
              <a:t>In(2) site</a:t>
            </a:r>
          </a:p>
        </p:txBody>
      </p:sp>
      <p:sp>
        <p:nvSpPr>
          <p:cNvPr id="25" name="Line 27"/>
          <p:cNvSpPr>
            <a:spLocks noChangeShapeType="1"/>
          </p:cNvSpPr>
          <p:nvPr/>
        </p:nvSpPr>
        <p:spPr bwMode="auto">
          <a:xfrm flipH="1">
            <a:off x="2547938" y="2863850"/>
            <a:ext cx="381000" cy="0"/>
          </a:xfrm>
          <a:prstGeom prst="line">
            <a:avLst/>
          </a:prstGeom>
          <a:noFill/>
          <a:ln w="9525">
            <a:solidFill>
              <a:schemeClr val="tx1"/>
            </a:solidFill>
            <a:round/>
            <a:headEnd/>
            <a:tailEnd type="triangle" w="med" len="med"/>
          </a:ln>
          <a:effectLst/>
        </p:spPr>
        <p:txBody>
          <a:bodyPr/>
          <a:lstStyle/>
          <a:p>
            <a:endParaRPr lang="zh-CN" altLang="en-US"/>
          </a:p>
        </p:txBody>
      </p:sp>
      <p:sp>
        <p:nvSpPr>
          <p:cNvPr id="26" name="Rectangle 28"/>
          <p:cNvSpPr>
            <a:spLocks noChangeArrowheads="1"/>
          </p:cNvSpPr>
          <p:nvPr/>
        </p:nvSpPr>
        <p:spPr bwMode="auto">
          <a:xfrm>
            <a:off x="1328738" y="5378450"/>
            <a:ext cx="976312" cy="336550"/>
          </a:xfrm>
          <a:prstGeom prst="rect">
            <a:avLst/>
          </a:prstGeom>
          <a:noFill/>
          <a:ln w="9525">
            <a:noFill/>
            <a:miter lim="800000"/>
            <a:headEnd/>
            <a:tailEnd/>
          </a:ln>
          <a:effectLst/>
        </p:spPr>
        <p:txBody>
          <a:bodyPr wrap="none">
            <a:spAutoFit/>
          </a:bodyPr>
          <a:lstStyle/>
          <a:p>
            <a:r>
              <a:rPr lang="en-US" altLang="zh-CN" sz="1600">
                <a:ea typeface="宋体" charset="-122"/>
              </a:rPr>
              <a:t>In(1) site</a:t>
            </a:r>
          </a:p>
        </p:txBody>
      </p:sp>
      <p:sp>
        <p:nvSpPr>
          <p:cNvPr id="27" name="Line 29"/>
          <p:cNvSpPr>
            <a:spLocks noChangeShapeType="1"/>
          </p:cNvSpPr>
          <p:nvPr/>
        </p:nvSpPr>
        <p:spPr bwMode="auto">
          <a:xfrm flipV="1">
            <a:off x="1709738" y="4997450"/>
            <a:ext cx="0" cy="381000"/>
          </a:xfrm>
          <a:prstGeom prst="line">
            <a:avLst/>
          </a:prstGeom>
          <a:noFill/>
          <a:ln w="9525">
            <a:solidFill>
              <a:schemeClr val="tx1"/>
            </a:solidFill>
            <a:round/>
            <a:headEnd/>
            <a:tailEnd type="triangle" w="med" len="med"/>
          </a:ln>
          <a:effectLst/>
        </p:spPr>
        <p:txBody>
          <a:bodyPr/>
          <a:lstStyle/>
          <a:p>
            <a:endParaRPr lang="zh-CN" altLang="en-US"/>
          </a:p>
        </p:txBody>
      </p:sp>
      <p:sp>
        <p:nvSpPr>
          <p:cNvPr id="29" name="Rectangle 31"/>
          <p:cNvSpPr>
            <a:spLocks noChangeArrowheads="1"/>
          </p:cNvSpPr>
          <p:nvPr/>
        </p:nvSpPr>
        <p:spPr bwMode="auto">
          <a:xfrm>
            <a:off x="304800" y="5791200"/>
            <a:ext cx="3019425" cy="346075"/>
          </a:xfrm>
          <a:prstGeom prst="rect">
            <a:avLst/>
          </a:prstGeom>
          <a:noFill/>
          <a:ln w="9525">
            <a:solidFill>
              <a:schemeClr val="tx1"/>
            </a:solidFill>
            <a:miter lim="800000"/>
            <a:headEnd/>
            <a:tailEnd/>
          </a:ln>
          <a:effectLst/>
        </p:spPr>
        <p:txBody>
          <a:bodyPr wrap="none">
            <a:spAutoFit/>
          </a:bodyPr>
          <a:lstStyle/>
          <a:p>
            <a:pPr algn="ctr"/>
            <a:r>
              <a:rPr lang="en-US" altLang="zh-CN" sz="1600">
                <a:ea typeface="宋体" charset="-122"/>
              </a:rPr>
              <a:t>Petrovic et al. JPCM 13, (2001)</a:t>
            </a:r>
          </a:p>
        </p:txBody>
      </p:sp>
      <p:sp>
        <p:nvSpPr>
          <p:cNvPr id="30" name="AutoShape 32"/>
          <p:cNvSpPr>
            <a:spLocks/>
          </p:cNvSpPr>
          <p:nvPr/>
        </p:nvSpPr>
        <p:spPr bwMode="auto">
          <a:xfrm>
            <a:off x="838200" y="3581400"/>
            <a:ext cx="76200" cy="1066800"/>
          </a:xfrm>
          <a:prstGeom prst="leftBrace">
            <a:avLst>
              <a:gd name="adj1" fmla="val 116667"/>
              <a:gd name="adj2" fmla="val 50000"/>
            </a:avLst>
          </a:prstGeom>
          <a:noFill/>
          <a:ln w="38100">
            <a:solidFill>
              <a:srgbClr val="FF0000"/>
            </a:solidFill>
            <a:round/>
            <a:headEnd/>
            <a:tailEnd/>
          </a:ln>
          <a:effectLst/>
        </p:spPr>
        <p:txBody>
          <a:bodyPr wrap="none" anchor="ctr"/>
          <a:lstStyle/>
          <a:p>
            <a:endParaRPr lang="zh-CN" altLang="en-US"/>
          </a:p>
        </p:txBody>
      </p:sp>
      <p:sp>
        <p:nvSpPr>
          <p:cNvPr id="31" name="AutoShape 33"/>
          <p:cNvSpPr>
            <a:spLocks/>
          </p:cNvSpPr>
          <p:nvPr/>
        </p:nvSpPr>
        <p:spPr bwMode="auto">
          <a:xfrm>
            <a:off x="838200" y="2057400"/>
            <a:ext cx="76200" cy="1066800"/>
          </a:xfrm>
          <a:prstGeom prst="leftBrace">
            <a:avLst>
              <a:gd name="adj1" fmla="val 116667"/>
              <a:gd name="adj2" fmla="val 50000"/>
            </a:avLst>
          </a:prstGeom>
          <a:noFill/>
          <a:ln w="38100">
            <a:solidFill>
              <a:srgbClr val="FF0000"/>
            </a:solidFill>
            <a:round/>
            <a:headEnd/>
            <a:tailEnd/>
          </a:ln>
          <a:effectLst/>
        </p:spPr>
        <p:txBody>
          <a:bodyPr wrap="none" anchor="ctr"/>
          <a:lstStyle/>
          <a:p>
            <a:endParaRPr lang="zh-CN" altLang="en-US"/>
          </a:p>
        </p:txBody>
      </p:sp>
      <p:sp>
        <p:nvSpPr>
          <p:cNvPr id="32" name="Rectangle 34"/>
          <p:cNvSpPr>
            <a:spLocks noChangeArrowheads="1"/>
          </p:cNvSpPr>
          <p:nvPr/>
        </p:nvSpPr>
        <p:spPr bwMode="auto">
          <a:xfrm>
            <a:off x="152400" y="3886200"/>
            <a:ext cx="692150" cy="366713"/>
          </a:xfrm>
          <a:prstGeom prst="rect">
            <a:avLst/>
          </a:prstGeom>
          <a:noFill/>
          <a:ln w="9525">
            <a:noFill/>
            <a:miter lim="800000"/>
            <a:headEnd/>
            <a:tailEnd/>
          </a:ln>
          <a:effectLst/>
        </p:spPr>
        <p:txBody>
          <a:bodyPr wrap="none">
            <a:spAutoFit/>
          </a:bodyPr>
          <a:lstStyle/>
          <a:p>
            <a:pPr algn="ctr"/>
            <a:r>
              <a:rPr lang="en-US" altLang="zh-CN" b="1">
                <a:solidFill>
                  <a:srgbClr val="FF3300"/>
                </a:solidFill>
                <a:latin typeface="Times New Roman" pitchFamily="18" charset="0"/>
                <a:ea typeface="宋体" charset="-122"/>
              </a:rPr>
              <a:t>M-In</a:t>
            </a:r>
          </a:p>
        </p:txBody>
      </p:sp>
      <p:sp>
        <p:nvSpPr>
          <p:cNvPr id="33" name="Rectangle 35"/>
          <p:cNvSpPr>
            <a:spLocks noChangeArrowheads="1"/>
          </p:cNvSpPr>
          <p:nvPr/>
        </p:nvSpPr>
        <p:spPr bwMode="auto">
          <a:xfrm>
            <a:off x="171450" y="4814888"/>
            <a:ext cx="742950" cy="366712"/>
          </a:xfrm>
          <a:prstGeom prst="rect">
            <a:avLst/>
          </a:prstGeom>
          <a:noFill/>
          <a:ln w="9525">
            <a:noFill/>
            <a:miter lim="800000"/>
            <a:headEnd/>
            <a:tailEnd/>
          </a:ln>
          <a:effectLst/>
        </p:spPr>
        <p:txBody>
          <a:bodyPr wrap="none">
            <a:spAutoFit/>
          </a:bodyPr>
          <a:lstStyle/>
          <a:p>
            <a:pPr algn="ctr"/>
            <a:r>
              <a:rPr lang="en-US" altLang="zh-CN" b="1">
                <a:solidFill>
                  <a:schemeClr val="accent2"/>
                </a:solidFill>
                <a:latin typeface="Times New Roman" pitchFamily="18" charset="0"/>
                <a:ea typeface="宋体" charset="-122"/>
              </a:rPr>
              <a:t>Ce-In</a:t>
            </a:r>
          </a:p>
        </p:txBody>
      </p:sp>
      <p:sp>
        <p:nvSpPr>
          <p:cNvPr id="34" name="Rectangle 36"/>
          <p:cNvSpPr>
            <a:spLocks noChangeArrowheads="1"/>
          </p:cNvSpPr>
          <p:nvPr/>
        </p:nvSpPr>
        <p:spPr bwMode="auto">
          <a:xfrm>
            <a:off x="152400" y="3124200"/>
            <a:ext cx="742950" cy="366713"/>
          </a:xfrm>
          <a:prstGeom prst="rect">
            <a:avLst/>
          </a:prstGeom>
          <a:noFill/>
          <a:ln w="9525">
            <a:noFill/>
            <a:miter lim="800000"/>
            <a:headEnd/>
            <a:tailEnd/>
          </a:ln>
          <a:effectLst/>
        </p:spPr>
        <p:txBody>
          <a:bodyPr wrap="none">
            <a:spAutoFit/>
          </a:bodyPr>
          <a:lstStyle/>
          <a:p>
            <a:pPr algn="ctr"/>
            <a:r>
              <a:rPr lang="en-US" altLang="zh-CN" b="1">
                <a:solidFill>
                  <a:schemeClr val="accent2"/>
                </a:solidFill>
                <a:latin typeface="Times New Roman" pitchFamily="18" charset="0"/>
                <a:ea typeface="宋体" charset="-122"/>
              </a:rPr>
              <a:t>Ce-In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58888" y="188913"/>
            <a:ext cx="6062878" cy="584775"/>
          </a:xfrm>
          <a:prstGeom prst="rect">
            <a:avLst/>
          </a:prstGeom>
          <a:noFill/>
          <a:ln w="9525">
            <a:noFill/>
            <a:miter lim="800000"/>
            <a:headEnd/>
            <a:tailEnd/>
          </a:ln>
          <a:effectLst/>
        </p:spPr>
        <p:txBody>
          <a:bodyPr wrap="none">
            <a:spAutoFit/>
          </a:bodyPr>
          <a:lstStyle/>
          <a:p>
            <a:r>
              <a:rPr lang="en-US" altLang="zh-CN" sz="3200" b="1" dirty="0">
                <a:solidFill>
                  <a:srgbClr val="0000CC"/>
                </a:solidFill>
                <a:latin typeface="Britannic Bold" pitchFamily="34" charset="0"/>
                <a:ea typeface="宋体" charset="-122"/>
              </a:rPr>
              <a:t>CeRhIn</a:t>
            </a:r>
            <a:r>
              <a:rPr lang="en-US" altLang="zh-CN" sz="3200" b="1" baseline="-25000" dirty="0">
                <a:solidFill>
                  <a:srgbClr val="0000CC"/>
                </a:solidFill>
                <a:latin typeface="Britannic Bold" pitchFamily="34" charset="0"/>
                <a:ea typeface="宋体" charset="-122"/>
              </a:rPr>
              <a:t>5</a:t>
            </a:r>
            <a:r>
              <a:rPr lang="en-US" altLang="zh-CN" sz="3200" b="1" dirty="0">
                <a:solidFill>
                  <a:srgbClr val="0000CC"/>
                </a:solidFill>
                <a:latin typeface="Britannic Bold" pitchFamily="34" charset="0"/>
                <a:ea typeface="宋体" charset="-122"/>
              </a:rPr>
              <a:t>: Localized 4f-electrons?</a:t>
            </a:r>
          </a:p>
        </p:txBody>
      </p:sp>
      <p:sp>
        <p:nvSpPr>
          <p:cNvPr id="4" name="Rectangle 6"/>
          <p:cNvSpPr>
            <a:spLocks noChangeArrowheads="1"/>
          </p:cNvSpPr>
          <p:nvPr/>
        </p:nvSpPr>
        <p:spPr bwMode="auto">
          <a:xfrm>
            <a:off x="539750" y="6538913"/>
            <a:ext cx="8208963" cy="274637"/>
          </a:xfrm>
          <a:prstGeom prst="rect">
            <a:avLst/>
          </a:prstGeom>
          <a:noFill/>
          <a:ln w="9525">
            <a:noFill/>
            <a:miter lim="800000"/>
            <a:headEnd/>
            <a:tailEnd/>
          </a:ln>
          <a:effectLst/>
        </p:spPr>
        <p:txBody>
          <a:bodyPr>
            <a:spAutoFit/>
          </a:bodyPr>
          <a:lstStyle/>
          <a:p>
            <a:r>
              <a:rPr lang="en-US" altLang="zh-CN" sz="1200" dirty="0">
                <a:ea typeface="宋体" charset="-122"/>
              </a:rPr>
              <a:t>N. Harrison et al, PRL (2004); H. </a:t>
            </a:r>
            <a:r>
              <a:rPr lang="en-US" altLang="zh-CN" sz="1200" dirty="0" err="1">
                <a:ea typeface="宋体" charset="-122"/>
              </a:rPr>
              <a:t>Shishido</a:t>
            </a:r>
            <a:r>
              <a:rPr lang="en-US" altLang="zh-CN" sz="1200" dirty="0">
                <a:ea typeface="宋体" charset="-122"/>
              </a:rPr>
              <a:t> et al, JPSJ (2002); D. Hall et al., PRB (2001);S. </a:t>
            </a:r>
            <a:r>
              <a:rPr lang="en-US" altLang="zh-CN" sz="1200" dirty="0" err="1">
                <a:ea typeface="宋体" charset="-122"/>
              </a:rPr>
              <a:t>Elgazzar</a:t>
            </a:r>
            <a:r>
              <a:rPr lang="en-US" altLang="zh-CN" sz="1200" dirty="0">
                <a:ea typeface="宋体" charset="-122"/>
              </a:rPr>
              <a:t>., PRB (2004)</a:t>
            </a:r>
          </a:p>
        </p:txBody>
      </p:sp>
      <p:pic>
        <p:nvPicPr>
          <p:cNvPr id="5" name="Picture 7"/>
          <p:cNvPicPr>
            <a:picLocks noChangeAspect="1" noChangeArrowheads="1"/>
          </p:cNvPicPr>
          <p:nvPr/>
        </p:nvPicPr>
        <p:blipFill>
          <a:blip r:embed="rId2" cstate="print"/>
          <a:srcRect/>
          <a:stretch>
            <a:fillRect/>
          </a:stretch>
        </p:blipFill>
        <p:spPr bwMode="auto">
          <a:xfrm>
            <a:off x="5662041" y="981075"/>
            <a:ext cx="3446463" cy="4400550"/>
          </a:xfrm>
          <a:prstGeom prst="rect">
            <a:avLst/>
          </a:prstGeom>
          <a:noFill/>
          <a:ln w="9525">
            <a:noFill/>
            <a:miter lim="800000"/>
            <a:headEnd/>
            <a:tailEnd/>
          </a:ln>
          <a:effectLst/>
        </p:spPr>
      </p:pic>
      <p:sp>
        <p:nvSpPr>
          <p:cNvPr id="6" name="Text Box 8"/>
          <p:cNvSpPr txBox="1">
            <a:spLocks noChangeArrowheads="1"/>
          </p:cNvSpPr>
          <p:nvPr/>
        </p:nvSpPr>
        <p:spPr bwMode="auto">
          <a:xfrm>
            <a:off x="5202306" y="5589240"/>
            <a:ext cx="3906198" cy="707886"/>
          </a:xfrm>
          <a:prstGeom prst="rect">
            <a:avLst/>
          </a:prstGeom>
          <a:solidFill>
            <a:srgbClr val="FFCCFF"/>
          </a:solidFill>
          <a:ln w="9525">
            <a:noFill/>
            <a:miter lim="800000"/>
            <a:headEnd/>
            <a:tailEnd/>
          </a:ln>
          <a:effectLst/>
        </p:spPr>
        <p:txBody>
          <a:bodyPr wrap="none">
            <a:spAutoFit/>
          </a:bodyPr>
          <a:lstStyle/>
          <a:p>
            <a:r>
              <a:rPr lang="en-US" altLang="zh-CN" sz="2000" dirty="0">
                <a:ea typeface="宋体" charset="-122"/>
              </a:rPr>
              <a:t>Comparison of exp. and theory.</a:t>
            </a:r>
          </a:p>
          <a:p>
            <a:r>
              <a:rPr lang="en-US" altLang="zh-CN" sz="2000" dirty="0">
                <a:ea typeface="宋体" charset="-122"/>
              </a:rPr>
              <a:t>Calculations assuming localized f-el.</a:t>
            </a:r>
          </a:p>
        </p:txBody>
      </p:sp>
      <p:sp>
        <p:nvSpPr>
          <p:cNvPr id="7" name="Text Box 9"/>
          <p:cNvSpPr txBox="1">
            <a:spLocks noChangeArrowheads="1"/>
          </p:cNvSpPr>
          <p:nvPr/>
        </p:nvSpPr>
        <p:spPr bwMode="auto">
          <a:xfrm>
            <a:off x="539552" y="4869160"/>
            <a:ext cx="4318426" cy="400110"/>
          </a:xfrm>
          <a:prstGeom prst="rect">
            <a:avLst/>
          </a:prstGeom>
          <a:solidFill>
            <a:srgbClr val="FFCCFF"/>
          </a:solidFill>
          <a:ln w="9525">
            <a:noFill/>
            <a:miter lim="800000"/>
            <a:headEnd/>
            <a:tailEnd/>
          </a:ln>
          <a:effectLst/>
        </p:spPr>
        <p:txBody>
          <a:bodyPr wrap="none">
            <a:spAutoFit/>
          </a:bodyPr>
          <a:lstStyle/>
          <a:p>
            <a:r>
              <a:rPr lang="en-US" altLang="zh-CN" sz="2000" dirty="0">
                <a:ea typeface="宋体" charset="-122"/>
              </a:rPr>
              <a:t>Similarity between LaRhIn</a:t>
            </a:r>
            <a:r>
              <a:rPr lang="en-US" altLang="zh-CN" sz="2000" baseline="-25000" dirty="0">
                <a:ea typeface="宋体" charset="-122"/>
              </a:rPr>
              <a:t>5</a:t>
            </a:r>
            <a:r>
              <a:rPr lang="en-US" altLang="zh-CN" sz="2000" dirty="0">
                <a:ea typeface="宋体" charset="-122"/>
              </a:rPr>
              <a:t> and CeRhIn</a:t>
            </a:r>
            <a:r>
              <a:rPr lang="en-US" altLang="zh-CN" sz="2000" baseline="-25000" dirty="0">
                <a:ea typeface="宋体" charset="-122"/>
              </a:rPr>
              <a:t>5</a:t>
            </a:r>
            <a:endParaRPr lang="en-US" altLang="zh-CN" sz="2000" dirty="0">
              <a:ea typeface="宋体" charset="-122"/>
            </a:endParaRPr>
          </a:p>
        </p:txBody>
      </p:sp>
      <p:pic>
        <p:nvPicPr>
          <p:cNvPr id="8" name="Picture 10"/>
          <p:cNvPicPr>
            <a:picLocks noChangeAspect="1" noChangeArrowheads="1"/>
          </p:cNvPicPr>
          <p:nvPr/>
        </p:nvPicPr>
        <p:blipFill>
          <a:blip r:embed="rId3" cstate="print"/>
          <a:srcRect/>
          <a:stretch>
            <a:fillRect/>
          </a:stretch>
        </p:blipFill>
        <p:spPr bwMode="auto">
          <a:xfrm>
            <a:off x="0" y="2060848"/>
            <a:ext cx="5901364" cy="2255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6736</TotalTime>
  <Words>1496</Words>
  <Application>Microsoft Office PowerPoint</Application>
  <PresentationFormat>全屏显示(4:3)</PresentationFormat>
  <Paragraphs>212</Paragraphs>
  <Slides>18</Slides>
  <Notes>5</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幻灯片 1</vt:lpstr>
      <vt:lpstr>Collaborators</vt:lpstr>
      <vt:lpstr>OUTLINE</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yuan</dc:creator>
  <cp:lastModifiedBy>ZJU</cp:lastModifiedBy>
  <cp:revision>241</cp:revision>
  <dcterms:created xsi:type="dcterms:W3CDTF">2010-09-06T14:45:41Z</dcterms:created>
  <dcterms:modified xsi:type="dcterms:W3CDTF">2012-01-07T04:16:43Z</dcterms:modified>
</cp:coreProperties>
</file>