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Default Extension="wmf" ContentType="image/x-wmf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0"/>
  </p:notesMasterIdLst>
  <p:sldIdLst>
    <p:sldId id="328" r:id="rId2"/>
    <p:sldId id="468" r:id="rId3"/>
    <p:sldId id="473" r:id="rId4"/>
    <p:sldId id="469" r:id="rId5"/>
    <p:sldId id="470" r:id="rId6"/>
    <p:sldId id="301" r:id="rId7"/>
    <p:sldId id="408" r:id="rId8"/>
    <p:sldId id="302" r:id="rId9"/>
    <p:sldId id="501" r:id="rId10"/>
    <p:sldId id="502" r:id="rId11"/>
    <p:sldId id="303" r:id="rId12"/>
    <p:sldId id="304" r:id="rId13"/>
    <p:sldId id="403" r:id="rId14"/>
    <p:sldId id="509" r:id="rId15"/>
    <p:sldId id="516" r:id="rId16"/>
    <p:sldId id="510" r:id="rId17"/>
    <p:sldId id="368" r:id="rId18"/>
    <p:sldId id="514" r:id="rId19"/>
    <p:sldId id="515" r:id="rId20"/>
    <p:sldId id="523" r:id="rId21"/>
    <p:sldId id="305" r:id="rId22"/>
    <p:sldId id="363" r:id="rId23"/>
    <p:sldId id="308" r:id="rId24"/>
    <p:sldId id="366" r:id="rId25"/>
    <p:sldId id="367" r:id="rId26"/>
    <p:sldId id="341" r:id="rId27"/>
    <p:sldId id="310" r:id="rId28"/>
    <p:sldId id="532" r:id="rId29"/>
    <p:sldId id="381" r:id="rId30"/>
    <p:sldId id="382" r:id="rId31"/>
    <p:sldId id="384" r:id="rId32"/>
    <p:sldId id="385" r:id="rId33"/>
    <p:sldId id="386" r:id="rId34"/>
    <p:sldId id="387" r:id="rId35"/>
    <p:sldId id="388" r:id="rId36"/>
    <p:sldId id="533" r:id="rId37"/>
    <p:sldId id="390" r:id="rId38"/>
    <p:sldId id="467" r:id="rId39"/>
    <p:sldId id="433" r:id="rId40"/>
    <p:sldId id="434" r:id="rId41"/>
    <p:sldId id="536" r:id="rId42"/>
    <p:sldId id="437" r:id="rId43"/>
    <p:sldId id="442" r:id="rId44"/>
    <p:sldId id="443" r:id="rId45"/>
    <p:sldId id="445" r:id="rId46"/>
    <p:sldId id="393" r:id="rId47"/>
    <p:sldId id="394" r:id="rId48"/>
    <p:sldId id="395" r:id="rId49"/>
    <p:sldId id="414" r:id="rId50"/>
    <p:sldId id="423" r:id="rId51"/>
    <p:sldId id="534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56" r:id="rId61"/>
    <p:sldId id="338" r:id="rId62"/>
    <p:sldId id="399" r:id="rId63"/>
    <p:sldId id="400" r:id="rId64"/>
    <p:sldId id="427" r:id="rId65"/>
    <p:sldId id="428" r:id="rId66"/>
    <p:sldId id="529" r:id="rId67"/>
    <p:sldId id="300" r:id="rId68"/>
    <p:sldId id="524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268" autoAdjust="0"/>
    <p:restoredTop sz="97641" autoAdjust="0"/>
  </p:normalViewPr>
  <p:slideViewPr>
    <p:cSldViewPr snapToGrid="0" snapToObjects="1" showGuides="1">
      <p:cViewPr varScale="1">
        <p:scale>
          <a:sx n="82" d="100"/>
          <a:sy n="82" d="100"/>
        </p:scale>
        <p:origin x="-872" y="-120"/>
      </p:cViewPr>
      <p:guideLst>
        <p:guide orient="horz" pos="2123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theme" Target="theme/theme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E3F68-136D-7842-8797-875A4BEEC386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DB28A-686C-FC4C-B4E7-CA1EE34B19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E64A8-FBD2-C74E-A262-4EEE28B48B1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82A2F-2055-F447-836D-D53F4B927302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17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8FD50A-4198-0B41-9FC8-828ADD62D52A}" type="slidenum">
              <a:rPr lang="en-US"/>
              <a:pPr/>
              <a:t>21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39E83-0404-EE47-ADD7-011DC8AA638E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22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327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40EC2D-16D0-9D4E-B73F-7A5AE1B2A050}" type="slidenum">
              <a:rPr lang="en-US">
                <a:latin typeface="Arial" pitchFamily="30" charset="0"/>
              </a:rPr>
              <a:pPr/>
              <a:t>23</a:t>
            </a:fld>
            <a:endParaRPr lang="en-US">
              <a:latin typeface="Arial" pitchFamily="30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3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49181-6B95-F749-A620-6EE11793057D}" type="slidenum">
              <a:rPr lang="en-US"/>
              <a:pPr/>
              <a:t>29</a:t>
            </a:fld>
            <a:endParaRPr lang="en-US"/>
          </a:p>
        </p:txBody>
      </p:sp>
      <p:sp>
        <p:nvSpPr>
          <p:cNvPr id="23554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ln/>
        </p:spPr>
      </p:sp>
      <p:sp>
        <p:nvSpPr>
          <p:cNvPr id="2355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ln/>
        </p:spPr>
        <p:txBody>
          <a:bodyPr wrap="none" anchor="ctr"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C902614-2A4C-CA45-96C2-74B56AF54760}" type="slidenum">
              <a:rPr lang="de-DE"/>
              <a:pPr/>
              <a:t>30</a:t>
            </a:fld>
            <a:endParaRPr lang="de-DE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de-DE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821A8-3034-9C45-9A4B-F4BF77C7AA25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37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24084B-A3A9-DE49-9CA2-B8DBCF1434DB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38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94F23-C6FB-184C-B433-C19D45AD82EC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39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956CA2-CF39-CC4E-BD7C-4B8FF55DFC4C}" type="slidenum">
              <a:rPr lang="en-US"/>
              <a:pPr/>
              <a:t>40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4B545-662A-7548-B561-BBD1E283B16C}" type="slidenum">
              <a:rPr lang="en-US"/>
              <a:pPr/>
              <a:t>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94F23-C6FB-184C-B433-C19D45AD82EC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41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8E1E6-A403-7543-BBC2-A0C0F80F2594}" type="slidenum">
              <a:rPr lang="en-US"/>
              <a:pPr/>
              <a:t>46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85DBB-C8ED-0B4C-A368-368E3B31B833}" type="slidenum">
              <a:rPr lang="en-US">
                <a:latin typeface="Arial" pitchFamily="29" charset="0"/>
                <a:ea typeface="ＭＳ Ｐゴシック" pitchFamily="29" charset="-128"/>
                <a:cs typeface="ＭＳ Ｐゴシック" pitchFamily="29" charset="-128"/>
              </a:rPr>
              <a:pPr/>
              <a:t>52</a:t>
            </a:fld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03DB4-D5F9-EE47-BBA1-FBFE7E51B409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DFE140-9D88-C648-9423-676F8DF9AA64}" type="slidenum">
              <a:rPr lang="en-US"/>
              <a:pPr/>
              <a:t>62</a:t>
            </a:fld>
            <a:endParaRPr lang="en-US"/>
          </a:p>
        </p:txBody>
      </p:sp>
      <p:sp>
        <p:nvSpPr>
          <p:cNvPr id="12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6B62F-C9CE-D749-95D8-366F778F01A4}" type="slidenum">
              <a:rPr lang="en-US"/>
              <a:pPr/>
              <a:t>63</a:t>
            </a:fld>
            <a:endParaRPr lang="en-US"/>
          </a:p>
        </p:txBody>
      </p:sp>
      <p:sp>
        <p:nvSpPr>
          <p:cNvPr id="13209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b="1" dirty="0">
              <a:latin typeface="Times New Roman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75B38DE-28F3-3444-B298-49431C2C4632}" type="slidenum">
              <a:rPr lang="en-US" sz="1200" b="0" smtClean="0">
                <a:latin typeface="Times New Roman" charset="0"/>
              </a:rPr>
              <a:pPr>
                <a:defRPr/>
              </a:pPr>
              <a:t>64</a:t>
            </a:fld>
            <a:endParaRPr lang="en-US" sz="1200" b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8EDE0AD-0FA6-CD44-9621-795FDD83C82F}" type="slidenum">
              <a:rPr lang="de-DE"/>
              <a:pPr/>
              <a:t>8</a:t>
            </a:fld>
            <a:endParaRPr lang="de-DE"/>
          </a:p>
        </p:txBody>
      </p:sp>
      <p:sp>
        <p:nvSpPr>
          <p:cNvPr id="532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</p:spPr>
        <p:txBody>
          <a:bodyPr wrap="none" anchor="ctr"/>
          <a:lstStyle/>
          <a:p>
            <a:endParaRPr lang="de-DE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200" b="1" dirty="0">
              <a:latin typeface="Times New Roman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C98A23E-06DE-5344-AB9E-037305853727}" type="slidenum">
              <a:rPr lang="en-US" sz="1200" b="0" smtClean="0">
                <a:latin typeface="Times New Roman" charset="0"/>
              </a:rPr>
              <a:pPr>
                <a:defRPr/>
              </a:pPr>
              <a:t>65</a:t>
            </a:fld>
            <a:endParaRPr lang="en-US" sz="1200" b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29" charset="0"/>
              <a:ea typeface="ＭＳ Ｐゴシック" pitchFamily="29" charset="-128"/>
              <a:cs typeface="ＭＳ Ｐゴシック" pitchFamily="2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2A029D5-12E4-FB40-86E3-CAEB0306F107}" type="slidenum">
              <a:rPr lang="de-DE"/>
              <a:pPr/>
              <a:t>9</a:t>
            </a:fld>
            <a:endParaRPr lang="de-DE"/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</p:spPr>
        <p:txBody>
          <a:bodyPr wrap="none" anchor="ctr"/>
          <a:lstStyle/>
          <a:p>
            <a:endParaRPr lang="de-DE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2A029D5-12E4-FB40-86E3-CAEB0306F107}" type="slidenum">
              <a:rPr lang="de-DE"/>
              <a:pPr/>
              <a:t>10</a:t>
            </a:fld>
            <a:endParaRPr lang="de-DE"/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</p:spPr>
        <p:txBody>
          <a:bodyPr wrap="none" anchor="ctr"/>
          <a:lstStyle/>
          <a:p>
            <a:endParaRPr lang="de-DE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Font typeface="Times New Roman" pitchFamily="29" charset="0"/>
              <a:buNone/>
            </a:pPr>
            <a:fld id="{0C7BF918-7203-924A-8BC9-D5F1FC9837BA}" type="slidenum">
              <a:rPr lang="de-DE">
                <a:latin typeface="Times New Roman" pitchFamily="29" charset="0"/>
              </a:rPr>
              <a:pPr>
                <a:buFont typeface="Times New Roman" pitchFamily="29" charset="0"/>
                <a:buNone/>
              </a:pPr>
              <a:t>11</a:t>
            </a:fld>
            <a:endParaRPr lang="de-DE">
              <a:latin typeface="Times New Roman" pitchFamily="29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</p:spPr>
        <p:txBody>
          <a:bodyPr wrap="none" anchor="ctr"/>
          <a:lstStyle/>
          <a:p>
            <a:endParaRPr lang="de-DE">
              <a:latin typeface="Times New Roman" pitchFamily="29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ECACF-BFD7-6D4D-BC69-ED2CD5E222EA}" type="slidenum">
              <a:rPr lang="en-US"/>
              <a:pPr/>
              <a:t>14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965EE-0F43-C642-918C-F88D2DC2C70D}" type="slidenum">
              <a:rPr lang="en-US"/>
              <a:pPr/>
              <a:t>15</a:t>
            </a:fld>
            <a:endParaRPr lang="en-US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A6B2A-1C48-C741-9378-A4E43E4FC1C6}" type="slidenum">
              <a:rPr lang="en-US"/>
              <a:pPr/>
              <a:t>16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B5E6E16-961C-E049-8C1C-31EB341E6E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DF4D-02FA-3849-B003-9A4939B8DD7D}" type="datetimeFigureOut">
              <a:rPr lang="en-US" smtClean="0"/>
              <a:pPr/>
              <a:t>1/6/12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15F6-5E58-4243-803A-86A6B2A8E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5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Relationship Id="rId5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551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jpeg"/><Relationship Id="rId5" Type="http://schemas.openxmlformats.org/officeDocument/2006/relationships/image" Target="../media/image54.pd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Relationship Id="rId5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6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image" Target="../media/image79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jpeg"/><Relationship Id="rId5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jpeg"/><Relationship Id="rId5" Type="http://schemas.openxmlformats.org/officeDocument/2006/relationships/image" Target="../media/image77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75.png"/><Relationship Id="rId6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75.png"/><Relationship Id="rId5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5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7" Type="http://schemas.openxmlformats.org/officeDocument/2006/relationships/image" Target="../media/image9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Relationship Id="rId6" Type="http://schemas.openxmlformats.org/officeDocument/2006/relationships/oleObject" Target="../embeddings/Microsoft_Equation1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387850" y="228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82419" y="1696656"/>
            <a:ext cx="77407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 smtClean="0">
                <a:solidFill>
                  <a:srgbClr val="000090"/>
                </a:solidFill>
              </a:rPr>
              <a:t>Superconductivity, spin and charge order, and </a:t>
            </a:r>
            <a:br>
              <a:rPr lang="en-US" sz="2400" dirty="0" smtClean="0">
                <a:solidFill>
                  <a:srgbClr val="000090"/>
                </a:solidFill>
              </a:rPr>
            </a:br>
            <a:r>
              <a:rPr lang="en-US" sz="2400" dirty="0" smtClean="0">
                <a:solidFill>
                  <a:srgbClr val="000090"/>
                </a:solidFill>
              </a:rPr>
              <a:t>quantum critical behavior in correlated electron materials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464271" y="3032589"/>
            <a:ext cx="41042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8000"/>
                </a:solidFill>
                <a:latin typeface="Arial"/>
                <a:cs typeface="Arial"/>
              </a:rPr>
              <a:t>M. Brian Maple</a:t>
            </a:r>
          </a:p>
          <a:p>
            <a:pPr algn="ctr"/>
            <a:r>
              <a:rPr lang="en-US" sz="2000" i="1" dirty="0">
                <a:solidFill>
                  <a:srgbClr val="008000"/>
                </a:solidFill>
                <a:latin typeface="Arial"/>
                <a:cs typeface="Arial"/>
              </a:rPr>
              <a:t>University of California, San Diego</a:t>
            </a:r>
            <a:endParaRPr lang="en-US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672916" y="4546830"/>
            <a:ext cx="5795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Research supported by the US DOE,</a:t>
            </a:r>
            <a:r>
              <a:rPr lang="en-US" sz="1600" dirty="0" smtClean="0">
                <a:latin typeface="Arial"/>
                <a:cs typeface="Arial"/>
              </a:rPr>
              <a:t> NSF, and AFOSR-MURI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951" y="435353"/>
            <a:ext cx="1752320" cy="641888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41087" y="4199227"/>
            <a:ext cx="6609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9128" y="5544860"/>
            <a:ext cx="863600" cy="86501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829" y="5371823"/>
            <a:ext cx="1966342" cy="137643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9694" y="5371823"/>
            <a:ext cx="1096606" cy="1038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5483" y="3965781"/>
            <a:ext cx="3034773" cy="23163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25" y="3965781"/>
            <a:ext cx="2745840" cy="26753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702850" y="0"/>
            <a:ext cx="7711200" cy="44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de-DE" sz="2000" i="1" dirty="0">
                <a:solidFill>
                  <a:srgbClr val="000090"/>
                </a:solidFill>
              </a:rPr>
              <a:t>Quantum </a:t>
            </a:r>
            <a:r>
              <a:rPr lang="de-DE" sz="2000" i="1" dirty="0" err="1">
                <a:solidFill>
                  <a:srgbClr val="000090"/>
                </a:solidFill>
              </a:rPr>
              <a:t>criticality</a:t>
            </a:r>
            <a:r>
              <a:rPr lang="de-DE" sz="2000" i="1" dirty="0">
                <a:solidFill>
                  <a:srgbClr val="000090"/>
                </a:solidFill>
              </a:rPr>
              <a:t> (QC) in </a:t>
            </a:r>
            <a:r>
              <a:rPr lang="de-DE" sz="2000" i="1" dirty="0" err="1">
                <a:solidFill>
                  <a:srgbClr val="000090"/>
                </a:solidFill>
              </a:rPr>
              <a:t>heavy</a:t>
            </a:r>
            <a:r>
              <a:rPr lang="de-DE" sz="2000" i="1" dirty="0">
                <a:solidFill>
                  <a:srgbClr val="000090"/>
                </a:solidFill>
              </a:rPr>
              <a:t> </a:t>
            </a:r>
            <a:r>
              <a:rPr lang="de-DE" sz="2000" i="1" dirty="0" err="1" smtClean="0">
                <a:solidFill>
                  <a:srgbClr val="000090"/>
                </a:solidFill>
              </a:rPr>
              <a:t>fermion</a:t>
            </a:r>
            <a:r>
              <a:rPr lang="de-DE" sz="2000" i="1" dirty="0" smtClean="0">
                <a:solidFill>
                  <a:srgbClr val="000090"/>
                </a:solidFill>
              </a:rPr>
              <a:t> (HF) </a:t>
            </a:r>
            <a:r>
              <a:rPr lang="de-DE" sz="2000" i="1" dirty="0" err="1" smtClean="0">
                <a:solidFill>
                  <a:srgbClr val="000090"/>
                </a:solidFill>
              </a:rPr>
              <a:t>systems</a:t>
            </a:r>
            <a:r>
              <a:rPr lang="de-DE" sz="2000" i="1" dirty="0" smtClean="0">
                <a:solidFill>
                  <a:srgbClr val="000090"/>
                </a:solidFill>
              </a:rPr>
              <a:t> </a:t>
            </a:r>
            <a:endParaRPr lang="de-DE" sz="2000" i="1" dirty="0">
              <a:solidFill>
                <a:srgbClr val="000090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851840" y="2793231"/>
            <a:ext cx="613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dirty="0">
                <a:solidFill>
                  <a:srgbClr val="000000"/>
                </a:solidFill>
              </a:rPr>
              <a:t>QCP</a:t>
            </a:r>
          </a:p>
        </p:txBody>
      </p:sp>
      <p:sp>
        <p:nvSpPr>
          <p:cNvPr id="26629" name="AutoShape 3"/>
          <p:cNvSpPr>
            <a:spLocks noChangeArrowheads="1"/>
          </p:cNvSpPr>
          <p:nvPr/>
        </p:nvSpPr>
        <p:spPr bwMode="auto">
          <a:xfrm>
            <a:off x="5604480" y="1044110"/>
            <a:ext cx="1504800" cy="1463194"/>
          </a:xfrm>
          <a:prstGeom prst="rtTriangle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63200" y="476691"/>
            <a:ext cx="3358080" cy="2256716"/>
            <a:chOff x="3655" y="331"/>
            <a:chExt cx="2332" cy="1567"/>
          </a:xfrm>
        </p:grpSpPr>
        <p:sp>
          <p:nvSpPr>
            <p:cNvPr id="26672" name="Line 5"/>
            <p:cNvSpPr>
              <a:spLocks noChangeShapeType="1"/>
            </p:cNvSpPr>
            <p:nvPr/>
          </p:nvSpPr>
          <p:spPr bwMode="auto">
            <a:xfrm>
              <a:off x="3895" y="1733"/>
              <a:ext cx="1907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3" name="Line 6"/>
            <p:cNvSpPr>
              <a:spLocks noChangeShapeType="1"/>
            </p:cNvSpPr>
            <p:nvPr/>
          </p:nvSpPr>
          <p:spPr bwMode="auto">
            <a:xfrm flipV="1">
              <a:off x="3889" y="420"/>
              <a:ext cx="1" cy="131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Text Box 7"/>
            <p:cNvSpPr txBox="1">
              <a:spLocks noChangeArrowheads="1"/>
            </p:cNvSpPr>
            <p:nvPr/>
          </p:nvSpPr>
          <p:spPr bwMode="auto">
            <a:xfrm>
              <a:off x="5792" y="1648"/>
              <a:ext cx="196" cy="2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4403" rIns="90000" bIns="45000">
              <a:prstTxWarp prst="textNoShape">
                <a:avLst/>
              </a:prstTxWarp>
            </a:bodyPr>
            <a:lstStyle/>
            <a:p>
              <a:r>
                <a:rPr lang="de-DE" sz="2000" dirty="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δ</a:t>
              </a:r>
            </a:p>
          </p:txBody>
        </p:sp>
        <p:sp>
          <p:nvSpPr>
            <p:cNvPr id="26675" name="Text Box 8"/>
            <p:cNvSpPr txBox="1">
              <a:spLocks noChangeArrowheads="1"/>
            </p:cNvSpPr>
            <p:nvPr/>
          </p:nvSpPr>
          <p:spPr bwMode="auto">
            <a:xfrm>
              <a:off x="3655" y="331"/>
              <a:ext cx="212" cy="2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4403" rIns="90000" bIns="45000">
              <a:prstTxWarp prst="textNoShape">
                <a:avLst/>
              </a:prstTxWarp>
            </a:bodyPr>
            <a:lstStyle/>
            <a:p>
              <a:r>
                <a:rPr lang="de-DE" sz="2000" i="1" dirty="0">
                  <a:solidFill>
                    <a:srgbClr val="000000"/>
                  </a:solidFill>
                  <a:latin typeface="+mj-lt"/>
                  <a:ea typeface="Times New Roman" pitchFamily="29" charset="0"/>
                  <a:cs typeface="Times New Roman" pitchFamily="29" charset="0"/>
                </a:rPr>
                <a:t>T</a:t>
              </a:r>
            </a:p>
          </p:txBody>
        </p:sp>
      </p:grp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5595840" y="1061392"/>
            <a:ext cx="1468800" cy="142863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5603041" y="1601978"/>
            <a:ext cx="97056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ordered</a:t>
            </a: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small</a:t>
            </a:r>
            <a:r>
              <a:rPr lang="de-DE" dirty="0">
                <a:solidFill>
                  <a:srgbClr val="000000"/>
                </a:solidFill>
              </a:rPr>
              <a:t> FS</a:t>
            </a:r>
          </a:p>
        </p:txBody>
      </p:sp>
      <p:sp>
        <p:nvSpPr>
          <p:cNvPr id="26633" name="Line 11"/>
          <p:cNvSpPr>
            <a:spLocks noChangeShapeType="1"/>
          </p:cNvSpPr>
          <p:nvPr/>
        </p:nvSpPr>
        <p:spPr bwMode="auto">
          <a:xfrm flipV="1">
            <a:off x="7084800" y="1206847"/>
            <a:ext cx="1337760" cy="1284615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ashDot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7509426" y="1820717"/>
            <a:ext cx="94608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de-DE" dirty="0">
                <a:solidFill>
                  <a:srgbClr val="000000"/>
                </a:solidFill>
              </a:rPr>
              <a:t>FL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large FS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6550561" y="1208288"/>
            <a:ext cx="555840" cy="521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>
                <a:solidFill>
                  <a:srgbClr val="000000"/>
                </a:solidFill>
              </a:rPr>
              <a:t>NFL</a:t>
            </a:r>
          </a:p>
        </p:txBody>
      </p:sp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6749281" y="2821769"/>
            <a:ext cx="613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dirty="0">
                <a:solidFill>
                  <a:srgbClr val="000000"/>
                </a:solidFill>
              </a:rPr>
              <a:t>QCP</a:t>
            </a:r>
          </a:p>
        </p:txBody>
      </p:sp>
      <p:sp>
        <p:nvSpPr>
          <p:cNvPr id="26637" name="Text Box 15"/>
          <p:cNvSpPr txBox="1">
            <a:spLocks noChangeArrowheads="1"/>
          </p:cNvSpPr>
          <p:nvPr/>
        </p:nvSpPr>
        <p:spPr bwMode="auto">
          <a:xfrm>
            <a:off x="6936480" y="2471300"/>
            <a:ext cx="31680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>
                <a:solidFill>
                  <a:srgbClr val="000000"/>
                </a:solidFill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t>δ</a:t>
            </a:r>
            <a:r>
              <a:rPr lang="de-DE" baseline="-33000">
                <a:solidFill>
                  <a:srgbClr val="000000"/>
                </a:solidFill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t>c</a:t>
            </a:r>
          </a:p>
        </p:txBody>
      </p:sp>
      <p:sp>
        <p:nvSpPr>
          <p:cNvPr id="26638" name="Line 16"/>
          <p:cNvSpPr>
            <a:spLocks noChangeShapeType="1"/>
          </p:cNvSpPr>
          <p:nvPr/>
        </p:nvSpPr>
        <p:spPr bwMode="auto">
          <a:xfrm>
            <a:off x="5604480" y="783442"/>
            <a:ext cx="2808000" cy="1441"/>
          </a:xfrm>
          <a:prstGeom prst="line">
            <a:avLst/>
          </a:prstGeom>
          <a:noFill/>
          <a:ln w="36000">
            <a:solidFill>
              <a:srgbClr val="00008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Freeform 17"/>
          <p:cNvSpPr>
            <a:spLocks noChangeArrowheads="1"/>
          </p:cNvSpPr>
          <p:nvPr/>
        </p:nvSpPr>
        <p:spPr bwMode="auto">
          <a:xfrm>
            <a:off x="7073281" y="881373"/>
            <a:ext cx="620640" cy="1600008"/>
          </a:xfrm>
          <a:custGeom>
            <a:avLst/>
            <a:gdLst>
              <a:gd name="T0" fmla="*/ 0 w 1901"/>
              <a:gd name="T1" fmla="*/ 1763353 h 4901"/>
              <a:gd name="T2" fmla="*/ 143969 w 1901"/>
              <a:gd name="T3" fmla="*/ 719736 h 4901"/>
              <a:gd name="T4" fmla="*/ 683853 w 1901"/>
              <a:gd name="T5" fmla="*/ 0 h 4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01" h="4901">
                <a:moveTo>
                  <a:pt x="0" y="4900"/>
                </a:moveTo>
                <a:cubicBezTo>
                  <a:pt x="0" y="3900"/>
                  <a:pt x="122" y="2670"/>
                  <a:pt x="400" y="2000"/>
                </a:cubicBezTo>
                <a:cubicBezTo>
                  <a:pt x="678" y="1330"/>
                  <a:pt x="1400" y="500"/>
                  <a:pt x="1900" y="0"/>
                </a:cubicBez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Text Box 18"/>
          <p:cNvSpPr txBox="1">
            <a:spLocks noChangeArrowheads="1"/>
          </p:cNvSpPr>
          <p:nvPr/>
        </p:nvSpPr>
        <p:spPr bwMode="auto">
          <a:xfrm>
            <a:off x="7649280" y="1010987"/>
            <a:ext cx="37152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FF000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FF0000"/>
                </a:solidFill>
                <a:latin typeface="+mj-lt"/>
              </a:rPr>
              <a:t>K</a:t>
            </a:r>
          </a:p>
        </p:txBody>
      </p:sp>
      <p:sp>
        <p:nvSpPr>
          <p:cNvPr id="26641" name="Text Box 19"/>
          <p:cNvSpPr txBox="1">
            <a:spLocks noChangeArrowheads="1"/>
          </p:cNvSpPr>
          <p:nvPr/>
        </p:nvSpPr>
        <p:spPr bwMode="auto">
          <a:xfrm>
            <a:off x="5755680" y="1010987"/>
            <a:ext cx="37872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000000"/>
                </a:solidFill>
                <a:latin typeface="+mj-lt"/>
              </a:rPr>
              <a:t>N</a:t>
            </a:r>
          </a:p>
        </p:txBody>
      </p:sp>
      <p:sp>
        <p:nvSpPr>
          <p:cNvPr id="26642" name="Text Box 20"/>
          <p:cNvSpPr txBox="1">
            <a:spLocks noChangeArrowheads="1"/>
          </p:cNvSpPr>
          <p:nvPr/>
        </p:nvSpPr>
        <p:spPr bwMode="auto">
          <a:xfrm>
            <a:off x="8334720" y="1142041"/>
            <a:ext cx="444960" cy="361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000000"/>
                </a:solidFill>
                <a:latin typeface="+mj-lt"/>
              </a:rPr>
              <a:t>FL</a:t>
            </a:r>
          </a:p>
        </p:txBody>
      </p:sp>
      <p:sp>
        <p:nvSpPr>
          <p:cNvPr id="26643" name="Text Box 21"/>
          <p:cNvSpPr txBox="1">
            <a:spLocks noChangeArrowheads="1"/>
          </p:cNvSpPr>
          <p:nvPr/>
        </p:nvSpPr>
        <p:spPr bwMode="auto">
          <a:xfrm>
            <a:off x="8009280" y="456529"/>
            <a:ext cx="351360" cy="361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00008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000080"/>
                </a:solidFill>
                <a:latin typeface="Times New Roman" pitchFamily="29" charset="0"/>
              </a:rPr>
              <a:t>0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64321" y="456528"/>
            <a:ext cx="4538880" cy="2376249"/>
            <a:chOff x="253" y="317"/>
            <a:chExt cx="3152" cy="1650"/>
          </a:xfrm>
        </p:grpSpPr>
        <p:sp>
          <p:nvSpPr>
            <p:cNvPr id="26653" name="AutoShape 23"/>
            <p:cNvSpPr>
              <a:spLocks noChangeArrowheads="1"/>
            </p:cNvSpPr>
            <p:nvPr/>
          </p:nvSpPr>
          <p:spPr bwMode="auto">
            <a:xfrm>
              <a:off x="490" y="725"/>
              <a:ext cx="1045" cy="1016"/>
            </a:xfrm>
            <a:prstGeom prst="rtTriangle">
              <a:avLst/>
            </a:prstGeom>
            <a:solidFill>
              <a:srgbClr val="99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253" y="331"/>
              <a:ext cx="2332" cy="1567"/>
              <a:chOff x="253" y="331"/>
              <a:chExt cx="2332" cy="1567"/>
            </a:xfrm>
          </p:grpSpPr>
          <p:sp>
            <p:nvSpPr>
              <p:cNvPr id="26668" name="Line 25"/>
              <p:cNvSpPr>
                <a:spLocks noChangeShapeType="1"/>
              </p:cNvSpPr>
              <p:nvPr/>
            </p:nvSpPr>
            <p:spPr bwMode="auto">
              <a:xfrm>
                <a:off x="493" y="1733"/>
                <a:ext cx="1907" cy="1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9" name="Line 26"/>
              <p:cNvSpPr>
                <a:spLocks noChangeShapeType="1"/>
              </p:cNvSpPr>
              <p:nvPr/>
            </p:nvSpPr>
            <p:spPr bwMode="auto">
              <a:xfrm flipV="1">
                <a:off x="487" y="420"/>
                <a:ext cx="1" cy="1311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0" name="Text Box 27"/>
              <p:cNvSpPr txBox="1">
                <a:spLocks noChangeArrowheads="1"/>
              </p:cNvSpPr>
              <p:nvPr/>
            </p:nvSpPr>
            <p:spPr bwMode="auto">
              <a:xfrm>
                <a:off x="2390" y="1648"/>
                <a:ext cx="196" cy="25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64403" rIns="90000" bIns="45000">
                <a:prstTxWarp prst="textNoShape">
                  <a:avLst/>
                </a:prstTxWarp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Times New Roman" pitchFamily="29" charset="0"/>
                    <a:ea typeface="Times New Roman" pitchFamily="29" charset="0"/>
                    <a:cs typeface="Times New Roman" pitchFamily="29" charset="0"/>
                  </a:rPr>
                  <a:t>δ</a:t>
                </a:r>
              </a:p>
            </p:txBody>
          </p:sp>
          <p:sp>
            <p:nvSpPr>
              <p:cNvPr id="26671" name="Text Box 28"/>
              <p:cNvSpPr txBox="1">
                <a:spLocks noChangeArrowheads="1"/>
              </p:cNvSpPr>
              <p:nvPr/>
            </p:nvSpPr>
            <p:spPr bwMode="auto">
              <a:xfrm>
                <a:off x="253" y="331"/>
                <a:ext cx="212" cy="25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64403" rIns="90000" bIns="45000">
                <a:prstTxWarp prst="textNoShape">
                  <a:avLst/>
                </a:prstTxWarp>
              </a:bodyPr>
              <a:lstStyle/>
              <a:p>
                <a:r>
                  <a:rPr lang="de-DE" sz="2000" i="1" dirty="0">
                    <a:solidFill>
                      <a:srgbClr val="000000"/>
                    </a:solidFill>
                    <a:latin typeface="+mj-lt"/>
                    <a:ea typeface="Times New Roman" pitchFamily="29" charset="0"/>
                    <a:cs typeface="Times New Roman" pitchFamily="29" charset="0"/>
                  </a:rPr>
                  <a:t>T</a:t>
                </a:r>
              </a:p>
            </p:txBody>
          </p:sp>
        </p:grpSp>
        <p:sp>
          <p:nvSpPr>
            <p:cNvPr id="26655" name="Line 29"/>
            <p:cNvSpPr>
              <a:spLocks noChangeShapeType="1"/>
            </p:cNvSpPr>
            <p:nvPr/>
          </p:nvSpPr>
          <p:spPr bwMode="auto">
            <a:xfrm>
              <a:off x="484" y="737"/>
              <a:ext cx="1020" cy="992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6" name="Text Box 30"/>
            <p:cNvSpPr txBox="1">
              <a:spLocks noChangeArrowheads="1"/>
            </p:cNvSpPr>
            <p:nvPr/>
          </p:nvSpPr>
          <p:spPr bwMode="auto">
            <a:xfrm>
              <a:off x="490" y="1222"/>
              <a:ext cx="608" cy="3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de-DE" dirty="0">
                  <a:solidFill>
                    <a:srgbClr val="000000"/>
                  </a:solidFill>
                </a:rPr>
                <a:t/>
              </a:r>
              <a:br>
                <a:rPr lang="de-DE" dirty="0">
                  <a:solidFill>
                    <a:srgbClr val="000000"/>
                  </a:solidFill>
                </a:rPr>
              </a:br>
              <a:r>
                <a:rPr lang="de-DE" dirty="0" err="1">
                  <a:solidFill>
                    <a:srgbClr val="000000"/>
                  </a:solidFill>
                </a:rPr>
                <a:t>ordered</a:t>
              </a: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26657" name="Line 31"/>
            <p:cNvSpPr>
              <a:spLocks noChangeShapeType="1"/>
            </p:cNvSpPr>
            <p:nvPr/>
          </p:nvSpPr>
          <p:spPr bwMode="auto">
            <a:xfrm flipV="1">
              <a:off x="1518" y="838"/>
              <a:ext cx="929" cy="89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ysDashDot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8" name="Text Box 32"/>
            <p:cNvSpPr txBox="1">
              <a:spLocks noChangeArrowheads="1"/>
            </p:cNvSpPr>
            <p:nvPr/>
          </p:nvSpPr>
          <p:spPr bwMode="auto">
            <a:xfrm>
              <a:off x="1989" y="1368"/>
              <a:ext cx="282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000000"/>
                  </a:solidFill>
                </a:rPr>
                <a:t>FL</a:t>
              </a:r>
            </a:p>
          </p:txBody>
        </p:sp>
        <p:sp>
          <p:nvSpPr>
            <p:cNvPr id="26659" name="Text Box 33"/>
            <p:cNvSpPr txBox="1">
              <a:spLocks noChangeArrowheads="1"/>
            </p:cNvSpPr>
            <p:nvPr/>
          </p:nvSpPr>
          <p:spPr bwMode="auto">
            <a:xfrm>
              <a:off x="1286" y="1096"/>
              <a:ext cx="386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000000"/>
                  </a:solidFill>
                </a:rPr>
                <a:t>NFL</a:t>
              </a:r>
            </a:p>
          </p:txBody>
        </p:sp>
        <p:sp>
          <p:nvSpPr>
            <p:cNvPr id="26660" name="Text Box 34"/>
            <p:cNvSpPr txBox="1">
              <a:spLocks noChangeArrowheads="1"/>
            </p:cNvSpPr>
            <p:nvPr/>
          </p:nvSpPr>
          <p:spPr bwMode="auto">
            <a:xfrm>
              <a:off x="1415" y="1716"/>
              <a:ext cx="220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δ</a:t>
              </a:r>
              <a:r>
                <a:rPr lang="de-DE" baseline="-3300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c</a:t>
              </a:r>
            </a:p>
          </p:txBody>
        </p:sp>
        <p:sp>
          <p:nvSpPr>
            <p:cNvPr id="26661" name="Line 35"/>
            <p:cNvSpPr>
              <a:spLocks noChangeShapeType="1"/>
            </p:cNvSpPr>
            <p:nvPr/>
          </p:nvSpPr>
          <p:spPr bwMode="auto">
            <a:xfrm>
              <a:off x="490" y="544"/>
              <a:ext cx="2018" cy="1"/>
            </a:xfrm>
            <a:prstGeom prst="line">
              <a:avLst/>
            </a:prstGeom>
            <a:noFill/>
            <a:ln w="36000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2" name="Text Box 36"/>
            <p:cNvSpPr txBox="1">
              <a:spLocks noChangeArrowheads="1"/>
            </p:cNvSpPr>
            <p:nvPr/>
          </p:nvSpPr>
          <p:spPr bwMode="auto">
            <a:xfrm>
              <a:off x="1601" y="702"/>
              <a:ext cx="258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FF0000"/>
                  </a:solidFill>
                  <a:latin typeface="+mj-lt"/>
                </a:rPr>
                <a:t>K</a:t>
              </a:r>
            </a:p>
          </p:txBody>
        </p:sp>
        <p:sp>
          <p:nvSpPr>
            <p:cNvPr id="26663" name="Text Box 37"/>
            <p:cNvSpPr txBox="1">
              <a:spLocks noChangeArrowheads="1"/>
            </p:cNvSpPr>
            <p:nvPr/>
          </p:nvSpPr>
          <p:spPr bwMode="auto">
            <a:xfrm>
              <a:off x="663" y="702"/>
              <a:ext cx="263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00000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000000"/>
                  </a:solidFill>
                  <a:latin typeface="+mj-lt"/>
                </a:rPr>
                <a:t>N</a:t>
              </a:r>
            </a:p>
          </p:txBody>
        </p:sp>
        <p:sp>
          <p:nvSpPr>
            <p:cNvPr id="26664" name="Text Box 38"/>
            <p:cNvSpPr txBox="1">
              <a:spLocks noChangeArrowheads="1"/>
            </p:cNvSpPr>
            <p:nvPr/>
          </p:nvSpPr>
          <p:spPr bwMode="auto">
            <a:xfrm>
              <a:off x="2387" y="793"/>
              <a:ext cx="309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00000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000000"/>
                  </a:solidFill>
                  <a:latin typeface="+mj-lt"/>
                </a:rPr>
                <a:t>FL</a:t>
              </a:r>
            </a:p>
          </p:txBody>
        </p:sp>
        <p:sp>
          <p:nvSpPr>
            <p:cNvPr id="26665" name="Text Box 39"/>
            <p:cNvSpPr txBox="1">
              <a:spLocks noChangeArrowheads="1"/>
            </p:cNvSpPr>
            <p:nvPr/>
          </p:nvSpPr>
          <p:spPr bwMode="auto">
            <a:xfrm>
              <a:off x="2228" y="317"/>
              <a:ext cx="244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00008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000080"/>
                  </a:solidFill>
                  <a:latin typeface="Times New Roman" pitchFamily="29" charset="0"/>
                </a:rPr>
                <a:t>0</a:t>
              </a:r>
            </a:p>
          </p:txBody>
        </p:sp>
        <p:sp>
          <p:nvSpPr>
            <p:cNvPr id="26666" name="Freeform 40"/>
            <p:cNvSpPr>
              <a:spLocks noChangeArrowheads="1"/>
            </p:cNvSpPr>
            <p:nvPr/>
          </p:nvSpPr>
          <p:spPr bwMode="auto">
            <a:xfrm>
              <a:off x="762" y="680"/>
              <a:ext cx="1021" cy="681"/>
            </a:xfrm>
            <a:custGeom>
              <a:avLst/>
              <a:gdLst>
                <a:gd name="T0" fmla="*/ 0 w 4501"/>
                <a:gd name="T1" fmla="*/ 681 h 3001"/>
                <a:gd name="T2" fmla="*/ 567 w 4501"/>
                <a:gd name="T3" fmla="*/ 227 h 3001"/>
                <a:gd name="T4" fmla="*/ 1021 w 4501"/>
                <a:gd name="T5" fmla="*/ 0 h 30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1" h="3001">
                  <a:moveTo>
                    <a:pt x="0" y="3000"/>
                  </a:moveTo>
                  <a:cubicBezTo>
                    <a:pt x="500" y="2000"/>
                    <a:pt x="1500" y="1500"/>
                    <a:pt x="2500" y="1000"/>
                  </a:cubicBezTo>
                  <a:cubicBezTo>
                    <a:pt x="3500" y="500"/>
                    <a:pt x="3500" y="500"/>
                    <a:pt x="4500" y="0"/>
                  </a:cubicBezTo>
                </a:path>
              </a:pathLst>
            </a:custGeom>
            <a:noFill/>
            <a:ln w="360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7" name="Text Box 41"/>
            <p:cNvSpPr txBox="1">
              <a:spLocks noChangeArrowheads="1"/>
            </p:cNvSpPr>
            <p:nvPr/>
          </p:nvSpPr>
          <p:spPr bwMode="auto">
            <a:xfrm>
              <a:off x="2508" y="1152"/>
              <a:ext cx="897" cy="2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4403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de-DE" sz="2000" dirty="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δ = </a:t>
              </a:r>
              <a:r>
                <a:rPr lang="de-DE" sz="2000" i="1" dirty="0" smtClean="0">
                  <a:solidFill>
                    <a:srgbClr val="000000"/>
                  </a:solidFill>
                  <a:latin typeface="+mj-lt"/>
                  <a:ea typeface="Times New Roman" pitchFamily="29" charset="0"/>
                  <a:cs typeface="Times New Roman" pitchFamily="29" charset="0"/>
                </a:rPr>
                <a:t>p, B, x</a:t>
              </a:r>
              <a:endParaRPr lang="de-DE" sz="2000" i="1" dirty="0">
                <a:solidFill>
                  <a:srgbClr val="000000"/>
                </a:solidFill>
                <a:latin typeface="+mj-lt"/>
                <a:ea typeface="Times New Roman" pitchFamily="29" charset="0"/>
                <a:cs typeface="Times New Roman" pitchFamily="29" charset="0"/>
              </a:endParaRPr>
            </a:p>
          </p:txBody>
        </p:sp>
      </p:grpSp>
      <p:sp>
        <p:nvSpPr>
          <p:cNvPr id="26645" name="Line 42"/>
          <p:cNvSpPr>
            <a:spLocks noChangeShapeType="1"/>
          </p:cNvSpPr>
          <p:nvPr/>
        </p:nvSpPr>
        <p:spPr bwMode="auto">
          <a:xfrm>
            <a:off x="4556125" y="3574589"/>
            <a:ext cx="1440" cy="264555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6" name="Text Box 43"/>
          <p:cNvSpPr txBox="1">
            <a:spLocks noChangeArrowheads="1"/>
          </p:cNvSpPr>
          <p:nvPr/>
        </p:nvSpPr>
        <p:spPr bwMode="auto">
          <a:xfrm>
            <a:off x="1048047" y="3049558"/>
            <a:ext cx="663552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δ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tunes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the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competition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between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RKKY and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Kondo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interactions</a:t>
            </a:r>
            <a:endParaRPr lang="de-DE" sz="2000" dirty="0">
              <a:solidFill>
                <a:srgbClr val="00009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6647" name="Text Box 44"/>
          <p:cNvSpPr txBox="1">
            <a:spLocks noChangeArrowheads="1"/>
          </p:cNvSpPr>
          <p:nvPr/>
        </p:nvSpPr>
        <p:spPr bwMode="auto">
          <a:xfrm>
            <a:off x="1008905" y="3515751"/>
            <a:ext cx="2440802" cy="48101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SDW QCP </a:t>
            </a:r>
            <a:r>
              <a:rPr lang="de-DE" sz="20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scenario</a:t>
            </a:r>
            <a:endParaRPr lang="de-DE" sz="2000" dirty="0">
              <a:solidFill>
                <a:srgbClr val="00009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6648" name="Text Box 45"/>
          <p:cNvSpPr txBox="1">
            <a:spLocks noChangeArrowheads="1"/>
          </p:cNvSpPr>
          <p:nvPr/>
        </p:nvSpPr>
        <p:spPr bwMode="auto">
          <a:xfrm>
            <a:off x="5631685" y="3515751"/>
            <a:ext cx="2606400" cy="48101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de-DE" sz="20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Local</a:t>
            </a:r>
            <a:r>
              <a:rPr lang="de-DE" sz="2000" dirty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QCP </a:t>
            </a:r>
            <a:r>
              <a:rPr lang="de-DE" sz="20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scencario</a:t>
            </a:r>
            <a:endParaRPr lang="de-DE" sz="2000" dirty="0">
              <a:solidFill>
                <a:srgbClr val="000090"/>
              </a:solidFill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52" name="Line 1028"/>
          <p:cNvSpPr>
            <a:spLocks noChangeShapeType="1"/>
          </p:cNvSpPr>
          <p:nvPr/>
        </p:nvSpPr>
        <p:spPr bwMode="auto">
          <a:xfrm>
            <a:off x="419100" y="475131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369889" y="4058721"/>
            <a:ext cx="22564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CeIn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3</a:t>
            </a:r>
            <a:br>
              <a:rPr lang="en-US" sz="1400" i="1" baseline="-33000" dirty="0" smtClean="0">
                <a:solidFill>
                  <a:srgbClr val="000090"/>
                </a:solidFill>
              </a:rPr>
            </a:br>
            <a:r>
              <a:rPr lang="en-US" sz="1400" i="1" dirty="0" smtClean="0">
                <a:solidFill>
                  <a:srgbClr val="000090"/>
                </a:solidFill>
              </a:rPr>
              <a:t>Walker et al. Physics C</a:t>
            </a:r>
            <a:br>
              <a:rPr lang="en-US" sz="1400" i="1" dirty="0" smtClean="0">
                <a:solidFill>
                  <a:srgbClr val="000090"/>
                </a:solidFill>
              </a:rPr>
            </a:br>
            <a:r>
              <a:rPr lang="en-US" sz="1400" i="1" dirty="0" smtClean="0">
                <a:solidFill>
                  <a:srgbClr val="000090"/>
                </a:solidFill>
              </a:rPr>
              <a:t>(1997)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/>
            </a:r>
            <a:br>
              <a:rPr lang="en-US" sz="1400" i="1" baseline="-33000" dirty="0" smtClean="0">
                <a:solidFill>
                  <a:srgbClr val="000090"/>
                </a:solidFill>
              </a:rPr>
            </a:br>
            <a:r>
              <a:rPr lang="en-US" sz="1400" i="1" dirty="0" err="1" smtClean="0">
                <a:solidFill>
                  <a:srgbClr val="000090"/>
                </a:solidFill>
              </a:rPr>
              <a:t>Mathur</a:t>
            </a:r>
            <a:r>
              <a:rPr lang="en-US" sz="1400" i="1" dirty="0" smtClean="0">
                <a:solidFill>
                  <a:srgbClr val="000090"/>
                </a:solidFill>
              </a:rPr>
              <a:t> et al. Nature (1998)</a:t>
            </a:r>
          </a:p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400" i="1" dirty="0" err="1" smtClean="0">
                <a:solidFill>
                  <a:srgbClr val="000090"/>
                </a:solidFill>
              </a:rPr>
              <a:t>Knebel</a:t>
            </a:r>
            <a:r>
              <a:rPr lang="en-US" sz="1400" i="1" dirty="0" smtClean="0">
                <a:solidFill>
                  <a:srgbClr val="000090"/>
                </a:solidFill>
              </a:rPr>
              <a:t> et al. HPR (2002)</a:t>
            </a:r>
            <a:endParaRPr lang="en-US" sz="1400" i="1" dirty="0">
              <a:solidFill>
                <a:srgbClr val="00009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94087" y="5321212"/>
            <a:ext cx="883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Also:</a:t>
            </a:r>
          </a:p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CeCoIn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5</a:t>
            </a:r>
          </a:p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CePd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2</a:t>
            </a:r>
            <a:r>
              <a:rPr lang="en-US" sz="1400" i="1" dirty="0" smtClean="0">
                <a:solidFill>
                  <a:srgbClr val="000090"/>
                </a:solidFill>
              </a:rPr>
              <a:t>Si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2</a:t>
            </a:r>
          </a:p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CeNi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2</a:t>
            </a:r>
            <a:r>
              <a:rPr lang="en-US" sz="1400" i="1" dirty="0" smtClean="0">
                <a:solidFill>
                  <a:srgbClr val="000090"/>
                </a:solidFill>
              </a:rPr>
              <a:t>Ge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2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33632" y="4167151"/>
            <a:ext cx="12588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90"/>
                </a:solidFill>
              </a:rPr>
              <a:t>YbRh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2</a:t>
            </a:r>
            <a:r>
              <a:rPr lang="en-US" sz="1400" i="1" dirty="0" smtClean="0">
                <a:solidFill>
                  <a:srgbClr val="000090"/>
                </a:solidFill>
              </a:rPr>
              <a:t>Si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2</a:t>
            </a:r>
            <a:br>
              <a:rPr lang="en-US" sz="1400" i="1" baseline="-33000" dirty="0" smtClean="0">
                <a:solidFill>
                  <a:srgbClr val="000090"/>
                </a:solidFill>
              </a:rPr>
            </a:br>
            <a:r>
              <a:rPr lang="en-US" sz="1400" i="1" dirty="0" err="1" smtClean="0">
                <a:solidFill>
                  <a:srgbClr val="000090"/>
                </a:solidFill>
              </a:rPr>
              <a:t>Paschen</a:t>
            </a:r>
            <a:r>
              <a:rPr lang="en-US" sz="1400" i="1" dirty="0" smtClean="0">
                <a:solidFill>
                  <a:srgbClr val="000090"/>
                </a:solidFill>
              </a:rPr>
              <a:t> et al.</a:t>
            </a:r>
            <a:br>
              <a:rPr lang="en-US" sz="1400" i="1" dirty="0" smtClean="0">
                <a:solidFill>
                  <a:srgbClr val="000090"/>
                </a:solidFill>
              </a:rPr>
            </a:br>
            <a:r>
              <a:rPr lang="en-US" sz="1400" i="1" dirty="0" smtClean="0">
                <a:solidFill>
                  <a:srgbClr val="000090"/>
                </a:solidFill>
              </a:rPr>
              <a:t>Nature (2004)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37168" y="4972134"/>
            <a:ext cx="1190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Also: </a:t>
            </a:r>
          </a:p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CeRhIn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5</a:t>
            </a:r>
          </a:p>
          <a:p>
            <a:pPr>
              <a:tabLst>
                <a:tab pos="656650" algn="l"/>
              </a:tabLst>
            </a:pPr>
            <a:r>
              <a:rPr lang="en-US" sz="1400" i="1" dirty="0" smtClean="0">
                <a:solidFill>
                  <a:srgbClr val="000090"/>
                </a:solidFill>
              </a:rPr>
              <a:t>CeCu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6-x</a:t>
            </a:r>
            <a:r>
              <a:rPr lang="en-US" sz="1400" i="1" dirty="0" smtClean="0">
                <a:solidFill>
                  <a:srgbClr val="000090"/>
                </a:solidFill>
              </a:rPr>
              <a:t>Au</a:t>
            </a:r>
            <a:r>
              <a:rPr lang="en-US" sz="1400" i="1" baseline="-33000" dirty="0" smtClean="0">
                <a:solidFill>
                  <a:srgbClr val="000090"/>
                </a:solidFill>
              </a:rPr>
              <a:t>x</a:t>
            </a:r>
            <a:r>
              <a:rPr lang="en-US" sz="1400" i="1" dirty="0" smtClean="0">
                <a:solidFill>
                  <a:srgbClr val="000090"/>
                </a:solidFill>
              </a:rPr>
              <a:t>(?)</a:t>
            </a:r>
          </a:p>
          <a:p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168346" y="6336737"/>
            <a:ext cx="4759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8000"/>
                </a:solidFill>
              </a:rPr>
              <a:t>Review: </a:t>
            </a:r>
            <a:r>
              <a:rPr lang="en-US" sz="1200" i="1" dirty="0" err="1" smtClean="0">
                <a:solidFill>
                  <a:srgbClr val="008000"/>
                </a:solidFill>
              </a:rPr>
              <a:t>Löhneysen</a:t>
            </a:r>
            <a:r>
              <a:rPr lang="en-US" sz="1200" i="1" dirty="0" smtClean="0">
                <a:solidFill>
                  <a:srgbClr val="008000"/>
                </a:solidFill>
              </a:rPr>
              <a:t>, </a:t>
            </a:r>
            <a:r>
              <a:rPr lang="en-US" sz="1200" i="1" dirty="0" err="1" smtClean="0">
                <a:solidFill>
                  <a:srgbClr val="008000"/>
                </a:solidFill>
              </a:rPr>
              <a:t>Rosch</a:t>
            </a:r>
            <a:r>
              <a:rPr lang="en-US" sz="1200" i="1" dirty="0" smtClean="0">
                <a:solidFill>
                  <a:srgbClr val="008000"/>
                </a:solidFill>
              </a:rPr>
              <a:t>, </a:t>
            </a:r>
            <a:r>
              <a:rPr lang="en-US" sz="1200" i="1" dirty="0" err="1" smtClean="0">
                <a:solidFill>
                  <a:srgbClr val="008000"/>
                </a:solidFill>
              </a:rPr>
              <a:t>Vojta</a:t>
            </a:r>
            <a:r>
              <a:rPr lang="en-US" sz="1200" i="1" dirty="0" smtClean="0">
                <a:solidFill>
                  <a:srgbClr val="008000"/>
                </a:solidFill>
              </a:rPr>
              <a:t>, </a:t>
            </a:r>
            <a:r>
              <a:rPr lang="en-US" sz="1200" i="1" dirty="0" err="1" smtClean="0">
                <a:solidFill>
                  <a:srgbClr val="008000"/>
                </a:solidFill>
              </a:rPr>
              <a:t>Wölfle</a:t>
            </a:r>
            <a:r>
              <a:rPr lang="en-US" sz="1200" i="1" dirty="0" smtClean="0">
                <a:solidFill>
                  <a:srgbClr val="008000"/>
                </a:solidFill>
              </a:rPr>
              <a:t>, Rev. Mod. Phys. </a:t>
            </a:r>
            <a:r>
              <a:rPr lang="en-US" sz="1200" b="1" i="1" dirty="0" smtClean="0">
                <a:solidFill>
                  <a:srgbClr val="008000"/>
                </a:solidFill>
              </a:rPr>
              <a:t>79</a:t>
            </a:r>
            <a:r>
              <a:rPr lang="en-US" sz="1200" i="1" dirty="0" smtClean="0">
                <a:solidFill>
                  <a:srgbClr val="008000"/>
                </a:solidFill>
              </a:rPr>
              <a:t>, 1015 (2007)</a:t>
            </a:r>
            <a:br>
              <a:rPr lang="en-US" sz="1200" i="1" dirty="0" smtClean="0">
                <a:solidFill>
                  <a:srgbClr val="008000"/>
                </a:solidFill>
              </a:rPr>
            </a:br>
            <a:r>
              <a:rPr lang="en-US" sz="1200" i="1" dirty="0" smtClean="0">
                <a:solidFill>
                  <a:srgbClr val="008000"/>
                </a:solidFill>
              </a:rPr>
              <a:t>                </a:t>
            </a:r>
            <a:r>
              <a:rPr lang="en-US" sz="1200" i="1" dirty="0" err="1" smtClean="0">
                <a:solidFill>
                  <a:srgbClr val="008000"/>
                </a:solidFill>
              </a:rPr>
              <a:t>Gegenwart</a:t>
            </a:r>
            <a:r>
              <a:rPr lang="en-US" sz="1200" i="1" dirty="0" smtClean="0">
                <a:solidFill>
                  <a:srgbClr val="008000"/>
                </a:solidFill>
              </a:rPr>
              <a:t> , Si, and </a:t>
            </a:r>
            <a:r>
              <a:rPr lang="en-US" sz="1200" i="1" dirty="0" err="1" smtClean="0">
                <a:solidFill>
                  <a:srgbClr val="008000"/>
                </a:solidFill>
              </a:rPr>
              <a:t>Steglich</a:t>
            </a:r>
            <a:r>
              <a:rPr lang="en-US" sz="1200" i="1" dirty="0" smtClean="0">
                <a:solidFill>
                  <a:srgbClr val="008000"/>
                </a:solidFill>
              </a:rPr>
              <a:t>, Nature Physics </a:t>
            </a:r>
            <a:r>
              <a:rPr lang="en-US" sz="1200" b="1" i="1" dirty="0" smtClean="0">
                <a:solidFill>
                  <a:srgbClr val="008000"/>
                </a:solidFill>
              </a:rPr>
              <a:t>4</a:t>
            </a:r>
            <a:r>
              <a:rPr lang="en-US" sz="1200" i="1" dirty="0" smtClean="0">
                <a:solidFill>
                  <a:srgbClr val="008000"/>
                </a:solidFill>
              </a:rPr>
              <a:t>, 186 (2008)</a:t>
            </a:r>
            <a:endParaRPr lang="en-US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863" y="723088"/>
            <a:ext cx="8357760" cy="4480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1431220" y="0"/>
            <a:ext cx="6154560" cy="44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2000" i="1" dirty="0" err="1">
                <a:solidFill>
                  <a:srgbClr val="000090"/>
                </a:solidFill>
              </a:rPr>
              <a:t>Unconventional</a:t>
            </a:r>
            <a:r>
              <a:rPr lang="de-DE" sz="2000" i="1" dirty="0" smtClean="0">
                <a:solidFill>
                  <a:srgbClr val="000090"/>
                </a:solidFill>
              </a:rPr>
              <a:t> SC </a:t>
            </a:r>
            <a:r>
              <a:rPr lang="de-DE" sz="2000" i="1" dirty="0">
                <a:solidFill>
                  <a:srgbClr val="000090"/>
                </a:solidFill>
              </a:rPr>
              <a:t>and NFL </a:t>
            </a:r>
            <a:r>
              <a:rPr lang="de-DE" sz="2000" i="1" dirty="0" err="1">
                <a:solidFill>
                  <a:srgbClr val="000090"/>
                </a:solidFill>
              </a:rPr>
              <a:t>behavior</a:t>
            </a:r>
            <a:r>
              <a:rPr lang="de-DE" sz="2000" i="1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535536" y="6221066"/>
            <a:ext cx="8121088" cy="263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52019" rIns="81639" bIns="40820">
            <a:prstTxWarp prst="textNoShape">
              <a:avLst/>
            </a:prstTxWarp>
          </a:bodyPr>
          <a:lstStyle/>
          <a:p>
            <a:pPr algn="just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de-DE" sz="1300" dirty="0">
                <a:solidFill>
                  <a:srgbClr val="000000"/>
                </a:solidFill>
              </a:rPr>
              <a:t> </a:t>
            </a:r>
            <a:r>
              <a:rPr lang="de-DE" sz="1200" i="1" dirty="0" err="1">
                <a:solidFill>
                  <a:srgbClr val="008000"/>
                </a:solidFill>
              </a:rPr>
              <a:t>Review</a:t>
            </a:r>
            <a:r>
              <a:rPr lang="de-DE" sz="1200" i="1" dirty="0">
                <a:solidFill>
                  <a:srgbClr val="008000"/>
                </a:solidFill>
              </a:rPr>
              <a:t>: M. B. </a:t>
            </a:r>
            <a:r>
              <a:rPr lang="de-DE" sz="1200" i="1" dirty="0" err="1">
                <a:solidFill>
                  <a:srgbClr val="008000"/>
                </a:solidFill>
              </a:rPr>
              <a:t>Maple</a:t>
            </a:r>
            <a:r>
              <a:rPr lang="de-DE" sz="1200" i="1" dirty="0">
                <a:solidFill>
                  <a:srgbClr val="008000"/>
                </a:solidFill>
              </a:rPr>
              <a:t>, R. E. Baumbach, N. P. Butch, J. J. </a:t>
            </a:r>
            <a:r>
              <a:rPr lang="de-DE" sz="1200" i="1" dirty="0" err="1" smtClean="0">
                <a:solidFill>
                  <a:srgbClr val="008000"/>
                </a:solidFill>
              </a:rPr>
              <a:t>Hamlin</a:t>
            </a:r>
            <a:r>
              <a:rPr lang="de-DE" sz="1200" i="1" dirty="0" smtClean="0">
                <a:solidFill>
                  <a:srgbClr val="008000"/>
                </a:solidFill>
              </a:rPr>
              <a:t>, M. </a:t>
            </a:r>
            <a:r>
              <a:rPr lang="de-DE" sz="1200" i="1" dirty="0" err="1" smtClean="0">
                <a:solidFill>
                  <a:srgbClr val="008000"/>
                </a:solidFill>
              </a:rPr>
              <a:t>Janoschek</a:t>
            </a:r>
            <a:r>
              <a:rPr lang="de-DE" sz="1200" i="1" dirty="0" smtClean="0">
                <a:solidFill>
                  <a:srgbClr val="008000"/>
                </a:solidFill>
              </a:rPr>
              <a:t>, </a:t>
            </a:r>
            <a:r>
              <a:rPr lang="de-DE" sz="1200" i="1" dirty="0">
                <a:solidFill>
                  <a:srgbClr val="008000"/>
                </a:solidFill>
              </a:rPr>
              <a:t>J. Low. </a:t>
            </a:r>
            <a:r>
              <a:rPr lang="de-DE" sz="1200" i="1" dirty="0" err="1">
                <a:solidFill>
                  <a:srgbClr val="008000"/>
                </a:solidFill>
              </a:rPr>
              <a:t>Temp</a:t>
            </a:r>
            <a:r>
              <a:rPr lang="de-DE" sz="1200" i="1" dirty="0">
                <a:solidFill>
                  <a:srgbClr val="008000"/>
                </a:solidFill>
              </a:rPr>
              <a:t>. Phys. </a:t>
            </a:r>
            <a:r>
              <a:rPr lang="de-DE" sz="1200" b="1" i="1" dirty="0">
                <a:solidFill>
                  <a:srgbClr val="008000"/>
                </a:solidFill>
              </a:rPr>
              <a:t>161</a:t>
            </a:r>
            <a:r>
              <a:rPr lang="de-DE" sz="1200" i="1" dirty="0">
                <a:solidFill>
                  <a:srgbClr val="008000"/>
                </a:solidFill>
              </a:rPr>
              <a:t>, </a:t>
            </a:r>
            <a:r>
              <a:rPr lang="de-DE" sz="1200" i="1" dirty="0" smtClean="0">
                <a:solidFill>
                  <a:srgbClr val="008000"/>
                </a:solidFill>
              </a:rPr>
              <a:t>4 </a:t>
            </a:r>
            <a:r>
              <a:rPr lang="de-DE" sz="1200" i="1" dirty="0">
                <a:solidFill>
                  <a:srgbClr val="008000"/>
                </a:solidFill>
              </a:rPr>
              <a:t>(2010)</a:t>
            </a: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972108" y="5431853"/>
            <a:ext cx="751104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dirty="0" err="1">
                <a:solidFill>
                  <a:srgbClr val="000090"/>
                </a:solidFill>
              </a:rPr>
              <a:t>Other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scenarios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for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quantum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criticality</a:t>
            </a:r>
            <a:r>
              <a:rPr lang="de-DE" dirty="0">
                <a:solidFill>
                  <a:srgbClr val="000090"/>
                </a:solidFill>
              </a:rPr>
              <a:t> and </a:t>
            </a:r>
            <a:r>
              <a:rPr lang="de-DE" dirty="0" err="1">
                <a:solidFill>
                  <a:srgbClr val="000090"/>
                </a:solidFill>
              </a:rPr>
              <a:t>non-Fermi</a:t>
            </a:r>
            <a:r>
              <a:rPr lang="de-DE" dirty="0">
                <a:solidFill>
                  <a:srgbClr val="000090"/>
                </a:solidFill>
              </a:rPr>
              <a:t> liquid </a:t>
            </a:r>
            <a:r>
              <a:rPr lang="de-DE" dirty="0" err="1">
                <a:solidFill>
                  <a:srgbClr val="000090"/>
                </a:solidFill>
              </a:rPr>
              <a:t>behavior</a:t>
            </a:r>
            <a:r>
              <a:rPr lang="de-DE" dirty="0">
                <a:solidFill>
                  <a:srgbClr val="000090"/>
                </a:solidFill>
              </a:rPr>
              <a:t>?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555841" y="3918652"/>
            <a:ext cx="326880" cy="326914"/>
          </a:xfrm>
          <a:prstGeom prst="rect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555841" y="1697939"/>
            <a:ext cx="326880" cy="326914"/>
          </a:xfrm>
          <a:prstGeom prst="rect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3395521" y="1697939"/>
            <a:ext cx="326880" cy="326914"/>
          </a:xfrm>
          <a:prstGeom prst="rect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6" name="Rectangle 8"/>
          <p:cNvSpPr>
            <a:spLocks noChangeArrowheads="1"/>
          </p:cNvSpPr>
          <p:nvPr/>
        </p:nvSpPr>
        <p:spPr bwMode="auto">
          <a:xfrm>
            <a:off x="6269761" y="1697939"/>
            <a:ext cx="326880" cy="326914"/>
          </a:xfrm>
          <a:prstGeom prst="rect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6269761" y="3886968"/>
            <a:ext cx="326880" cy="326914"/>
          </a:xfrm>
          <a:prstGeom prst="rect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3395521" y="3886968"/>
            <a:ext cx="326880" cy="326914"/>
          </a:xfrm>
          <a:prstGeom prst="rect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Line 1028"/>
          <p:cNvSpPr>
            <a:spLocks noChangeShapeType="1"/>
          </p:cNvSpPr>
          <p:nvPr/>
        </p:nvSpPr>
        <p:spPr bwMode="auto">
          <a:xfrm>
            <a:off x="419100" y="497235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965" y="1688348"/>
            <a:ext cx="735329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/>
              <a:buChar char="•"/>
              <a:tabLst>
                <a:tab pos="806450" algn="l"/>
              </a:tabLst>
              <a:defRPr/>
            </a:pPr>
            <a:r>
              <a:rPr lang="en-US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Theoretical models for both cases</a:t>
            </a:r>
          </a:p>
          <a:p>
            <a:pPr marL="177800" indent="-177800">
              <a:spcAft>
                <a:spcPts val="600"/>
              </a:spcAft>
              <a:tabLst>
                <a:tab pos="806450" algn="l"/>
              </a:tabLst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	Single ion models</a:t>
            </a:r>
            <a:endParaRPr lang="en-US" dirty="0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marL="635000" lvl="2" indent="-177800">
              <a:spcAft>
                <a:spcPts val="600"/>
              </a:spcAft>
              <a:buFont typeface="Lucida Grande"/>
              <a:buChar char="-"/>
              <a:tabLst>
                <a:tab pos="806450" algn="l"/>
              </a:tabLst>
              <a:defRPr/>
            </a:pPr>
            <a:r>
              <a:rPr lang="en-US" dirty="0" err="1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Quadrupolar</a:t>
            </a: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Kondo effect (two-channel spin-1/2 Kondo effect) </a:t>
            </a:r>
            <a:b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Type of multichannel Kondo effect</a:t>
            </a:r>
          </a:p>
          <a:p>
            <a:pPr marL="635000" lvl="2" indent="-177800">
              <a:spcAft>
                <a:spcPts val="600"/>
              </a:spcAft>
              <a:buFont typeface="Lucida Grande"/>
              <a:buChar char="-"/>
              <a:tabLst>
                <a:tab pos="177800" algn="l"/>
              </a:tabLst>
              <a:defRPr/>
            </a:pP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Single channel Kondo effect with disorder — P(T</a:t>
            </a:r>
            <a:r>
              <a:rPr lang="en-US" baseline="-250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K</a:t>
            </a: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  <a:p>
            <a:pPr marL="177800" indent="-177800">
              <a:spcAft>
                <a:spcPts val="600"/>
              </a:spcAft>
              <a:tabLst>
                <a:tab pos="177800" algn="l"/>
              </a:tabLst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	Interacting ion models</a:t>
            </a:r>
          </a:p>
          <a:p>
            <a:pPr marL="635000" lvl="2" indent="-177800">
              <a:spcAft>
                <a:spcPts val="600"/>
              </a:spcAft>
              <a:buFont typeface="Lucida Grande"/>
              <a:buChar char="-"/>
              <a:tabLst>
                <a:tab pos="177800" algn="l"/>
              </a:tabLst>
              <a:defRPr/>
            </a:pP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Fluctuations of OP above 2</a:t>
            </a:r>
            <a:r>
              <a:rPr lang="en-US" baseline="300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nd</a:t>
            </a: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order phase transition at 0 K </a:t>
            </a:r>
            <a:b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(classic case)</a:t>
            </a:r>
          </a:p>
          <a:p>
            <a:pPr marL="635000" lvl="2" indent="-177800">
              <a:spcAft>
                <a:spcPts val="600"/>
              </a:spcAft>
              <a:buFont typeface="Lucida Grande"/>
              <a:buChar char="-"/>
              <a:tabLst>
                <a:tab pos="177800" algn="l"/>
              </a:tabLst>
              <a:defRPr/>
            </a:pP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Griffiths’ phase — interplay between disorder, anisotropy, and </a:t>
            </a:r>
            <a:b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competing Kondo and RKKY interactions</a:t>
            </a:r>
            <a:endParaRPr lang="en-US" dirty="0"/>
          </a:p>
        </p:txBody>
      </p:sp>
      <p:sp>
        <p:nvSpPr>
          <p:cNvPr id="3" name="Line 1028"/>
          <p:cNvSpPr>
            <a:spLocks noChangeShapeType="1"/>
          </p:cNvSpPr>
          <p:nvPr/>
        </p:nvSpPr>
        <p:spPr bwMode="auto">
          <a:xfrm>
            <a:off x="419100" y="497235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32278" y="43290"/>
            <a:ext cx="455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Other scenarios for quantum criticality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0901" y="825549"/>
            <a:ext cx="651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Experiments suggest scenarios involving both single ion and </a:t>
            </a:r>
            <a:br>
              <a:rPr lang="en-US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inter-ionic interactions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9376" y="2433627"/>
            <a:ext cx="5853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90"/>
                </a:solidFill>
              </a:rPr>
              <a:t>T </a:t>
            </a:r>
            <a:r>
              <a:rPr lang="en-US" sz="2400" i="1" dirty="0" err="1" smtClean="0">
                <a:solidFill>
                  <a:srgbClr val="000090"/>
                </a:solidFill>
              </a:rPr>
              <a:t>vs</a:t>
            </a:r>
            <a:r>
              <a:rPr lang="en-US" sz="2400" i="1" dirty="0" smtClean="0">
                <a:solidFill>
                  <a:srgbClr val="000090"/>
                </a:solidFill>
              </a:rPr>
              <a:t> </a:t>
            </a:r>
            <a:r>
              <a:rPr lang="en-US" sz="2400" i="1" dirty="0" err="1" smtClean="0">
                <a:solidFill>
                  <a:srgbClr val="000090"/>
                </a:solidFill>
              </a:rPr>
              <a:t>x</a:t>
            </a:r>
            <a:r>
              <a:rPr lang="en-US" sz="2400" i="1" dirty="0" smtClean="0">
                <a:solidFill>
                  <a:srgbClr val="000090"/>
                </a:solidFill>
              </a:rPr>
              <a:t>, P, H phase diagrams – magnetic order,</a:t>
            </a:r>
            <a:br>
              <a:rPr lang="en-US" sz="2400" i="1" dirty="0" smtClean="0">
                <a:solidFill>
                  <a:srgbClr val="000090"/>
                </a:solidFill>
              </a:rPr>
            </a:br>
            <a:r>
              <a:rPr lang="en-US" sz="2400" i="1" dirty="0" smtClean="0">
                <a:solidFill>
                  <a:srgbClr val="000090"/>
                </a:solidFill>
              </a:rPr>
              <a:t>superconductivity, quantum critical behavior</a:t>
            </a:r>
            <a:endParaRPr lang="en-US" sz="2400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3025A6-AC73-7B47-A875-A82D3640BC38}" type="slidenum">
              <a:rPr lang="en-US"/>
              <a:pPr/>
              <a:t>14</a:t>
            </a:fld>
            <a:endParaRPr lang="en-US"/>
          </a:p>
        </p:txBody>
      </p:sp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381000" y="6096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4537075" y="365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2505165" y="76200"/>
            <a:ext cx="4176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T-</a:t>
            </a:r>
            <a:r>
              <a:rPr lang="en-US" sz="2000" i="1" dirty="0" err="1">
                <a:solidFill>
                  <a:srgbClr val="000090"/>
                </a:solidFill>
              </a:rPr>
              <a:t>x</a:t>
            </a:r>
            <a:r>
              <a:rPr lang="en-US" sz="2000" i="1" dirty="0">
                <a:solidFill>
                  <a:srgbClr val="000090"/>
                </a:solidFill>
              </a:rPr>
              <a:t> phase diagram of Y</a:t>
            </a:r>
            <a:r>
              <a:rPr lang="en-US" sz="2000" i="1" baseline="-25000" dirty="0">
                <a:solidFill>
                  <a:srgbClr val="000090"/>
                </a:solidFill>
              </a:rPr>
              <a:t>1-x</a:t>
            </a:r>
            <a:r>
              <a:rPr lang="en-US" sz="2000" i="1" dirty="0">
                <a:solidFill>
                  <a:srgbClr val="000090"/>
                </a:solidFill>
              </a:rPr>
              <a:t>U</a:t>
            </a:r>
            <a:r>
              <a:rPr lang="en-US" sz="2000" i="1" baseline="-25000" dirty="0">
                <a:solidFill>
                  <a:srgbClr val="000090"/>
                </a:solidFill>
              </a:rPr>
              <a:t>x</a:t>
            </a:r>
            <a:r>
              <a:rPr lang="en-US" sz="2000" i="1" dirty="0">
                <a:solidFill>
                  <a:srgbClr val="000090"/>
                </a:solidFill>
              </a:rPr>
              <a:t>Pd</a:t>
            </a:r>
            <a:r>
              <a:rPr lang="en-US" sz="2000" i="1" baseline="-25000" dirty="0">
                <a:solidFill>
                  <a:srgbClr val="000090"/>
                </a:solidFill>
              </a:rPr>
              <a:t>3</a:t>
            </a:r>
            <a:r>
              <a:rPr lang="en-US" sz="2000" i="1" dirty="0">
                <a:solidFill>
                  <a:srgbClr val="000090"/>
                </a:solidFill>
              </a:rPr>
              <a:t> system</a:t>
            </a: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4487863" y="29194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03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176338"/>
            <a:ext cx="5791200" cy="4810125"/>
          </a:xfrm>
          <a:prstGeom prst="rect">
            <a:avLst/>
          </a:prstGeom>
          <a:noFill/>
        </p:spPr>
      </p:pic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542925" y="6096000"/>
            <a:ext cx="8213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>
                <a:solidFill>
                  <a:srgbClr val="008000"/>
                </a:solidFill>
              </a:rPr>
              <a:t>C. L. Seaman et al., PRL </a:t>
            </a:r>
            <a:r>
              <a:rPr lang="en-US" sz="1600" b="1" i="1">
                <a:solidFill>
                  <a:srgbClr val="008000"/>
                </a:solidFill>
              </a:rPr>
              <a:t>67</a:t>
            </a:r>
            <a:r>
              <a:rPr lang="en-US" sz="1600" i="1">
                <a:solidFill>
                  <a:srgbClr val="008000"/>
                </a:solidFill>
              </a:rPr>
              <a:t>, 2882 ‘91</a:t>
            </a:r>
          </a:p>
          <a:p>
            <a:pPr algn="l"/>
            <a:r>
              <a:rPr lang="en-US" sz="1600" i="1">
                <a:solidFill>
                  <a:srgbClr val="008000"/>
                </a:solidFill>
              </a:rPr>
              <a:t>D. A. Gajewski, N. R. Dilley, R. Chau, M. B. Maple, J. Phys.: Condens. Matter </a:t>
            </a:r>
            <a:r>
              <a:rPr lang="en-US" sz="1600" b="1" i="1">
                <a:solidFill>
                  <a:srgbClr val="008000"/>
                </a:solidFill>
              </a:rPr>
              <a:t>8</a:t>
            </a:r>
            <a:r>
              <a:rPr lang="en-US" sz="1600" i="1">
                <a:solidFill>
                  <a:srgbClr val="008000"/>
                </a:solidFill>
              </a:rPr>
              <a:t>, 9793 ‘96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817563" y="776288"/>
            <a:ext cx="4821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ea typeface="ＭＳ Ｐゴシック" pitchFamily="-108" charset="-128"/>
                <a:cs typeface="ＭＳ Ｐゴシック" pitchFamily="-108" charset="-128"/>
              </a:rPr>
              <a:t>First f-electron system in which NFL observed</a:t>
            </a:r>
            <a:endParaRPr lang="en-US">
              <a:solidFill>
                <a:srgbClr val="000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0345" name="Rectangle 9"/>
          <p:cNvSpPr>
            <a:spLocks noChangeArrowheads="1"/>
          </p:cNvSpPr>
          <p:nvPr/>
        </p:nvSpPr>
        <p:spPr bwMode="auto">
          <a:xfrm>
            <a:off x="884238" y="4278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rgbClr val="000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0346" name="Line 10"/>
          <p:cNvSpPr>
            <a:spLocks noChangeShapeType="1"/>
          </p:cNvSpPr>
          <p:nvPr/>
        </p:nvSpPr>
        <p:spPr bwMode="auto">
          <a:xfrm flipV="1">
            <a:off x="3429000" y="5562600"/>
            <a:ext cx="0" cy="38100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0347" name="Rectangle 11"/>
          <p:cNvSpPr>
            <a:spLocks noChangeArrowheads="1"/>
          </p:cNvSpPr>
          <p:nvPr/>
        </p:nvSpPr>
        <p:spPr bwMode="auto">
          <a:xfrm>
            <a:off x="2355850" y="56388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800000"/>
                </a:solidFill>
                <a:ea typeface="ＭＳ Ｐゴシック" pitchFamily="-108" charset="-128"/>
                <a:cs typeface="ＭＳ Ｐゴシック" pitchFamily="-108" charset="-128"/>
              </a:rPr>
              <a:t>SG QCP</a:t>
            </a:r>
            <a:endParaRPr lang="en-US">
              <a:solidFill>
                <a:srgbClr val="800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Line 1026"/>
          <p:cNvSpPr>
            <a:spLocks noChangeShapeType="1"/>
          </p:cNvSpPr>
          <p:nvPr/>
        </p:nvSpPr>
        <p:spPr bwMode="auto">
          <a:xfrm>
            <a:off x="304800" y="6096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387" name="Rectangle 1027"/>
          <p:cNvSpPr>
            <a:spLocks noChangeArrowheads="1"/>
          </p:cNvSpPr>
          <p:nvPr/>
        </p:nvSpPr>
        <p:spPr bwMode="auto">
          <a:xfrm>
            <a:off x="1553811" y="76200"/>
            <a:ext cx="62014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Electrical resistivity </a:t>
            </a:r>
            <a:r>
              <a:rPr lang="en-US" sz="2000" i="1" dirty="0" err="1">
                <a:solidFill>
                  <a:srgbClr val="000090"/>
                </a:solidFill>
                <a:latin typeface="Symbol" pitchFamily="-108" charset="2"/>
              </a:rPr>
              <a:t>r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i="1" dirty="0" err="1">
                <a:solidFill>
                  <a:srgbClr val="000090"/>
                </a:solidFill>
              </a:rPr>
              <a:t>vs</a:t>
            </a:r>
            <a:r>
              <a:rPr lang="en-US" sz="2000" i="1" dirty="0">
                <a:solidFill>
                  <a:srgbClr val="000090"/>
                </a:solidFill>
              </a:rPr>
              <a:t> T for the Y</a:t>
            </a:r>
            <a:r>
              <a:rPr lang="en-US" sz="2000" i="1" baseline="-25000" dirty="0">
                <a:solidFill>
                  <a:srgbClr val="000090"/>
                </a:solidFill>
              </a:rPr>
              <a:t>1-x</a:t>
            </a:r>
            <a:r>
              <a:rPr lang="en-US" sz="2000" i="1" dirty="0">
                <a:solidFill>
                  <a:srgbClr val="000090"/>
                </a:solidFill>
              </a:rPr>
              <a:t>U</a:t>
            </a:r>
            <a:r>
              <a:rPr lang="en-US" sz="2000" i="1" baseline="-25000" dirty="0">
                <a:solidFill>
                  <a:srgbClr val="000090"/>
                </a:solidFill>
              </a:rPr>
              <a:t>x</a:t>
            </a:r>
            <a:r>
              <a:rPr lang="en-US" sz="2000" i="1" dirty="0">
                <a:solidFill>
                  <a:srgbClr val="000090"/>
                </a:solidFill>
              </a:rPr>
              <a:t>Pd</a:t>
            </a:r>
            <a:r>
              <a:rPr lang="en-US" sz="2000" i="1" baseline="-25000" dirty="0">
                <a:solidFill>
                  <a:srgbClr val="000090"/>
                </a:solidFill>
              </a:rPr>
              <a:t>3</a:t>
            </a:r>
            <a:r>
              <a:rPr lang="en-US" sz="2000" i="1" dirty="0">
                <a:solidFill>
                  <a:srgbClr val="000090"/>
                </a:solidFill>
              </a:rPr>
              <a:t> system (high T)</a:t>
            </a:r>
          </a:p>
        </p:txBody>
      </p:sp>
      <p:sp>
        <p:nvSpPr>
          <p:cNvPr id="272388" name="Rectangle 1028"/>
          <p:cNvSpPr>
            <a:spLocks noChangeArrowheads="1"/>
          </p:cNvSpPr>
          <p:nvPr/>
        </p:nvSpPr>
        <p:spPr bwMode="auto">
          <a:xfrm>
            <a:off x="4511675" y="2651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2389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90" name="Rectangle 1030"/>
          <p:cNvSpPr>
            <a:spLocks noChangeArrowheads="1"/>
          </p:cNvSpPr>
          <p:nvPr/>
        </p:nvSpPr>
        <p:spPr bwMode="auto">
          <a:xfrm>
            <a:off x="6734175" y="2771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2391" name="Picture 1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143000"/>
            <a:ext cx="43434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92" name="Rectangle 1032"/>
          <p:cNvSpPr>
            <a:spLocks noChangeArrowheads="1"/>
          </p:cNvSpPr>
          <p:nvPr/>
        </p:nvSpPr>
        <p:spPr bwMode="auto">
          <a:xfrm>
            <a:off x="685800" y="5940425"/>
            <a:ext cx="6937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600" i="1">
                <a:solidFill>
                  <a:srgbClr val="008000"/>
                </a:solidFill>
              </a:rPr>
              <a:t>M. B. Maple, R. P. Dickey, J. Herrmann, M. C. de Andrade, E. J. Freeman, </a:t>
            </a:r>
          </a:p>
          <a:p>
            <a:pPr algn="l">
              <a:lnSpc>
                <a:spcPct val="70000"/>
              </a:lnSpc>
            </a:pPr>
            <a:r>
              <a:rPr lang="en-US" sz="1600" i="1">
                <a:solidFill>
                  <a:srgbClr val="008000"/>
                </a:solidFill>
              </a:rPr>
              <a:t>D. A. Gajewski, R. Chau, J. Phys.: Condens. Matter </a:t>
            </a:r>
            <a:r>
              <a:rPr lang="en-US" sz="1600" b="1" i="1">
                <a:solidFill>
                  <a:srgbClr val="008000"/>
                </a:solidFill>
              </a:rPr>
              <a:t>8</a:t>
            </a:r>
            <a:r>
              <a:rPr lang="en-US" sz="1600" i="1">
                <a:solidFill>
                  <a:srgbClr val="008000"/>
                </a:solidFill>
              </a:rPr>
              <a:t>, 9773 ‘96</a:t>
            </a:r>
            <a:r>
              <a:rPr lang="en-US">
                <a:solidFill>
                  <a:schemeClr val="tx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F4307-008F-2540-8DFF-2D6A27816E91}" type="slidenum">
              <a:rPr lang="en-US"/>
              <a:pPr/>
              <a:t>16</a:t>
            </a:fld>
            <a:endParaRPr lang="en-US"/>
          </a:p>
        </p:txBody>
      </p:sp>
      <p:sp>
        <p:nvSpPr>
          <p:cNvPr id="436226" name="Line 2"/>
          <p:cNvSpPr>
            <a:spLocks noChangeShapeType="1"/>
          </p:cNvSpPr>
          <p:nvPr/>
        </p:nvSpPr>
        <p:spPr bwMode="auto">
          <a:xfrm>
            <a:off x="419100" y="6096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227" name="Rectangle 3"/>
          <p:cNvSpPr>
            <a:spLocks noChangeArrowheads="1"/>
          </p:cNvSpPr>
          <p:nvPr/>
        </p:nvSpPr>
        <p:spPr bwMode="auto">
          <a:xfrm>
            <a:off x="1980951" y="55563"/>
            <a:ext cx="5224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Low-T NFL behavior in near SG QCP for Y</a:t>
            </a:r>
            <a:r>
              <a:rPr lang="en-US" sz="2000" i="1" baseline="-25000" dirty="0">
                <a:solidFill>
                  <a:srgbClr val="000090"/>
                </a:solidFill>
              </a:rPr>
              <a:t>1-x</a:t>
            </a:r>
            <a:r>
              <a:rPr lang="en-US" sz="2000" i="1" dirty="0">
                <a:solidFill>
                  <a:srgbClr val="000090"/>
                </a:solidFill>
              </a:rPr>
              <a:t>U</a:t>
            </a:r>
            <a:r>
              <a:rPr lang="en-US" sz="2000" i="1" baseline="-25000" dirty="0">
                <a:solidFill>
                  <a:srgbClr val="000090"/>
                </a:solidFill>
              </a:rPr>
              <a:t>x</a:t>
            </a:r>
            <a:r>
              <a:rPr lang="en-US" sz="2000" i="1" dirty="0">
                <a:solidFill>
                  <a:srgbClr val="000090"/>
                </a:solidFill>
              </a:rPr>
              <a:t>Pd</a:t>
            </a:r>
            <a:r>
              <a:rPr lang="en-US" sz="2000" i="1" baseline="-25000" dirty="0">
                <a:solidFill>
                  <a:srgbClr val="000090"/>
                </a:solidFill>
              </a:rPr>
              <a:t>3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436228" name="Rectangle 4"/>
          <p:cNvSpPr>
            <a:spLocks noChangeArrowheads="1"/>
          </p:cNvSpPr>
          <p:nvPr/>
        </p:nvSpPr>
        <p:spPr bwMode="auto">
          <a:xfrm>
            <a:off x="4500563" y="28575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4362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3962400" cy="3011488"/>
          </a:xfrm>
          <a:prstGeom prst="rect">
            <a:avLst/>
          </a:prstGeom>
          <a:noFill/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681413"/>
            <a:ext cx="3886200" cy="2947987"/>
          </a:xfrm>
          <a:prstGeom prst="rect">
            <a:avLst/>
          </a:prstGeom>
          <a:noFill/>
        </p:spPr>
      </p:pic>
      <p:pic>
        <p:nvPicPr>
          <p:cNvPr id="4362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762000"/>
            <a:ext cx="3962400" cy="2981325"/>
          </a:xfrm>
          <a:prstGeom prst="rect">
            <a:avLst/>
          </a:prstGeom>
          <a:noFill/>
        </p:spPr>
      </p:pic>
      <p:sp>
        <p:nvSpPr>
          <p:cNvPr id="436232" name="Rectangle 8"/>
          <p:cNvSpPr>
            <a:spLocks noChangeArrowheads="1"/>
          </p:cNvSpPr>
          <p:nvPr/>
        </p:nvSpPr>
        <p:spPr bwMode="auto">
          <a:xfrm>
            <a:off x="5334000" y="5930900"/>
            <a:ext cx="274796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 i="1" dirty="0">
                <a:solidFill>
                  <a:srgbClr val="008000"/>
                </a:solidFill>
              </a:rPr>
              <a:t>M. B. Maple et al., J. Phys.: </a:t>
            </a:r>
          </a:p>
          <a:p>
            <a:pPr algn="l">
              <a:lnSpc>
                <a:spcPct val="80000"/>
              </a:lnSpc>
            </a:pPr>
            <a:r>
              <a:rPr lang="en-US" sz="1600" i="1" dirty="0" err="1">
                <a:solidFill>
                  <a:srgbClr val="008000"/>
                </a:solidFill>
              </a:rPr>
              <a:t>Condens</a:t>
            </a:r>
            <a:r>
              <a:rPr lang="en-US" sz="1600" i="1" dirty="0">
                <a:solidFill>
                  <a:srgbClr val="008000"/>
                </a:solidFill>
              </a:rPr>
              <a:t>. Matter </a:t>
            </a:r>
            <a:r>
              <a:rPr lang="en-US" sz="1600" b="1" i="1" dirty="0">
                <a:solidFill>
                  <a:srgbClr val="008000"/>
                </a:solidFill>
              </a:rPr>
              <a:t>8</a:t>
            </a:r>
            <a:r>
              <a:rPr lang="en-US" sz="1600" i="1" dirty="0">
                <a:solidFill>
                  <a:srgbClr val="008000"/>
                </a:solidFill>
              </a:rPr>
              <a:t>, 9773 ‘96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6233" name="Rectangle 9"/>
          <p:cNvSpPr>
            <a:spLocks noChangeArrowheads="1"/>
          </p:cNvSpPr>
          <p:nvPr/>
        </p:nvSpPr>
        <p:spPr bwMode="auto">
          <a:xfrm>
            <a:off x="5089525" y="3771900"/>
            <a:ext cx="3236784" cy="22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T</a:t>
            </a:r>
            <a:r>
              <a:rPr lang="en-US" baseline="-25000" dirty="0" smtClean="0">
                <a:solidFill>
                  <a:srgbClr val="800000"/>
                </a:solidFill>
              </a:rPr>
              <a:t>K</a:t>
            </a:r>
            <a:r>
              <a:rPr lang="en-US" dirty="0" smtClean="0">
                <a:solidFill>
                  <a:srgbClr val="800000"/>
                </a:solidFill>
              </a:rPr>
              <a:t> decreases with </a:t>
            </a:r>
            <a:r>
              <a:rPr lang="en-US" dirty="0" err="1" smtClean="0">
                <a:solidFill>
                  <a:srgbClr val="800000"/>
                </a:solidFill>
              </a:rPr>
              <a:t>x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(Fermi level tuning)</a:t>
            </a:r>
          </a:p>
          <a:p>
            <a:pPr marL="171450" indent="-171450" algn="l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(</a:t>
            </a:r>
            <a:r>
              <a:rPr lang="en-US" dirty="0">
                <a:solidFill>
                  <a:srgbClr val="800000"/>
                </a:solidFill>
              </a:rPr>
              <a:t>T &lt; T</a:t>
            </a:r>
            <a:r>
              <a:rPr lang="en-US" baseline="-25000" dirty="0">
                <a:solidFill>
                  <a:srgbClr val="800000"/>
                </a:solidFill>
              </a:rPr>
              <a:t>K </a:t>
            </a:r>
            <a:r>
              <a:rPr lang="en-US" dirty="0">
                <a:solidFill>
                  <a:srgbClr val="800000"/>
                </a:solidFill>
              </a:rPr>
              <a:t>≈ 42 K)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dirty="0" err="1" smtClean="0">
                <a:solidFill>
                  <a:srgbClr val="800000"/>
                </a:solidFill>
                <a:latin typeface="Symbol" pitchFamily="-108" charset="2"/>
              </a:rPr>
              <a:t>r</a:t>
            </a:r>
            <a:r>
              <a:rPr lang="en-US" dirty="0" err="1">
                <a:solidFill>
                  <a:srgbClr val="800000"/>
                </a:solidFill>
              </a:rPr>
              <a:t>(T</a:t>
            </a:r>
            <a:r>
              <a:rPr lang="en-US" dirty="0">
                <a:solidFill>
                  <a:srgbClr val="800000"/>
                </a:solidFill>
              </a:rPr>
              <a:t>), C(T), </a:t>
            </a:r>
            <a:r>
              <a:rPr lang="en-US" dirty="0" err="1">
                <a:solidFill>
                  <a:srgbClr val="800000"/>
                </a:solidFill>
                <a:latin typeface="Symbol" pitchFamily="-108" charset="2"/>
              </a:rPr>
              <a:t>c</a:t>
            </a:r>
            <a:r>
              <a:rPr lang="en-US" dirty="0" err="1">
                <a:solidFill>
                  <a:srgbClr val="800000"/>
                </a:solidFill>
              </a:rPr>
              <a:t>(T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scale </a:t>
            </a:r>
            <a:r>
              <a:rPr lang="en-US" dirty="0">
                <a:solidFill>
                  <a:srgbClr val="800000"/>
                </a:solidFill>
              </a:rPr>
              <a:t>with </a:t>
            </a:r>
            <a:r>
              <a:rPr lang="en-US" dirty="0" smtClean="0">
                <a:solidFill>
                  <a:srgbClr val="800000"/>
                </a:solidFill>
              </a:rPr>
              <a:t>T</a:t>
            </a:r>
            <a:r>
              <a:rPr lang="en-US" baseline="-25000" dirty="0" smtClean="0">
                <a:solidFill>
                  <a:srgbClr val="800000"/>
                </a:solidFill>
              </a:rPr>
              <a:t>K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NFL behavior – associated with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err="1" smtClean="0">
                <a:solidFill>
                  <a:srgbClr val="800000"/>
                </a:solidFill>
              </a:rPr>
              <a:t>quadrupolar</a:t>
            </a:r>
            <a:r>
              <a:rPr lang="en-US" dirty="0" smtClean="0">
                <a:solidFill>
                  <a:srgbClr val="800000"/>
                </a:solidFill>
              </a:rPr>
              <a:t> KE or SG QCP?</a:t>
            </a:r>
          </a:p>
          <a:p>
            <a:pPr algn="l">
              <a:lnSpc>
                <a:spcPct val="120000"/>
              </a:lnSpc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1026"/>
          <p:cNvSpPr>
            <a:spLocks noChangeArrowheads="1"/>
          </p:cNvSpPr>
          <p:nvPr/>
        </p:nvSpPr>
        <p:spPr bwMode="auto">
          <a:xfrm>
            <a:off x="4560888" y="657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1800">
              <a:solidFill>
                <a:schemeClr val="tx1"/>
              </a:solidFill>
              <a:latin typeface="Times" pitchFamily="29" charset="0"/>
            </a:endParaRPr>
          </a:p>
        </p:txBody>
      </p:sp>
      <p:sp>
        <p:nvSpPr>
          <p:cNvPr id="278531" name="Rectangle 1027"/>
          <p:cNvSpPr>
            <a:spLocks noChangeArrowheads="1"/>
          </p:cNvSpPr>
          <p:nvPr/>
        </p:nvSpPr>
        <p:spPr bwMode="auto">
          <a:xfrm>
            <a:off x="6405563" y="2568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1800">
              <a:solidFill>
                <a:schemeClr val="tx1"/>
              </a:solidFill>
              <a:latin typeface="Times" pitchFamily="29" charset="0"/>
            </a:endParaRPr>
          </a:p>
        </p:txBody>
      </p:sp>
      <p:pic>
        <p:nvPicPr>
          <p:cNvPr id="278532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784496"/>
            <a:ext cx="32464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3" name="Rectangle 1029"/>
          <p:cNvSpPr>
            <a:spLocks noChangeArrowheads="1"/>
          </p:cNvSpPr>
          <p:nvPr/>
        </p:nvSpPr>
        <p:spPr bwMode="auto">
          <a:xfrm>
            <a:off x="1832882" y="98425"/>
            <a:ext cx="54934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  <a:latin typeface="+mj-lt"/>
              </a:rPr>
              <a:t>T-</a:t>
            </a:r>
            <a:r>
              <a:rPr lang="en-US" sz="2000" i="1" dirty="0" err="1">
                <a:solidFill>
                  <a:srgbClr val="000090"/>
                </a:solidFill>
                <a:latin typeface="+mj-lt"/>
              </a:rPr>
              <a:t>x</a:t>
            </a:r>
            <a:r>
              <a:rPr lang="en-US" sz="2000" i="1" dirty="0">
                <a:solidFill>
                  <a:srgbClr val="000090"/>
                </a:solidFill>
                <a:latin typeface="+mj-lt"/>
              </a:rPr>
              <a:t> phase diagrams for U</a:t>
            </a:r>
            <a:r>
              <a:rPr lang="en-US" sz="2000" i="1" baseline="-25000" dirty="0">
                <a:solidFill>
                  <a:srgbClr val="000090"/>
                </a:solidFill>
                <a:latin typeface="+mj-lt"/>
              </a:rPr>
              <a:t>1-x</a:t>
            </a:r>
            <a:r>
              <a:rPr lang="en-US" sz="2000" i="1" dirty="0">
                <a:solidFill>
                  <a:srgbClr val="000090"/>
                </a:solidFill>
                <a:latin typeface="+mj-lt"/>
              </a:rPr>
              <a:t>M</a:t>
            </a:r>
            <a:r>
              <a:rPr lang="en-US" sz="2000" i="1" baseline="-25000" dirty="0">
                <a:solidFill>
                  <a:srgbClr val="000090"/>
                </a:solidFill>
                <a:latin typeface="+mj-lt"/>
              </a:rPr>
              <a:t>x</a:t>
            </a:r>
            <a:r>
              <a:rPr lang="en-US" sz="2000" i="1" dirty="0">
                <a:solidFill>
                  <a:srgbClr val="000090"/>
                </a:solidFill>
                <a:latin typeface="+mj-lt"/>
              </a:rPr>
              <a:t>Pd</a:t>
            </a:r>
            <a:r>
              <a:rPr lang="en-US" sz="2000" i="1" baseline="-25000" dirty="0">
                <a:solidFill>
                  <a:srgbClr val="000090"/>
                </a:solidFill>
                <a:latin typeface="+mj-lt"/>
              </a:rPr>
              <a:t>2</a:t>
            </a:r>
            <a:r>
              <a:rPr lang="en-US" sz="2000" i="1" dirty="0">
                <a:solidFill>
                  <a:srgbClr val="000090"/>
                </a:solidFill>
                <a:latin typeface="+mj-lt"/>
              </a:rPr>
              <a:t>Al</a:t>
            </a:r>
            <a:r>
              <a:rPr lang="en-US" sz="2000" i="1" baseline="-25000" dirty="0">
                <a:solidFill>
                  <a:srgbClr val="000090"/>
                </a:solidFill>
                <a:latin typeface="+mj-lt"/>
              </a:rPr>
              <a:t>3</a:t>
            </a:r>
            <a:r>
              <a:rPr lang="en-US" sz="2000" i="1" dirty="0">
                <a:solidFill>
                  <a:srgbClr val="000090"/>
                </a:solidFill>
                <a:latin typeface="+mj-lt"/>
              </a:rPr>
              <a:t> (M = </a:t>
            </a:r>
            <a:r>
              <a:rPr lang="en-US" sz="2000" i="1" dirty="0" err="1">
                <a:solidFill>
                  <a:srgbClr val="000090"/>
                </a:solidFill>
                <a:latin typeface="+mj-lt"/>
              </a:rPr>
              <a:t>Th</a:t>
            </a:r>
            <a:r>
              <a:rPr lang="en-US" sz="2000" i="1" dirty="0">
                <a:solidFill>
                  <a:srgbClr val="000090"/>
                </a:solidFill>
                <a:latin typeface="+mj-lt"/>
              </a:rPr>
              <a:t>, Y, La)</a:t>
            </a:r>
          </a:p>
        </p:txBody>
      </p:sp>
      <p:sp>
        <p:nvSpPr>
          <p:cNvPr id="278534" name="Rectangle 1030"/>
          <p:cNvSpPr>
            <a:spLocks noChangeArrowheads="1"/>
          </p:cNvSpPr>
          <p:nvPr/>
        </p:nvSpPr>
        <p:spPr bwMode="auto">
          <a:xfrm>
            <a:off x="5292618" y="890588"/>
            <a:ext cx="30756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000080"/>
                </a:solidFill>
                <a:latin typeface="+mj-lt"/>
              </a:rPr>
              <a:t>NFL behavior in U</a:t>
            </a:r>
            <a:r>
              <a:rPr lang="en-US" sz="2000" baseline="-25000" dirty="0">
                <a:solidFill>
                  <a:srgbClr val="000080"/>
                </a:solidFill>
                <a:latin typeface="+mj-lt"/>
              </a:rPr>
              <a:t>1-x</a:t>
            </a:r>
            <a:r>
              <a:rPr lang="en-US" sz="2000" dirty="0">
                <a:solidFill>
                  <a:srgbClr val="000080"/>
                </a:solidFill>
                <a:latin typeface="+mj-lt"/>
              </a:rPr>
              <a:t>Y</a:t>
            </a:r>
            <a:r>
              <a:rPr lang="en-US" sz="2000" baseline="-25000" dirty="0">
                <a:solidFill>
                  <a:srgbClr val="000080"/>
                </a:solidFill>
                <a:latin typeface="+mj-lt"/>
              </a:rPr>
              <a:t>x</a:t>
            </a:r>
            <a:r>
              <a:rPr lang="en-US" sz="2000" dirty="0">
                <a:solidFill>
                  <a:srgbClr val="000080"/>
                </a:solidFill>
                <a:latin typeface="+mj-lt"/>
              </a:rPr>
              <a:t>Pd</a:t>
            </a:r>
            <a:r>
              <a:rPr lang="en-US" sz="2000" baseline="-25000" dirty="0">
                <a:solidFill>
                  <a:srgbClr val="000080"/>
                </a:solidFill>
                <a:latin typeface="+mj-lt"/>
              </a:rPr>
              <a:t>2</a:t>
            </a:r>
            <a:r>
              <a:rPr lang="en-US" sz="2000" dirty="0">
                <a:solidFill>
                  <a:srgbClr val="000080"/>
                </a:solidFill>
                <a:latin typeface="+mj-lt"/>
              </a:rPr>
              <a:t>Al</a:t>
            </a:r>
            <a:r>
              <a:rPr lang="en-US" sz="2000" baseline="-25000" dirty="0">
                <a:solidFill>
                  <a:srgbClr val="000080"/>
                </a:solidFill>
                <a:latin typeface="+mj-lt"/>
              </a:rPr>
              <a:t>3</a:t>
            </a:r>
            <a:r>
              <a:rPr lang="en-US" sz="2000" dirty="0">
                <a:solidFill>
                  <a:srgbClr val="000080"/>
                </a:solidFill>
                <a:latin typeface="+mj-lt"/>
              </a:rPr>
              <a:t> </a:t>
            </a:r>
          </a:p>
          <a:p>
            <a:pPr algn="l"/>
            <a:r>
              <a:rPr lang="en-US" sz="2000" dirty="0">
                <a:solidFill>
                  <a:srgbClr val="000080"/>
                </a:solidFill>
                <a:latin typeface="+mj-lt"/>
              </a:rPr>
              <a:t>near QCP at </a:t>
            </a:r>
            <a:r>
              <a:rPr lang="en-US" sz="2000" dirty="0" err="1">
                <a:solidFill>
                  <a:srgbClr val="000080"/>
                </a:solidFill>
                <a:latin typeface="+mj-lt"/>
              </a:rPr>
              <a:t>x</a:t>
            </a:r>
            <a:r>
              <a:rPr lang="en-US" sz="2000" baseline="-25000" dirty="0" err="1">
                <a:solidFill>
                  <a:srgbClr val="000080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000080"/>
                </a:solidFill>
                <a:latin typeface="+mj-lt"/>
              </a:rPr>
              <a:t> ≈ 0.65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8535" name="Rectangle 1031"/>
          <p:cNvSpPr>
            <a:spLocks noChangeArrowheads="1"/>
          </p:cNvSpPr>
          <p:nvPr/>
        </p:nvSpPr>
        <p:spPr bwMode="auto">
          <a:xfrm>
            <a:off x="7827963" y="6354136"/>
            <a:ext cx="11077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1" dirty="0">
                <a:solidFill>
                  <a:srgbClr val="006633"/>
                </a:solidFill>
                <a:latin typeface="Helvetica" pitchFamily="29" charset="0"/>
              </a:rPr>
              <a:t>UCSD ‘01</a:t>
            </a:r>
            <a:endParaRPr lang="en-US" sz="1600" dirty="0">
              <a:solidFill>
                <a:schemeClr val="tx1"/>
              </a:solidFill>
              <a:latin typeface="Times" pitchFamily="29" charset="0"/>
            </a:endParaRPr>
          </a:p>
        </p:txBody>
      </p:sp>
      <p:sp>
        <p:nvSpPr>
          <p:cNvPr id="278536" name="Line 1032"/>
          <p:cNvSpPr>
            <a:spLocks noChangeShapeType="1"/>
          </p:cNvSpPr>
          <p:nvPr/>
        </p:nvSpPr>
        <p:spPr bwMode="auto">
          <a:xfrm>
            <a:off x="419100" y="6096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537" name="Rectangle 1033"/>
          <p:cNvSpPr>
            <a:spLocks noChangeArrowheads="1"/>
          </p:cNvSpPr>
          <p:nvPr/>
        </p:nvSpPr>
        <p:spPr bwMode="auto">
          <a:xfrm>
            <a:off x="2151063" y="3214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78538" name="Picture 10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838200"/>
            <a:ext cx="385603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9709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Line 3"/>
          <p:cNvSpPr>
            <a:spLocks noChangeShapeType="1"/>
          </p:cNvSpPr>
          <p:nvPr/>
        </p:nvSpPr>
        <p:spPr bwMode="auto">
          <a:xfrm>
            <a:off x="457200" y="1066800"/>
            <a:ext cx="8458200" cy="0"/>
          </a:xfrm>
          <a:prstGeom prst="line">
            <a:avLst/>
          </a:prstGeom>
          <a:noFill/>
          <a:ln w="28575">
            <a:solidFill>
              <a:srgbClr val="0202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6511925" y="6411913"/>
            <a:ext cx="240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008000"/>
                </a:solidFill>
              </a:rPr>
              <a:t>After H. v. Löhneysen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52" y="55563"/>
            <a:ext cx="8813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Line 3"/>
          <p:cNvSpPr>
            <a:spLocks noChangeShapeType="1"/>
          </p:cNvSpPr>
          <p:nvPr/>
        </p:nvSpPr>
        <p:spPr bwMode="auto">
          <a:xfrm>
            <a:off x="571500" y="685800"/>
            <a:ext cx="8458200" cy="0"/>
          </a:xfrm>
          <a:prstGeom prst="line">
            <a:avLst/>
          </a:prstGeom>
          <a:noFill/>
          <a:ln w="28575">
            <a:solidFill>
              <a:srgbClr val="0202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5957888" y="6411913"/>
            <a:ext cx="240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008000"/>
                </a:solidFill>
              </a:rPr>
              <a:t>After H. v. Löhneysen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7"/>
          <p:cNvSpPr>
            <a:spLocks noChangeShapeType="1"/>
          </p:cNvSpPr>
          <p:nvPr/>
        </p:nvSpPr>
        <p:spPr bwMode="auto">
          <a:xfrm>
            <a:off x="381000" y="79767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250" y="71692"/>
            <a:ext cx="795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Superconductivity, spin and charge order, and quantum critical </a:t>
            </a:r>
            <a:br>
              <a:rPr lang="en-US" sz="2000" i="1" dirty="0" smtClean="0">
                <a:solidFill>
                  <a:srgbClr val="000090"/>
                </a:solidFill>
              </a:rPr>
            </a:br>
            <a:r>
              <a:rPr lang="en-US" sz="2000" i="1" dirty="0" smtClean="0">
                <a:solidFill>
                  <a:srgbClr val="000090"/>
                </a:solidFill>
              </a:rPr>
              <a:t>behavior in correlated electron materials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131" y="1022729"/>
            <a:ext cx="7539243" cy="1682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ts val="22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Theme</a:t>
            </a:r>
          </a:p>
          <a:p>
            <a:pPr lvl="1" indent="-28575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Correlated electron materials that exhibit spin or charge ordered phases</a:t>
            </a:r>
          </a:p>
          <a:p>
            <a:pPr lvl="1" indent="-28575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Superconductivity and other quantum phases or phenomena that emerge </a:t>
            </a:r>
            <a:br>
              <a:rPr lang="en-US" dirty="0" smtClean="0"/>
            </a:br>
            <a:r>
              <a:rPr lang="en-US" dirty="0" smtClean="0"/>
              <a:t>when ordered phase is suppressed → 0 K through variation of external </a:t>
            </a:r>
            <a:br>
              <a:rPr lang="en-US" dirty="0" smtClean="0"/>
            </a:br>
            <a:r>
              <a:rPr lang="en-US" dirty="0" smtClean="0"/>
              <a:t>control parameter (e.g., composition </a:t>
            </a:r>
            <a:r>
              <a:rPr lang="en-US" dirty="0" err="1" smtClean="0"/>
              <a:t>x</a:t>
            </a:r>
            <a:r>
              <a:rPr lang="en-US" dirty="0" smtClean="0"/>
              <a:t>, pressure P, magnetic field H)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131" y="2839846"/>
            <a:ext cx="836318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lnSpc>
                <a:spcPts val="22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Objectives</a:t>
            </a:r>
          </a:p>
          <a:p>
            <a:pPr lvl="1" indent="-27940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Explore interrelation of ordered phase, emergent phase, and non-Fermi liquid </a:t>
            </a:r>
            <a:br>
              <a:rPr lang="en-US" dirty="0" smtClean="0"/>
            </a:br>
            <a:r>
              <a:rPr lang="en-US" dirty="0" smtClean="0"/>
              <a:t>(NFL) behavior</a:t>
            </a:r>
          </a:p>
          <a:p>
            <a:pPr lvl="1" indent="-27940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Gain insight into generality of this phenomenon and underlying physics</a:t>
            </a:r>
          </a:p>
          <a:p>
            <a:pPr marL="460375" lvl="1" indent="-28575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Strategy in search for new superconductors (particularly, high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superconductors!)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6702" y="4761218"/>
            <a:ext cx="8305318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ts val="22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This talk</a:t>
            </a:r>
          </a:p>
          <a:p>
            <a:pPr marL="454025" lvl="1" indent="-287338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	Discuss some of the issues concerning quantum criticality in correlated </a:t>
            </a:r>
            <a:r>
              <a:rPr lang="en-US" dirty="0" err="1" smtClean="0"/>
              <a:t>f</a:t>
            </a:r>
            <a:r>
              <a:rPr lang="en-US" dirty="0" smtClean="0"/>
              <a:t>-electron materials and suggest some future directions</a:t>
            </a:r>
          </a:p>
          <a:p>
            <a:pPr marL="454025" lvl="1" indent="-287338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Several examples of recent research in our laboratory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024"/>
            <a:ext cx="7772400" cy="457200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Inelastic neutron scattering: </a:t>
            </a:r>
            <a:r>
              <a:rPr lang="en-US" sz="2000" i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w</a:t>
            </a:r>
            <a:r>
              <a:rPr lang="en-US" sz="2000" i="1" dirty="0" smtClean="0">
                <a:solidFill>
                  <a:srgbClr val="000090"/>
                </a:solidFill>
              </a:rPr>
              <a:t>/T scaling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533400" y="5711825"/>
            <a:ext cx="4114800" cy="612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imes" pitchFamily="-108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419100" y="6096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dynamic susc copy.jpg                                          0003F5FEMacintosh HD                   BE17122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6056" y="1872269"/>
            <a:ext cx="4484581" cy="344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" y="1874548"/>
            <a:ext cx="4396055" cy="3165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443" y="797488"/>
            <a:ext cx="338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UCu</a:t>
            </a:r>
            <a:r>
              <a:rPr lang="en-US" baseline="-25000" dirty="0" smtClean="0">
                <a:solidFill>
                  <a:srgbClr val="800000"/>
                </a:solidFill>
              </a:rPr>
              <a:t>5-x</a:t>
            </a:r>
            <a:r>
              <a:rPr lang="en-US" dirty="0" smtClean="0">
                <a:solidFill>
                  <a:srgbClr val="800000"/>
                </a:solidFill>
              </a:rPr>
              <a:t>Pd</a:t>
            </a:r>
            <a:r>
              <a:rPr lang="en-US" baseline="-25000" dirty="0" smtClean="0">
                <a:solidFill>
                  <a:srgbClr val="800000"/>
                </a:solidFill>
              </a:rPr>
              <a:t>x</a:t>
            </a:r>
            <a:r>
              <a:rPr lang="en-US" dirty="0" smtClean="0">
                <a:solidFill>
                  <a:srgbClr val="800000"/>
                </a:solidFill>
              </a:rPr>
              <a:t> (</a:t>
            </a:r>
            <a:r>
              <a:rPr lang="en-US" dirty="0" err="1" smtClean="0">
                <a:solidFill>
                  <a:srgbClr val="800000"/>
                </a:solidFill>
              </a:rPr>
              <a:t>x</a:t>
            </a:r>
            <a:r>
              <a:rPr lang="en-US" dirty="0" smtClean="0">
                <a:solidFill>
                  <a:srgbClr val="800000"/>
                </a:solidFill>
              </a:rPr>
              <a:t> = 1.0, 1.5) – AFM QCP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3598" y="782722"/>
            <a:ext cx="241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CeCu</a:t>
            </a:r>
            <a:r>
              <a:rPr lang="en-US" baseline="-25000" dirty="0" smtClean="0">
                <a:solidFill>
                  <a:srgbClr val="800000"/>
                </a:solidFill>
              </a:rPr>
              <a:t>5.9</a:t>
            </a:r>
            <a:r>
              <a:rPr lang="en-US" dirty="0" smtClean="0">
                <a:solidFill>
                  <a:srgbClr val="800000"/>
                </a:solidFill>
              </a:rPr>
              <a:t>Au</a:t>
            </a:r>
            <a:r>
              <a:rPr lang="en-US" baseline="-25000" dirty="0" smtClean="0">
                <a:solidFill>
                  <a:srgbClr val="800000"/>
                </a:solidFill>
              </a:rPr>
              <a:t>0.1</a:t>
            </a:r>
            <a:r>
              <a:rPr lang="en-US" dirty="0" smtClean="0">
                <a:solidFill>
                  <a:srgbClr val="800000"/>
                </a:solidFill>
              </a:rPr>
              <a:t> – AFM QCP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448" y="5213184"/>
            <a:ext cx="3533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M. C. Aronson et al., PRL </a:t>
            </a:r>
            <a:r>
              <a:rPr lang="en-US" sz="1600" b="1" i="1" dirty="0" smtClean="0">
                <a:solidFill>
                  <a:srgbClr val="008000"/>
                </a:solidFill>
              </a:rPr>
              <a:t>75</a:t>
            </a:r>
            <a:r>
              <a:rPr lang="en-US" sz="1600" i="1" dirty="0" smtClean="0">
                <a:solidFill>
                  <a:srgbClr val="008000"/>
                </a:solidFill>
              </a:rPr>
              <a:t>,725 (1995)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194539" y="5188873"/>
            <a:ext cx="4049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A. </a:t>
            </a:r>
            <a:r>
              <a:rPr lang="en-US" sz="1600" i="1" dirty="0" err="1" smtClean="0">
                <a:solidFill>
                  <a:srgbClr val="008000"/>
                </a:solidFill>
              </a:rPr>
              <a:t>Schröder</a:t>
            </a:r>
            <a:r>
              <a:rPr lang="en-US" sz="1600" i="1" dirty="0" smtClean="0">
                <a:solidFill>
                  <a:srgbClr val="008000"/>
                </a:solidFill>
              </a:rPr>
              <a:t> et al,. Nature </a:t>
            </a:r>
            <a:r>
              <a:rPr lang="en-US" sz="1600" b="1" i="1" dirty="0" smtClean="0">
                <a:solidFill>
                  <a:srgbClr val="008000"/>
                </a:solidFill>
              </a:rPr>
              <a:t>407</a:t>
            </a:r>
            <a:r>
              <a:rPr lang="en-US" sz="1600" i="1" dirty="0" smtClean="0">
                <a:solidFill>
                  <a:srgbClr val="008000"/>
                </a:solidFill>
              </a:rPr>
              <a:t>, 351 (2000)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017" y="5567621"/>
            <a:ext cx="71096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800000"/>
                </a:solidFill>
                <a:latin typeface="+mj-lt"/>
              </a:rPr>
              <a:t>Other examples scaling of </a:t>
            </a:r>
            <a:r>
              <a:rPr lang="en-US" dirty="0" err="1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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’’ with /T: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Sc</a:t>
            </a:r>
            <a:r>
              <a:rPr lang="en-US" baseline="-25000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0.7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U</a:t>
            </a:r>
            <a:r>
              <a:rPr lang="en-US" baseline="-25000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0.3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Pd</a:t>
            </a:r>
            <a:r>
              <a:rPr lang="en-US" baseline="-25000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3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 – SG QCP:</a:t>
            </a:r>
            <a:r>
              <a:rPr lang="en-US" dirty="0" smtClean="0">
                <a:latin typeface="+mj-lt"/>
                <a:sym typeface="Symbol" pitchFamily="-108" charset="2"/>
              </a:rPr>
              <a:t>  </a:t>
            </a:r>
            <a:r>
              <a:rPr lang="en-US" i="1" dirty="0" smtClean="0">
                <a:solidFill>
                  <a:srgbClr val="008000"/>
                </a:solidFill>
                <a:latin typeface="+mj-lt"/>
                <a:sym typeface="Symbol" pitchFamily="-108" charset="2"/>
              </a:rPr>
              <a:t>S. D. Wilson et </a:t>
            </a:r>
            <a:r>
              <a:rPr lang="en-US" i="1" dirty="0" err="1" smtClean="0">
                <a:solidFill>
                  <a:srgbClr val="008000"/>
                </a:solidFill>
                <a:latin typeface="+mj-lt"/>
                <a:sym typeface="Symbol" pitchFamily="-108" charset="2"/>
              </a:rPr>
              <a:t>al.</a:t>
            </a:r>
            <a:r>
              <a:rPr lang="en-US" i="1" dirty="0" err="1" smtClean="0">
                <a:solidFill>
                  <a:srgbClr val="008000"/>
                </a:solidFill>
                <a:latin typeface="+mj-lt"/>
              </a:rPr>
              <a:t>.PRL</a:t>
            </a:r>
            <a:r>
              <a:rPr lang="en-US" i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en-US" b="1" i="1" dirty="0" smtClean="0">
                <a:solidFill>
                  <a:srgbClr val="008000"/>
                </a:solidFill>
                <a:latin typeface="+mj-lt"/>
              </a:rPr>
              <a:t>94, </a:t>
            </a:r>
            <a:r>
              <a:rPr lang="en-US" i="1" dirty="0" smtClean="0">
                <a:solidFill>
                  <a:srgbClr val="008000"/>
                </a:solidFill>
                <a:latin typeface="+mj-lt"/>
              </a:rPr>
              <a:t>056402 (2005)</a:t>
            </a:r>
            <a:r>
              <a:rPr lang="en-US" i="1" dirty="0" smtClean="0">
                <a:solidFill>
                  <a:srgbClr val="008000"/>
                </a:solidFill>
                <a:latin typeface="+mj-lt"/>
                <a:sym typeface="Symbol" pitchFamily="-108" charset="2"/>
              </a:rPr>
              <a:t> 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URu</a:t>
            </a:r>
            <a:r>
              <a:rPr lang="en-US" baseline="-25000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2-x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Re</a:t>
            </a:r>
            <a:r>
              <a:rPr lang="en-US" baseline="-25000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x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Si</a:t>
            </a:r>
            <a:r>
              <a:rPr lang="en-US" baseline="-25000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2</a:t>
            </a:r>
            <a:r>
              <a:rPr lang="en-US" dirty="0" smtClean="0">
                <a:solidFill>
                  <a:srgbClr val="800000"/>
                </a:solidFill>
                <a:latin typeface="+mj-lt"/>
                <a:sym typeface="Symbol" pitchFamily="-108" charset="2"/>
              </a:rPr>
              <a:t> – FM QCP:</a:t>
            </a:r>
            <a:r>
              <a:rPr lang="en-US" i="1" dirty="0" smtClean="0">
                <a:solidFill>
                  <a:srgbClr val="008000"/>
                </a:solidFill>
                <a:latin typeface="+mj-lt"/>
                <a:sym typeface="Symbol" pitchFamily="-108" charset="2"/>
              </a:rPr>
              <a:t>  V. V. Krishnamurthy et al., PRB </a:t>
            </a:r>
            <a:r>
              <a:rPr lang="en-US" b="1" i="1" dirty="0" smtClean="0">
                <a:solidFill>
                  <a:srgbClr val="008000"/>
                </a:solidFill>
                <a:latin typeface="+mj-lt"/>
                <a:sym typeface="Symbol" pitchFamily="-108" charset="2"/>
              </a:rPr>
              <a:t>78</a:t>
            </a:r>
            <a:r>
              <a:rPr lang="en-US" i="1" dirty="0" smtClean="0">
                <a:solidFill>
                  <a:srgbClr val="008000"/>
                </a:solidFill>
                <a:latin typeface="+mj-lt"/>
                <a:sym typeface="Symbol" pitchFamily="-108" charset="2"/>
              </a:rPr>
              <a:t>, 024413 (2008)</a:t>
            </a:r>
            <a:endParaRPr lang="en-US" i="1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l="19034" t="62923" r="17861"/>
          <a:stretch>
            <a:fillRect/>
          </a:stretch>
        </p:blipFill>
        <p:spPr>
          <a:xfrm>
            <a:off x="787181" y="1527236"/>
            <a:ext cx="3602794" cy="4376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551" y="1181462"/>
            <a:ext cx="109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58674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304800" y="533400"/>
            <a:ext cx="85344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0" y="635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0" i="1" dirty="0">
                <a:solidFill>
                  <a:srgbClr val="000080"/>
                </a:solidFill>
                <a:latin typeface="Helvetica" pitchFamily="-110" charset="0"/>
              </a:rPr>
              <a:t>Superconductivity near pressure-induced AFM QCP</a:t>
            </a:r>
            <a:endParaRPr lang="en-US" sz="2000" b="0" dirty="0">
              <a:solidFill>
                <a:srgbClr val="800000"/>
              </a:solidFill>
              <a:latin typeface="Helvetica" pitchFamily="-110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400800" y="955675"/>
            <a:ext cx="2286000" cy="2244725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b="0" u="sng">
                <a:solidFill>
                  <a:srgbClr val="000080"/>
                </a:solidFill>
                <a:latin typeface="Helvetica" pitchFamily="-110" charset="0"/>
              </a:rPr>
              <a:t>AFM QCP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:</a:t>
            </a:r>
          </a:p>
          <a:p>
            <a:pPr algn="l" eaLnBrk="0" hangingPunct="0"/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P</a:t>
            </a:r>
            <a:r>
              <a:rPr lang="en-US" b="0" baseline="-25000">
                <a:solidFill>
                  <a:srgbClr val="000080"/>
                </a:solidFill>
                <a:latin typeface="Helvetica" pitchFamily="-110" charset="0"/>
              </a:rPr>
              <a:t>c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 ≈ 28 kbar</a:t>
            </a:r>
          </a:p>
          <a:p>
            <a:pPr algn="l" eaLnBrk="0" hangingPunct="0"/>
            <a:r>
              <a:rPr lang="en-US" b="0">
                <a:solidFill>
                  <a:srgbClr val="000080"/>
                </a:solidFill>
                <a:latin typeface="Symbol" pitchFamily="-110" charset="2"/>
              </a:rPr>
              <a:t>r</a:t>
            </a:r>
            <a:r>
              <a:rPr lang="en-US" b="0">
                <a:solidFill>
                  <a:srgbClr val="000080"/>
                </a:solidFill>
              </a:rPr>
              <a:t>(T)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 ≈ </a:t>
            </a:r>
            <a:r>
              <a:rPr lang="en-US" b="0">
                <a:solidFill>
                  <a:srgbClr val="000080"/>
                </a:solidFill>
                <a:latin typeface="Symbol" pitchFamily="-110" charset="2"/>
              </a:rPr>
              <a:t>r</a:t>
            </a:r>
            <a:r>
              <a:rPr lang="en-US" b="0" baseline="-25000">
                <a:solidFill>
                  <a:srgbClr val="000080"/>
                </a:solidFill>
                <a:latin typeface="Helvetica" pitchFamily="-110" charset="0"/>
              </a:rPr>
              <a:t>o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 + AT</a:t>
            </a:r>
            <a:r>
              <a:rPr lang="en-US" b="0" baseline="30000">
                <a:solidFill>
                  <a:srgbClr val="000080"/>
                </a:solidFill>
                <a:latin typeface="Helvetica" pitchFamily="-110" charset="0"/>
              </a:rPr>
              <a:t>1.2</a:t>
            </a:r>
            <a:endParaRPr lang="en-US" b="0">
              <a:solidFill>
                <a:srgbClr val="000080"/>
              </a:solidFill>
              <a:latin typeface="Helvetica" pitchFamily="-110" charset="0"/>
            </a:endParaRPr>
          </a:p>
          <a:p>
            <a:pPr algn="l" eaLnBrk="0" hangingPunct="0"/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T</a:t>
            </a:r>
            <a:r>
              <a:rPr lang="en-US" b="0" baseline="-25000">
                <a:solidFill>
                  <a:srgbClr val="000080"/>
                </a:solidFill>
                <a:latin typeface="Helvetica" pitchFamily="-110" charset="0"/>
              </a:rPr>
              <a:t>c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 ≤ T ≤ 40 K</a:t>
            </a:r>
          </a:p>
          <a:p>
            <a:pPr algn="l" eaLnBrk="0" hangingPunct="0"/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T</a:t>
            </a:r>
            <a:r>
              <a:rPr lang="en-US" b="0" baseline="-25000">
                <a:solidFill>
                  <a:srgbClr val="000080"/>
                </a:solidFill>
                <a:latin typeface="Helvetica" pitchFamily="-110" charset="0"/>
              </a:rPr>
              <a:t>c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(max) ≈ 0.4 K</a:t>
            </a:r>
          </a:p>
          <a:p>
            <a:pPr algn="l" eaLnBrk="0" hangingPunct="0"/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Similar behavior</a:t>
            </a:r>
          </a:p>
          <a:p>
            <a:pPr algn="l" eaLnBrk="0" hangingPunct="0"/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for CeIn</a:t>
            </a:r>
            <a:r>
              <a:rPr lang="en-US" b="0" baseline="-25000">
                <a:solidFill>
                  <a:srgbClr val="000080"/>
                </a:solidFill>
                <a:latin typeface="Helvetica" pitchFamily="-110" charset="0"/>
              </a:rPr>
              <a:t>3 </a:t>
            </a:r>
            <a:r>
              <a:rPr lang="en-US" b="0">
                <a:solidFill>
                  <a:srgbClr val="000080"/>
                </a:solidFill>
                <a:latin typeface="Helvetica" pitchFamily="-110" charset="0"/>
              </a:rPr>
              <a:t>under P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990600" y="5543550"/>
            <a:ext cx="4800600" cy="781050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10000"/>
              </a:lnSpc>
              <a:buFont typeface="Symbol" pitchFamily="-110" charset="2"/>
              <a:buNone/>
            </a:pPr>
            <a:r>
              <a:rPr lang="en-US" b="0">
                <a:solidFill>
                  <a:srgbClr val="000080"/>
                </a:solidFill>
                <a:latin typeface="Arial Narrow" pitchFamily="-110" charset="0"/>
                <a:sym typeface="Symbol" pitchFamily="-110" charset="2"/>
              </a:rPr>
              <a:t>Suggests AFM spin fluctuations responsible for </a:t>
            </a:r>
            <a:br>
              <a:rPr lang="en-US" b="0">
                <a:solidFill>
                  <a:srgbClr val="000080"/>
                </a:solidFill>
                <a:latin typeface="Arial Narrow" pitchFamily="-110" charset="0"/>
                <a:sym typeface="Symbol" pitchFamily="-110" charset="2"/>
              </a:rPr>
            </a:br>
            <a:r>
              <a:rPr lang="en-US" b="0">
                <a:solidFill>
                  <a:srgbClr val="000080"/>
                </a:solidFill>
                <a:latin typeface="Arial Narrow" pitchFamily="-110" charset="0"/>
                <a:sym typeface="Symbol" pitchFamily="-110" charset="2"/>
              </a:rPr>
              <a:t>NFL behavior in</a:t>
            </a:r>
            <a:r>
              <a:rPr lang="en-US" b="0">
                <a:solidFill>
                  <a:srgbClr val="000080"/>
                </a:solidFill>
                <a:sym typeface="Symbol" pitchFamily="-110" charset="2"/>
              </a:rPr>
              <a:t> </a:t>
            </a:r>
            <a:r>
              <a:rPr lang="en-US" b="0">
                <a:solidFill>
                  <a:srgbClr val="000080"/>
                </a:solidFill>
                <a:latin typeface="Symbol" pitchFamily="-110" charset="2"/>
                <a:sym typeface="Symbol" pitchFamily="-110" charset="2"/>
              </a:rPr>
              <a:t>r</a:t>
            </a:r>
            <a:r>
              <a:rPr lang="en-US" b="0">
                <a:solidFill>
                  <a:srgbClr val="000080"/>
                </a:solidFill>
                <a:latin typeface="Arial Narrow" pitchFamily="-110" charset="0"/>
                <a:sym typeface="Symbol" pitchFamily="-110" charset="2"/>
              </a:rPr>
              <a:t>(T) and SCing electron pairing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6248400" y="3581400"/>
            <a:ext cx="274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600" b="0" i="1">
                <a:solidFill>
                  <a:srgbClr val="008000"/>
                </a:solidFill>
                <a:latin typeface="Helvetica" pitchFamily="-110" charset="0"/>
              </a:rPr>
              <a:t>Julian, Lonzarich et al. (98)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ChangeArrowheads="1"/>
          </p:cNvSpPr>
          <p:nvPr/>
        </p:nvSpPr>
        <p:spPr bwMode="auto">
          <a:xfrm>
            <a:off x="4508500" y="31289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  <a:latin typeface="Times" pitchFamily="29" charset="0"/>
            </a:endParaRPr>
          </a:p>
        </p:txBody>
      </p:sp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1317625" y="109538"/>
            <a:ext cx="653097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i="1" dirty="0">
                <a:solidFill>
                  <a:srgbClr val="020280"/>
                </a:solidFill>
              </a:rPr>
              <a:t>Superconductivity within the ferromagnetic state in UGe</a:t>
            </a:r>
            <a:r>
              <a:rPr lang="en-US" sz="2000" i="1" baseline="-25000" dirty="0">
                <a:solidFill>
                  <a:srgbClr val="020280"/>
                </a:solidFill>
              </a:rPr>
              <a:t>2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457200" y="873125"/>
            <a:ext cx="3276600" cy="3851275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First P-induced FM-SC</a:t>
            </a: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None/>
            </a:pPr>
            <a:r>
              <a:rPr lang="en-US" sz="1800">
                <a:solidFill>
                  <a:srgbClr val="000080"/>
                </a:solidFill>
              </a:rPr>
              <a:t>	 </a:t>
            </a:r>
            <a:r>
              <a:rPr lang="en-US" sz="1800" i="1">
                <a:solidFill>
                  <a:srgbClr val="008000"/>
                </a:solidFill>
              </a:rPr>
              <a:t>Saxena et al. (00)</a:t>
            </a:r>
            <a:endParaRPr lang="en-US" sz="1800">
              <a:solidFill>
                <a:srgbClr val="000080"/>
              </a:solidFill>
            </a:endParaRP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None/>
            </a:pPr>
            <a:r>
              <a:rPr lang="en-US" sz="1800">
                <a:solidFill>
                  <a:srgbClr val="000080"/>
                </a:solidFill>
              </a:rPr>
              <a:t>	High purity crystal (l &gt;&gt; </a:t>
            </a:r>
            <a:r>
              <a:rPr lang="en-US" sz="1800">
                <a:solidFill>
                  <a:srgbClr val="000080"/>
                </a:solidFill>
                <a:latin typeface="Symbol" pitchFamily="29" charset="2"/>
              </a:rPr>
              <a:t>x)</a:t>
            </a: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None/>
            </a:pPr>
            <a:r>
              <a:rPr lang="en-US" sz="1800">
                <a:solidFill>
                  <a:srgbClr val="000080"/>
                </a:solidFill>
              </a:rPr>
              <a:t>	</a:t>
            </a:r>
            <a:r>
              <a:rPr lang="en-US" sz="1800">
                <a:solidFill>
                  <a:srgbClr val="000080"/>
                </a:solidFill>
                <a:sym typeface="Symbol" pitchFamily="29" charset="2"/>
              </a:rPr>
              <a:t> </a:t>
            </a:r>
            <a:r>
              <a:rPr lang="en-US" sz="1800">
                <a:solidFill>
                  <a:srgbClr val="000080"/>
                </a:solidFill>
              </a:rPr>
              <a:t>microscopic coexistence of triplet-spin SC &amp; FM?</a:t>
            </a:r>
            <a:endParaRPr lang="en-US" sz="1800" i="1">
              <a:solidFill>
                <a:srgbClr val="000080"/>
              </a:solidFill>
            </a:endParaRP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Itinerant electron FM </a:t>
            </a: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None/>
            </a:pPr>
            <a:r>
              <a:rPr lang="en-US" sz="1800">
                <a:solidFill>
                  <a:srgbClr val="000080"/>
                </a:solidFill>
              </a:rPr>
              <a:t>	</a:t>
            </a:r>
            <a:r>
              <a:rPr lang="en-US" sz="1800">
                <a:solidFill>
                  <a:srgbClr val="000080"/>
                </a:solidFill>
                <a:latin typeface="Symbol" pitchFamily="29" charset="2"/>
              </a:rPr>
              <a:t>q</a:t>
            </a:r>
            <a:r>
              <a:rPr lang="en-US" sz="1800" baseline="-25000">
                <a:solidFill>
                  <a:srgbClr val="000080"/>
                </a:solidFill>
              </a:rPr>
              <a:t>C</a:t>
            </a:r>
            <a:r>
              <a:rPr lang="en-US" sz="1800">
                <a:solidFill>
                  <a:srgbClr val="000080"/>
                </a:solidFill>
              </a:rPr>
              <a:t> = 53 K (P = 0)</a:t>
            </a: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Char char="•"/>
            </a:pPr>
            <a:r>
              <a:rPr lang="en-US" sz="1800">
                <a:solidFill>
                  <a:srgbClr val="000080"/>
                </a:solidFill>
                <a:latin typeface="Symbol" pitchFamily="29" charset="2"/>
              </a:rPr>
              <a:t>g</a:t>
            </a:r>
            <a:r>
              <a:rPr lang="en-US" sz="1800">
                <a:solidFill>
                  <a:srgbClr val="000080"/>
                </a:solidFill>
              </a:rPr>
              <a:t> ≈ 35 mJ/mol K</a:t>
            </a:r>
            <a:r>
              <a:rPr lang="en-US" sz="1800" baseline="30000">
                <a:solidFill>
                  <a:srgbClr val="000080"/>
                </a:solidFill>
              </a:rPr>
              <a:t>2</a:t>
            </a:r>
            <a:endParaRPr lang="en-US" sz="1800">
              <a:solidFill>
                <a:srgbClr val="000080"/>
              </a:solidFill>
            </a:endParaRP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None/>
            </a:pPr>
            <a:r>
              <a:rPr lang="en-US" sz="1800">
                <a:solidFill>
                  <a:srgbClr val="000080"/>
                </a:solidFill>
              </a:rPr>
              <a:t>	m* ≈ 20 m</a:t>
            </a:r>
            <a:r>
              <a:rPr lang="en-US" sz="1800" baseline="-25000">
                <a:solidFill>
                  <a:srgbClr val="000080"/>
                </a:solidFill>
              </a:rPr>
              <a:t>e</a:t>
            </a:r>
            <a:r>
              <a:rPr lang="en-US" sz="1800">
                <a:solidFill>
                  <a:srgbClr val="000080"/>
                </a:solidFill>
              </a:rPr>
              <a:t> </a:t>
            </a:r>
            <a:br>
              <a:rPr lang="en-US" sz="1800">
                <a:solidFill>
                  <a:srgbClr val="000080"/>
                </a:solidFill>
              </a:rPr>
            </a:br>
            <a:r>
              <a:rPr lang="en-US" sz="1800" i="1">
                <a:solidFill>
                  <a:srgbClr val="008000"/>
                </a:solidFill>
              </a:rPr>
              <a:t>Onuki et al. (93)</a:t>
            </a:r>
            <a:endParaRPr lang="en-US" sz="1800">
              <a:solidFill>
                <a:srgbClr val="000080"/>
              </a:solidFill>
            </a:endParaRPr>
          </a:p>
          <a:p>
            <a:pPr marL="233363" indent="-233363" algn="l">
              <a:spcBef>
                <a:spcPct val="20000"/>
              </a:spcBef>
              <a:buSzPct val="105000"/>
              <a:buFont typeface="Times" pitchFamily="29" charset="0"/>
              <a:buChar char="•"/>
            </a:pPr>
            <a:r>
              <a:rPr lang="en-US" sz="1800">
                <a:solidFill>
                  <a:srgbClr val="000080"/>
                </a:solidFill>
                <a:latin typeface="Symbol" pitchFamily="29" charset="2"/>
              </a:rPr>
              <a:t>q</a:t>
            </a:r>
            <a:r>
              <a:rPr lang="en-US" sz="1800" baseline="-25000">
                <a:solidFill>
                  <a:srgbClr val="000080"/>
                </a:solidFill>
              </a:rPr>
              <a:t>C</a:t>
            </a:r>
            <a:r>
              <a:rPr lang="en-US" sz="1800">
                <a:solidFill>
                  <a:srgbClr val="000080"/>
                </a:solidFill>
              </a:rPr>
              <a:t> </a:t>
            </a:r>
            <a:r>
              <a:rPr lang="en-US" sz="1800">
                <a:solidFill>
                  <a:srgbClr val="000080"/>
                </a:solidFill>
                <a:sym typeface="Symbol" pitchFamily="29" charset="2"/>
              </a:rPr>
              <a:t> </a:t>
            </a:r>
            <a:r>
              <a:rPr lang="en-US" sz="1800">
                <a:solidFill>
                  <a:srgbClr val="000080"/>
                </a:solidFill>
              </a:rPr>
              <a:t>0 K at P</a:t>
            </a:r>
            <a:r>
              <a:rPr lang="en-US" sz="1800" baseline="-25000">
                <a:solidFill>
                  <a:srgbClr val="000080"/>
                </a:solidFill>
              </a:rPr>
              <a:t>c</a:t>
            </a:r>
            <a:r>
              <a:rPr lang="en-US" sz="1800">
                <a:solidFill>
                  <a:srgbClr val="000080"/>
                </a:solidFill>
              </a:rPr>
              <a:t> ≈ 16 kbar</a:t>
            </a:r>
            <a:br>
              <a:rPr lang="en-US" sz="1800">
                <a:solidFill>
                  <a:srgbClr val="000080"/>
                </a:solidFill>
              </a:rPr>
            </a:br>
            <a:r>
              <a:rPr lang="en-US" sz="1800" i="1">
                <a:solidFill>
                  <a:srgbClr val="008000"/>
                </a:solidFill>
              </a:rPr>
              <a:t>Oomi et al. (98)</a:t>
            </a:r>
          </a:p>
        </p:txBody>
      </p:sp>
      <p:sp>
        <p:nvSpPr>
          <p:cNvPr id="326661" name="Line 5"/>
          <p:cNvSpPr>
            <a:spLocks noChangeShapeType="1"/>
          </p:cNvSpPr>
          <p:nvPr/>
        </p:nvSpPr>
        <p:spPr bwMode="auto">
          <a:xfrm>
            <a:off x="304800" y="609600"/>
            <a:ext cx="8458200" cy="0"/>
          </a:xfrm>
          <a:prstGeom prst="line">
            <a:avLst/>
          </a:prstGeom>
          <a:noFill/>
          <a:ln w="28575">
            <a:solidFill>
              <a:srgbClr val="0202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6662" name="Rectangle 6"/>
          <p:cNvSpPr>
            <a:spLocks noChangeArrowheads="1"/>
          </p:cNvSpPr>
          <p:nvPr/>
        </p:nvSpPr>
        <p:spPr bwMode="auto">
          <a:xfrm>
            <a:off x="8035925" y="39560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562600" y="5121275"/>
            <a:ext cx="3581400" cy="1736725"/>
            <a:chOff x="4608" y="0"/>
            <a:chExt cx="3797" cy="3254"/>
          </a:xfrm>
        </p:grpSpPr>
        <p:pic>
          <p:nvPicPr>
            <p:cNvPr id="326666" name="Picture 8" descr="UGe2_structur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08" y="0"/>
              <a:ext cx="3797" cy="3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6667" name="Text Box 9"/>
            <p:cNvSpPr txBox="1">
              <a:spLocks noChangeArrowheads="1"/>
            </p:cNvSpPr>
            <p:nvPr/>
          </p:nvSpPr>
          <p:spPr bwMode="auto">
            <a:xfrm>
              <a:off x="6624" y="1585"/>
              <a:ext cx="371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6668" name="Text Box 10"/>
            <p:cNvSpPr txBox="1">
              <a:spLocks noChangeArrowheads="1"/>
            </p:cNvSpPr>
            <p:nvPr/>
          </p:nvSpPr>
          <p:spPr bwMode="auto">
            <a:xfrm>
              <a:off x="6767" y="815"/>
              <a:ext cx="256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endParaRPr lang="en-US">
                <a:solidFill>
                  <a:srgbClr val="CC0000"/>
                </a:solidFill>
              </a:endParaRPr>
            </a:p>
          </p:txBody>
        </p:sp>
      </p:grpSp>
      <p:pic>
        <p:nvPicPr>
          <p:cNvPr id="32666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762000"/>
            <a:ext cx="472440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65" name="Rectangle 12"/>
          <p:cNvSpPr>
            <a:spLocks noChangeArrowheads="1"/>
          </p:cNvSpPr>
          <p:nvPr/>
        </p:nvSpPr>
        <p:spPr bwMode="auto">
          <a:xfrm>
            <a:off x="457200" y="5191125"/>
            <a:ext cx="4876800" cy="1209675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 algn="l">
              <a:buFont typeface="Times" pitchFamily="29" charset="0"/>
              <a:buChar char="•"/>
            </a:pPr>
            <a:r>
              <a:rPr lang="en-US" sz="1800">
                <a:solidFill>
                  <a:srgbClr val="000080"/>
                </a:solidFill>
              </a:rPr>
              <a:t>Experiments on polycrystalline UGe</a:t>
            </a:r>
            <a:r>
              <a:rPr lang="en-US" sz="1800" baseline="-25000">
                <a:solidFill>
                  <a:srgbClr val="000080"/>
                </a:solidFill>
              </a:rPr>
              <a:t>2</a:t>
            </a:r>
            <a:r>
              <a:rPr lang="en-US" sz="1800">
                <a:solidFill>
                  <a:srgbClr val="000080"/>
                </a:solidFill>
              </a:rPr>
              <a:t> (l ≈ </a:t>
            </a:r>
            <a:r>
              <a:rPr lang="en-US" sz="1800">
                <a:solidFill>
                  <a:srgbClr val="000080"/>
                </a:solidFill>
                <a:sym typeface="Symbol" pitchFamily="29" charset="2"/>
              </a:rPr>
              <a:t></a:t>
            </a:r>
            <a:r>
              <a:rPr lang="en-US" sz="1800">
                <a:solidFill>
                  <a:srgbClr val="000080"/>
                </a:solidFill>
              </a:rPr>
              <a:t>)</a:t>
            </a:r>
          </a:p>
          <a:p>
            <a:pPr marL="169863" indent="-169863" algn="l">
              <a:buFont typeface="Symbol" pitchFamily="29" charset="2"/>
              <a:buNone/>
            </a:pPr>
            <a:r>
              <a:rPr lang="en-US" sz="1800">
                <a:solidFill>
                  <a:srgbClr val="000080"/>
                </a:solidFill>
                <a:sym typeface="Symbol" pitchFamily="29" charset="2"/>
              </a:rPr>
              <a:t>	Inhomogeneous state: coexistence of singlet-spin SC regions &amp; FM regions?</a:t>
            </a:r>
          </a:p>
          <a:p>
            <a:pPr marL="169863" indent="-169863" algn="l">
              <a:buFont typeface="Symbol" pitchFamily="29" charset="2"/>
              <a:buNone/>
            </a:pPr>
            <a:r>
              <a:rPr lang="en-US" sz="1800" i="1">
                <a:solidFill>
                  <a:srgbClr val="008000"/>
                </a:solidFill>
              </a:rPr>
              <a:t>	Bauer, Zapf, Ho, Maple (01)</a:t>
            </a:r>
            <a:r>
              <a:rPr lang="en-US" sz="18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vsT ph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0499"/>
            <a:ext cx="61341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505920" y="53472"/>
            <a:ext cx="40151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80"/>
                </a:solidFill>
                <a:latin typeface="Helvetica" pitchFamily="-108" charset="0"/>
              </a:rPr>
              <a:t>H–T phase diagram of PrOs</a:t>
            </a:r>
            <a:r>
              <a:rPr lang="en-US" sz="2000" i="1" baseline="-25000" dirty="0" smtClean="0">
                <a:solidFill>
                  <a:srgbClr val="000080"/>
                </a:solidFill>
                <a:latin typeface="Helvetica" pitchFamily="-108" charset="0"/>
              </a:rPr>
              <a:t>4</a:t>
            </a:r>
            <a:r>
              <a:rPr lang="en-US" sz="2000" i="1" dirty="0" smtClean="0">
                <a:solidFill>
                  <a:srgbClr val="000080"/>
                </a:solidFill>
                <a:latin typeface="Helvetica" pitchFamily="-108" charset="0"/>
              </a:rPr>
              <a:t>Sb</a:t>
            </a:r>
            <a:r>
              <a:rPr lang="en-US" sz="2000" i="1" baseline="-25000" dirty="0" smtClean="0">
                <a:solidFill>
                  <a:srgbClr val="000080"/>
                </a:solidFill>
                <a:latin typeface="Helvetica" pitchFamily="-108" charset="0"/>
              </a:rPr>
              <a:t>12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2362200" y="6379430"/>
            <a:ext cx="1889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0" i="1" dirty="0">
                <a:solidFill>
                  <a:srgbClr val="008000"/>
                </a:solidFill>
              </a:rPr>
              <a:t>Ho et al., PRB (03)</a:t>
            </a:r>
            <a:endParaRPr lang="en-US" sz="2400" b="0" dirty="0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096000" y="3276600"/>
            <a:ext cx="2743200" cy="317023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1450" indent="-171450" algn="l" eaLnBrk="0" hangingPunct="0">
              <a:spcBef>
                <a:spcPct val="10000"/>
              </a:spcBef>
            </a:pPr>
            <a:r>
              <a:rPr lang="en-US" sz="1800" u="sng">
                <a:solidFill>
                  <a:srgbClr val="000080"/>
                </a:solidFill>
              </a:rPr>
              <a:t>	</a:t>
            </a:r>
            <a:r>
              <a:rPr lang="en-US" sz="1600" u="sng">
                <a:solidFill>
                  <a:srgbClr val="000080"/>
                </a:solidFill>
              </a:rPr>
              <a:t>HFOP</a:t>
            </a:r>
            <a:endParaRPr lang="en-US" sz="1600" b="0">
              <a:solidFill>
                <a:srgbClr val="000080"/>
              </a:solidFill>
            </a:endParaRPr>
          </a:p>
          <a:p>
            <a:pPr marL="171450" indent="-171450" algn="l" eaLnBrk="0" hangingPunct="0">
              <a:spcBef>
                <a:spcPct val="10000"/>
              </a:spcBef>
              <a:buFontTx/>
              <a:buChar char="•"/>
            </a:pPr>
            <a:r>
              <a:rPr lang="en-US" sz="1600" b="0">
                <a:solidFill>
                  <a:srgbClr val="000080"/>
                </a:solidFill>
              </a:rPr>
              <a:t>Related to crossover of CEF energy levels</a:t>
            </a:r>
          </a:p>
          <a:p>
            <a:pPr marL="171450" indent="-171450" algn="l" eaLnBrk="0" hangingPunct="0">
              <a:spcBef>
                <a:spcPct val="10000"/>
              </a:spcBef>
              <a:buFontTx/>
              <a:buChar char="•"/>
            </a:pPr>
            <a:r>
              <a:rPr lang="en-US" sz="1600" b="0">
                <a:solidFill>
                  <a:srgbClr val="000080"/>
                </a:solidFill>
              </a:rPr>
              <a:t>Identified with antiferro- quadrupolar order: </a:t>
            </a:r>
            <a:br>
              <a:rPr lang="en-US" sz="1600" b="0">
                <a:solidFill>
                  <a:srgbClr val="000080"/>
                </a:solidFill>
              </a:rPr>
            </a:br>
            <a:r>
              <a:rPr lang="en-US" sz="1600" b="0">
                <a:solidFill>
                  <a:srgbClr val="000080"/>
                </a:solidFill>
              </a:rPr>
              <a:t>neutron diffraction </a:t>
            </a:r>
            <a:br>
              <a:rPr lang="en-US" sz="1600" b="0">
                <a:solidFill>
                  <a:srgbClr val="000080"/>
                </a:solidFill>
              </a:rPr>
            </a:br>
            <a:r>
              <a:rPr lang="en-US" sz="1600" b="0" i="1">
                <a:solidFill>
                  <a:srgbClr val="008000"/>
                </a:solidFill>
              </a:rPr>
              <a:t>Kohgi et al., JPSJ (03)</a:t>
            </a:r>
            <a:endParaRPr lang="en-US" sz="1600" b="0">
              <a:solidFill>
                <a:srgbClr val="008000"/>
              </a:solidFill>
            </a:endParaRPr>
          </a:p>
          <a:p>
            <a:pPr marL="171450" indent="-171450" algn="l" eaLnBrk="0" hangingPunct="0">
              <a:spcBef>
                <a:spcPct val="10000"/>
              </a:spcBef>
              <a:buFontTx/>
              <a:buChar char="•"/>
            </a:pPr>
            <a:r>
              <a:rPr lang="en-US" sz="1600" b="0">
                <a:solidFill>
                  <a:srgbClr val="000080"/>
                </a:solidFill>
              </a:rPr>
              <a:t>Anisotropic phase</a:t>
            </a:r>
            <a:br>
              <a:rPr lang="en-US" sz="1600" b="0">
                <a:solidFill>
                  <a:srgbClr val="000080"/>
                </a:solidFill>
              </a:rPr>
            </a:br>
            <a:r>
              <a:rPr lang="en-US" sz="1600" b="0">
                <a:solidFill>
                  <a:srgbClr val="000080"/>
                </a:solidFill>
              </a:rPr>
              <a:t>boundary:  M(H,T)</a:t>
            </a:r>
            <a:r>
              <a:rPr lang="en-US" sz="1600" b="0">
                <a:solidFill>
                  <a:srgbClr val="008000"/>
                </a:solidFill>
              </a:rPr>
              <a:t/>
            </a:r>
            <a:br>
              <a:rPr lang="en-US" sz="1600" b="0">
                <a:solidFill>
                  <a:srgbClr val="008000"/>
                </a:solidFill>
              </a:rPr>
            </a:br>
            <a:r>
              <a:rPr lang="en-US" sz="1600" b="0" i="1">
                <a:solidFill>
                  <a:srgbClr val="008000"/>
                </a:solidFill>
              </a:rPr>
              <a:t>Tayama et al., JPSJ (03)</a:t>
            </a:r>
          </a:p>
          <a:p>
            <a:pPr marL="171450" indent="-171450" algn="l" eaLnBrk="0" hangingPunct="0">
              <a:spcBef>
                <a:spcPct val="10000"/>
              </a:spcBef>
              <a:buFontTx/>
              <a:buChar char="•"/>
            </a:pPr>
            <a:r>
              <a:rPr lang="en-US" sz="1600" b="0">
                <a:solidFill>
                  <a:srgbClr val="800000"/>
                </a:solidFill>
              </a:rPr>
              <a:t>SC in vicinity of antiferro-quadrupolar QCP!</a:t>
            </a: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400050" y="533400"/>
            <a:ext cx="83439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913" y="1639708"/>
            <a:ext cx="623887" cy="3389321"/>
            <a:chOff x="39" y="842"/>
            <a:chExt cx="393" cy="2135"/>
          </a:xfrm>
        </p:grpSpPr>
        <p:sp>
          <p:nvSpPr>
            <p:cNvPr id="59405" name="Line 8"/>
            <p:cNvSpPr>
              <a:spLocks noChangeShapeType="1"/>
            </p:cNvSpPr>
            <p:nvPr/>
          </p:nvSpPr>
          <p:spPr bwMode="auto">
            <a:xfrm>
              <a:off x="144" y="1127"/>
              <a:ext cx="19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6" name="Line 9"/>
            <p:cNvSpPr>
              <a:spLocks noChangeShapeType="1"/>
            </p:cNvSpPr>
            <p:nvPr/>
          </p:nvSpPr>
          <p:spPr bwMode="auto">
            <a:xfrm>
              <a:off x="144" y="2743"/>
              <a:ext cx="19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7" name="Rectangle 10"/>
            <p:cNvSpPr>
              <a:spLocks noChangeArrowheads="1"/>
            </p:cNvSpPr>
            <p:nvPr/>
          </p:nvSpPr>
          <p:spPr bwMode="auto">
            <a:xfrm>
              <a:off x="39" y="842"/>
              <a:ext cx="3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800000"/>
                  </a:solidFill>
                </a:rPr>
                <a:t>QCP</a:t>
              </a:r>
              <a:endParaRPr lang="en-US" sz="2400" b="0" dirty="0"/>
            </a:p>
          </p:txBody>
        </p:sp>
        <p:sp>
          <p:nvSpPr>
            <p:cNvPr id="59408" name="Rectangle 11"/>
            <p:cNvSpPr>
              <a:spLocks noChangeArrowheads="1"/>
            </p:cNvSpPr>
            <p:nvPr/>
          </p:nvSpPr>
          <p:spPr bwMode="auto">
            <a:xfrm>
              <a:off x="39" y="2765"/>
              <a:ext cx="3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800000"/>
                  </a:solidFill>
                </a:rPr>
                <a:t>QCP</a:t>
              </a:r>
            </a:p>
          </p:txBody>
        </p:sp>
      </p:grpSp>
      <p:sp>
        <p:nvSpPr>
          <p:cNvPr id="59400" name="Rectangle 12"/>
          <p:cNvSpPr>
            <a:spLocks noChangeArrowheads="1"/>
          </p:cNvSpPr>
          <p:nvPr/>
        </p:nvSpPr>
        <p:spPr bwMode="auto">
          <a:xfrm>
            <a:off x="6192838" y="19637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 sz="2400" b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00800" y="685800"/>
            <a:ext cx="2563813" cy="2438400"/>
            <a:chOff x="4128" y="480"/>
            <a:chExt cx="1580" cy="1680"/>
          </a:xfrm>
        </p:grpSpPr>
        <p:pic>
          <p:nvPicPr>
            <p:cNvPr id="59403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8" y="480"/>
              <a:ext cx="1337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4" name="Rectangle 15"/>
            <p:cNvSpPr>
              <a:spLocks noChangeArrowheads="1"/>
            </p:cNvSpPr>
            <p:nvPr/>
          </p:nvSpPr>
          <p:spPr bwMode="auto">
            <a:xfrm>
              <a:off x="4607" y="1824"/>
              <a:ext cx="1101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0" i="1">
                  <a:solidFill>
                    <a:srgbClr val="008000"/>
                  </a:solidFill>
                </a:rPr>
                <a:t>T. Yanagasawa (06)</a:t>
              </a:r>
              <a:endParaRPr lang="en-US" b="0"/>
            </a:p>
          </p:txBody>
        </p:sp>
      </p:grpSp>
      <p:sp>
        <p:nvSpPr>
          <p:cNvPr id="59402" name="Rectangle 16"/>
          <p:cNvSpPr>
            <a:spLocks noChangeArrowheads="1"/>
          </p:cNvSpPr>
          <p:nvPr/>
        </p:nvSpPr>
        <p:spPr bwMode="auto">
          <a:xfrm>
            <a:off x="1374413" y="3092450"/>
            <a:ext cx="1133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>
                <a:solidFill>
                  <a:srgbClr val="800000"/>
                </a:solidFill>
              </a:rPr>
              <a:t>AFQ order</a:t>
            </a:r>
            <a:endParaRPr lang="en-US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713249" y="649358"/>
            <a:ext cx="4095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Heavy </a:t>
            </a:r>
            <a:r>
              <a:rPr lang="en-US" dirty="0" err="1" smtClean="0">
                <a:solidFill>
                  <a:srgbClr val="000090"/>
                </a:solidFill>
              </a:rPr>
              <a:t>fermon</a:t>
            </a:r>
            <a:r>
              <a:rPr lang="en-US" dirty="0" smtClean="0">
                <a:solidFill>
                  <a:srgbClr val="000090"/>
                </a:solidFill>
              </a:rPr>
              <a:t> behavior (</a:t>
            </a:r>
            <a:r>
              <a:rPr lang="en-US" dirty="0" err="1" smtClean="0">
                <a:solidFill>
                  <a:srgbClr val="000090"/>
                </a:solidFill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* ~ 50 m</a:t>
            </a:r>
            <a:r>
              <a:rPr lang="en-US" baseline="-25000" dirty="0" smtClean="0">
                <a:solidFill>
                  <a:srgbClr val="000090"/>
                </a:solidFill>
              </a:rPr>
              <a:t>e</a:t>
            </a:r>
            <a:r>
              <a:rPr lang="en-US" dirty="0" smtClean="0">
                <a:solidFill>
                  <a:srgbClr val="000090"/>
                </a:solidFill>
              </a:rPr>
              <a:t>) </a:t>
            </a:r>
          </a:p>
          <a:p>
            <a:pPr marL="173038" indent="-173038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Nonmagnetic </a:t>
            </a:r>
            <a:r>
              <a:rPr lang="en-US" dirty="0" err="1" smtClean="0">
                <a:solidFill>
                  <a:srgbClr val="000090"/>
                </a:solidFill>
              </a:rPr>
              <a:t>groundstate</a:t>
            </a:r>
            <a:endParaRPr lang="en-US" dirty="0" smtClean="0">
              <a:solidFill>
                <a:srgbClr val="000090"/>
              </a:solidFill>
            </a:endParaRPr>
          </a:p>
          <a:p>
            <a:pPr marL="173038" indent="-173038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Unconventional superconductivity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96" y="1006454"/>
            <a:ext cx="3323554" cy="316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Line 3"/>
          <p:cNvSpPr>
            <a:spLocks noChangeShapeType="1"/>
          </p:cNvSpPr>
          <p:nvPr/>
        </p:nvSpPr>
        <p:spPr bwMode="auto">
          <a:xfrm>
            <a:off x="342900" y="533400"/>
            <a:ext cx="8458200" cy="0"/>
          </a:xfrm>
          <a:prstGeom prst="line">
            <a:avLst/>
          </a:prstGeom>
          <a:noFill/>
          <a:ln w="28575">
            <a:solidFill>
              <a:srgbClr val="0202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070" y="44304"/>
            <a:ext cx="804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Pressure dependence of AFM order and superconductivity in Ce(Cu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1-x</a:t>
            </a:r>
            <a:r>
              <a:rPr lang="en-US" sz="2000" i="1" dirty="0" smtClean="0">
                <a:solidFill>
                  <a:srgbClr val="000090"/>
                </a:solidFill>
              </a:rPr>
              <a:t>Ge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endParaRPr lang="en-US" sz="2000" i="1" baseline="-250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125" y="5566527"/>
            <a:ext cx="399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D. </a:t>
            </a:r>
            <a:r>
              <a:rPr lang="en-US" sz="1600" i="1" dirty="0" err="1" smtClean="0">
                <a:solidFill>
                  <a:srgbClr val="008000"/>
                </a:solidFill>
              </a:rPr>
              <a:t>Jaccard</a:t>
            </a:r>
            <a:r>
              <a:rPr lang="en-US" sz="1600" i="1" dirty="0" smtClean="0">
                <a:solidFill>
                  <a:srgbClr val="008000"/>
                </a:solidFill>
              </a:rPr>
              <a:t> et al., Phys. </a:t>
            </a:r>
            <a:r>
              <a:rPr lang="en-US" sz="1600" i="1" dirty="0" err="1" smtClean="0">
                <a:solidFill>
                  <a:srgbClr val="008000"/>
                </a:solidFill>
              </a:rPr>
              <a:t>Lett</a:t>
            </a:r>
            <a:r>
              <a:rPr lang="en-US" sz="1600" i="1" dirty="0" smtClean="0">
                <a:solidFill>
                  <a:srgbClr val="008000"/>
                </a:solidFill>
              </a:rPr>
              <a:t>. A </a:t>
            </a:r>
            <a:r>
              <a:rPr lang="en-US" sz="1600" b="1" i="1" dirty="0" smtClean="0">
                <a:solidFill>
                  <a:srgbClr val="008000"/>
                </a:solidFill>
              </a:rPr>
              <a:t>163</a:t>
            </a:r>
            <a:r>
              <a:rPr lang="en-US" sz="1600" i="1" dirty="0" smtClean="0">
                <a:solidFill>
                  <a:srgbClr val="008000"/>
                </a:solidFill>
              </a:rPr>
              <a:t>, 475 (1992)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830" y="958829"/>
            <a:ext cx="4954368" cy="3165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125" y="4397375"/>
            <a:ext cx="401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H. Q. Yuan et al., Science </a:t>
            </a:r>
            <a:r>
              <a:rPr lang="en-US" b="1" i="1" dirty="0" smtClean="0">
                <a:solidFill>
                  <a:srgbClr val="008000"/>
                </a:solidFill>
              </a:rPr>
              <a:t>3</a:t>
            </a:r>
            <a:r>
              <a:rPr lang="en-US" i="1" dirty="0" smtClean="0">
                <a:solidFill>
                  <a:srgbClr val="008000"/>
                </a:solidFill>
              </a:rPr>
              <a:t>2, 2104 (2003)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3250" y="5191125"/>
            <a:ext cx="316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Previous research on CeCu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Ge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endParaRPr lang="en-US" baseline="-25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75" y="817997"/>
            <a:ext cx="7375525" cy="527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228600" y="609600"/>
            <a:ext cx="8686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07191" y="110093"/>
            <a:ext cx="6160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Generalized T – </a:t>
            </a:r>
            <a:r>
              <a:rPr lang="en-US" sz="2000" i="1" dirty="0" err="1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 phase diagram for hole-doped </a:t>
            </a:r>
            <a:r>
              <a:rPr lang="en-US" sz="2000" i="1" dirty="0" err="1" smtClean="0">
                <a:solidFill>
                  <a:srgbClr val="000090"/>
                </a:solidFill>
              </a:rPr>
              <a:t>cuprates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6397625"/>
            <a:ext cx="410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After D. M. Broun, Nature Physics </a:t>
            </a:r>
            <a:r>
              <a:rPr lang="en-US" sz="1600" b="1" i="1" dirty="0" smtClean="0">
                <a:solidFill>
                  <a:srgbClr val="008000"/>
                </a:solidFill>
              </a:rPr>
              <a:t>4</a:t>
            </a:r>
            <a:r>
              <a:rPr lang="en-US" sz="1600" i="1" dirty="0" smtClean="0">
                <a:solidFill>
                  <a:srgbClr val="008000"/>
                </a:solidFill>
              </a:rPr>
              <a:t>, 178 (2008)  </a:t>
            </a:r>
            <a:endParaRPr lang="en-US" sz="16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7725" y="654050"/>
            <a:ext cx="34988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660400"/>
            <a:ext cx="3541713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" y="3400425"/>
            <a:ext cx="348138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9" descr="Fig. 2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2863" y="3311525"/>
            <a:ext cx="3186112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495300" y="525463"/>
            <a:ext cx="8178800" cy="11112"/>
          </a:xfrm>
          <a:prstGeom prst="line">
            <a:avLst/>
          </a:prstGeom>
          <a:ln w="28575" cap="flat" cmpd="sng" algn="ctr">
            <a:solidFill>
              <a:srgbClr val="000090">
                <a:alpha val="94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15" name="TextBox 11"/>
          <p:cNvSpPr txBox="1">
            <a:spLocks noChangeArrowheads="1"/>
          </p:cNvSpPr>
          <p:nvPr/>
        </p:nvSpPr>
        <p:spPr bwMode="auto">
          <a:xfrm>
            <a:off x="1219200" y="0"/>
            <a:ext cx="670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T – </a:t>
            </a:r>
            <a:r>
              <a:rPr lang="en-US" sz="2000" i="1" dirty="0" err="1">
                <a:solidFill>
                  <a:srgbClr val="000090"/>
                </a:solidFill>
              </a:rPr>
              <a:t>x</a:t>
            </a:r>
            <a:r>
              <a:rPr lang="en-US" sz="2000" i="1" dirty="0">
                <a:solidFill>
                  <a:srgbClr val="000090"/>
                </a:solidFill>
              </a:rPr>
              <a:t> phase diagrams of Fe </a:t>
            </a:r>
            <a:r>
              <a:rPr lang="en-US" sz="2000" i="1" dirty="0" err="1">
                <a:solidFill>
                  <a:srgbClr val="000090"/>
                </a:solidFill>
              </a:rPr>
              <a:t>pnictide</a:t>
            </a:r>
            <a:r>
              <a:rPr lang="en-US" sz="2000" i="1" dirty="0">
                <a:solidFill>
                  <a:srgbClr val="000090"/>
                </a:solidFill>
              </a:rPr>
              <a:t> systems</a:t>
            </a:r>
            <a:endParaRPr lang="en-US" sz="2000" i="1" baseline="-25000" dirty="0">
              <a:solidFill>
                <a:srgbClr val="000090"/>
              </a:solidFill>
            </a:endParaRPr>
          </a:p>
        </p:txBody>
      </p:sp>
      <p:sp>
        <p:nvSpPr>
          <p:cNvPr id="94216" name="TextBox 12"/>
          <p:cNvSpPr txBox="1">
            <a:spLocks noChangeArrowheads="1"/>
          </p:cNvSpPr>
          <p:nvPr/>
        </p:nvSpPr>
        <p:spPr bwMode="auto">
          <a:xfrm>
            <a:off x="628650" y="3140075"/>
            <a:ext cx="3784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008000"/>
                </a:solidFill>
              </a:rPr>
              <a:t>H. Luetkens et al.,Nature Materials </a:t>
            </a:r>
            <a:r>
              <a:rPr lang="en-US" sz="1200" b="1" i="1">
                <a:solidFill>
                  <a:srgbClr val="008000"/>
                </a:solidFill>
              </a:rPr>
              <a:t>8</a:t>
            </a:r>
            <a:r>
              <a:rPr lang="en-US" sz="1200" i="1">
                <a:solidFill>
                  <a:srgbClr val="008000"/>
                </a:solidFill>
              </a:rPr>
              <a:t>, 305 (2009)</a:t>
            </a:r>
          </a:p>
        </p:txBody>
      </p:sp>
      <p:sp>
        <p:nvSpPr>
          <p:cNvPr id="94217" name="TextBox 13"/>
          <p:cNvSpPr txBox="1">
            <a:spLocks noChangeArrowheads="1"/>
          </p:cNvSpPr>
          <p:nvPr/>
        </p:nvSpPr>
        <p:spPr bwMode="auto">
          <a:xfrm>
            <a:off x="5122863" y="3152775"/>
            <a:ext cx="31083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008000"/>
                </a:solidFill>
              </a:rPr>
              <a:t>J. Zhao et al., Nature Materials 7 (2008)</a:t>
            </a:r>
            <a:endParaRPr lang="en-US" sz="1200"/>
          </a:p>
        </p:txBody>
      </p:sp>
      <p:sp>
        <p:nvSpPr>
          <p:cNvPr id="94218" name="TextBox 14"/>
          <p:cNvSpPr txBox="1">
            <a:spLocks noChangeArrowheads="1"/>
          </p:cNvSpPr>
          <p:nvPr/>
        </p:nvSpPr>
        <p:spPr bwMode="auto">
          <a:xfrm>
            <a:off x="581025" y="6521450"/>
            <a:ext cx="36814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008000"/>
                </a:solidFill>
              </a:rPr>
              <a:t>H. Chen et al., Europhys. Lett. 85, 17006 (2009)</a:t>
            </a:r>
          </a:p>
        </p:txBody>
      </p:sp>
      <p:sp>
        <p:nvSpPr>
          <p:cNvPr id="94219" name="TextBox 15"/>
          <p:cNvSpPr txBox="1">
            <a:spLocks noChangeArrowheads="1"/>
          </p:cNvSpPr>
          <p:nvPr/>
        </p:nvSpPr>
        <p:spPr bwMode="auto">
          <a:xfrm>
            <a:off x="5273675" y="6532563"/>
            <a:ext cx="3206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008000"/>
                </a:solidFill>
              </a:rPr>
              <a:t>S. Nandi et al., PRL 104, 057006 (2010)</a:t>
            </a:r>
          </a:p>
        </p:txBody>
      </p:sp>
      <p:sp>
        <p:nvSpPr>
          <p:cNvPr id="94220" name="TextBox 16"/>
          <p:cNvSpPr txBox="1">
            <a:spLocks noChangeArrowheads="1"/>
          </p:cNvSpPr>
          <p:nvPr/>
        </p:nvSpPr>
        <p:spPr bwMode="auto">
          <a:xfrm>
            <a:off x="1741488" y="4683125"/>
            <a:ext cx="1450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800000"/>
                </a:solidFill>
              </a:rPr>
              <a:t>phase separation?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1626394" y="5274469"/>
            <a:ext cx="938213" cy="307975"/>
          </a:xfrm>
          <a:prstGeom prst="straightConnector1">
            <a:avLst/>
          </a:prstGeom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03" y="937922"/>
            <a:ext cx="5458497" cy="5068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4845" y="6005933"/>
            <a:ext cx="2560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8000"/>
                </a:solidFill>
              </a:rPr>
              <a:t>L. Sun et al., </a:t>
            </a:r>
            <a:r>
              <a:rPr lang="en-US" sz="1600" i="1" dirty="0" err="1" smtClean="0">
                <a:solidFill>
                  <a:srgbClr val="008000"/>
                </a:solidFill>
              </a:rPr>
              <a:t>ArXiv</a:t>
            </a:r>
            <a:r>
              <a:rPr lang="en-US" sz="1600" i="1" dirty="0" smtClean="0">
                <a:solidFill>
                  <a:srgbClr val="008000"/>
                </a:solidFill>
              </a:rPr>
              <a:t> (2011)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323850" y="533400"/>
            <a:ext cx="851535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7900" y="75078"/>
            <a:ext cx="607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Re-emergence of superconductivity under pressure</a:t>
            </a:r>
            <a:endParaRPr lang="en-US" sz="2000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805" y="2416156"/>
            <a:ext cx="5528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90"/>
                </a:solidFill>
              </a:rPr>
              <a:t>Correlated electron phenomena in </a:t>
            </a:r>
            <a:br>
              <a:rPr lang="en-US" sz="2400" i="1" dirty="0" smtClean="0">
                <a:solidFill>
                  <a:srgbClr val="000090"/>
                </a:solidFill>
              </a:rPr>
            </a:br>
            <a:r>
              <a:rPr lang="en-US" sz="2400" i="1" dirty="0" err="1" smtClean="0">
                <a:solidFill>
                  <a:srgbClr val="000090"/>
                </a:solidFill>
              </a:rPr>
              <a:t>noncentrosymmetric</a:t>
            </a:r>
            <a:r>
              <a:rPr lang="en-US" sz="2400" i="1" dirty="0" smtClean="0">
                <a:solidFill>
                  <a:srgbClr val="000090"/>
                </a:solidFill>
              </a:rPr>
              <a:t> M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400" i="1" dirty="0" smtClean="0">
                <a:solidFill>
                  <a:srgbClr val="000090"/>
                </a:solidFill>
              </a:rPr>
              <a:t>Fe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12</a:t>
            </a:r>
            <a:r>
              <a:rPr lang="en-US" sz="2400" i="1" dirty="0" smtClean="0">
                <a:solidFill>
                  <a:srgbClr val="000090"/>
                </a:solidFill>
              </a:rPr>
              <a:t>P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7</a:t>
            </a:r>
            <a:r>
              <a:rPr lang="en-US" sz="2400" i="1" dirty="0" smtClean="0">
                <a:solidFill>
                  <a:srgbClr val="000090"/>
                </a:solidFill>
              </a:rPr>
              <a:t> compounds</a:t>
            </a:r>
            <a:endParaRPr lang="en-US" sz="2400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96890" y="739070"/>
            <a:ext cx="3788115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u="sng" dirty="0" smtClean="0">
                <a:solidFill>
                  <a:srgbClr val="000090"/>
                </a:solidFill>
              </a:rPr>
              <a:t>University of California, San Diego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R. E. </a:t>
            </a:r>
            <a:r>
              <a:rPr lang="en-US" i="1" dirty="0" err="1" smtClean="0">
                <a:solidFill>
                  <a:srgbClr val="008000"/>
                </a:solidFill>
              </a:rPr>
              <a:t>Baumbach</a:t>
            </a:r>
            <a:r>
              <a:rPr lang="en-US" i="1" dirty="0" smtClean="0">
                <a:solidFill>
                  <a:srgbClr val="008000"/>
                </a:solidFill>
              </a:rPr>
              <a:t>	(</a:t>
            </a:r>
            <a:r>
              <a:rPr lang="en-US" i="1" dirty="0" smtClean="0">
                <a:solidFill>
                  <a:srgbClr val="000090"/>
                </a:solidFill>
              </a:rPr>
              <a:t>LANL)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J. J. Hamlin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M. </a:t>
            </a:r>
            <a:r>
              <a:rPr lang="en-US" i="1" dirty="0" err="1" smtClean="0">
                <a:solidFill>
                  <a:srgbClr val="008000"/>
                </a:solidFill>
              </a:rPr>
              <a:t>Jonaschek</a:t>
            </a:r>
            <a:r>
              <a:rPr lang="en-US" i="1" dirty="0" smtClean="0">
                <a:solidFill>
                  <a:srgbClr val="008000"/>
                </a:solidFill>
              </a:rPr>
              <a:t>		(</a:t>
            </a:r>
            <a:r>
              <a:rPr lang="en-US" i="1" dirty="0" smtClean="0">
                <a:solidFill>
                  <a:srgbClr val="000090"/>
                </a:solidFill>
              </a:rPr>
              <a:t>LANL)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I. K. </a:t>
            </a:r>
            <a:r>
              <a:rPr lang="en-US" i="1" dirty="0" err="1" smtClean="0">
                <a:solidFill>
                  <a:srgbClr val="008000"/>
                </a:solidFill>
              </a:rPr>
              <a:t>Lum</a:t>
            </a:r>
            <a:endParaRPr lang="en-US" i="1" dirty="0" smtClean="0">
              <a:solidFill>
                <a:srgbClr val="008000"/>
              </a:solidFill>
            </a:endParaRP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L. </a:t>
            </a:r>
            <a:r>
              <a:rPr lang="en-US" i="1" dirty="0" err="1" smtClean="0">
                <a:solidFill>
                  <a:srgbClr val="008000"/>
                </a:solidFill>
              </a:rPr>
              <a:t>Shu</a:t>
            </a:r>
            <a:r>
              <a:rPr lang="en-US" i="1" dirty="0" smtClean="0">
                <a:solidFill>
                  <a:srgbClr val="008000"/>
                </a:solidFill>
              </a:rPr>
              <a:t>			(</a:t>
            </a:r>
            <a:r>
              <a:rPr lang="en-US" i="1" dirty="0" err="1" smtClean="0">
                <a:solidFill>
                  <a:srgbClr val="000090"/>
                </a:solidFill>
              </a:rPr>
              <a:t>Fudan</a:t>
            </a:r>
            <a:r>
              <a:rPr lang="en-US" i="1" dirty="0" smtClean="0">
                <a:solidFill>
                  <a:srgbClr val="000090"/>
                </a:solidFill>
              </a:rPr>
              <a:t> U., China) 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B. D. White				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D. A. </a:t>
            </a:r>
            <a:r>
              <a:rPr lang="en-US" i="1" dirty="0" err="1" smtClean="0">
                <a:solidFill>
                  <a:srgbClr val="008000"/>
                </a:solidFill>
              </a:rPr>
              <a:t>Zocco</a:t>
            </a:r>
            <a:r>
              <a:rPr lang="en-US" i="1" dirty="0" smtClean="0">
                <a:solidFill>
                  <a:srgbClr val="008000"/>
                </a:solidFill>
              </a:rPr>
              <a:t>		(</a:t>
            </a:r>
            <a:r>
              <a:rPr lang="en-US" i="1" dirty="0" smtClean="0">
                <a:solidFill>
                  <a:srgbClr val="000090"/>
                </a:solidFill>
              </a:rPr>
              <a:t>KIT, Germany)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841" y="57075"/>
            <a:ext cx="75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indent="-412750" algn="ctr">
              <a:spcBef>
                <a:spcPts val="1200"/>
              </a:spcBef>
            </a:pPr>
            <a:r>
              <a:rPr lang="en-US" sz="2000" i="1" dirty="0" err="1" smtClean="0">
                <a:solidFill>
                  <a:srgbClr val="000090"/>
                </a:solidFill>
              </a:rPr>
              <a:t>Noncentrosymmetric</a:t>
            </a:r>
            <a:r>
              <a:rPr lang="en-US" sz="2000" i="1" dirty="0" smtClean="0">
                <a:solidFill>
                  <a:srgbClr val="000090"/>
                </a:solidFill>
              </a:rPr>
              <a:t> M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P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7 </a:t>
            </a:r>
            <a:r>
              <a:rPr lang="en-US" sz="2000" dirty="0" smtClean="0">
                <a:solidFill>
                  <a:srgbClr val="000090"/>
                </a:solidFill>
              </a:rPr>
              <a:t>compounds</a:t>
            </a:r>
            <a:endParaRPr lang="en-US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714408"/>
            <a:ext cx="135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Coworkers: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597" y="3928351"/>
            <a:ext cx="7225055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9063" indent="-119063">
              <a:spcBef>
                <a:spcPts val="600"/>
              </a:spcBef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1400" dirty="0" smtClean="0">
                <a:solidFill>
                  <a:srgbClr val="000090"/>
                </a:solidFill>
              </a:rPr>
              <a:t>Yb</a:t>
            </a:r>
            <a:r>
              <a:rPr lang="de-DE" sz="1400" baseline="-25000" dirty="0" smtClean="0">
                <a:solidFill>
                  <a:srgbClr val="000090"/>
                </a:solidFill>
              </a:rPr>
              <a:t>2</a:t>
            </a:r>
            <a:r>
              <a:rPr lang="de-DE" sz="1400" dirty="0" smtClean="0">
                <a:solidFill>
                  <a:srgbClr val="000090"/>
                </a:solidFill>
              </a:rPr>
              <a:t>Fe</a:t>
            </a:r>
            <a:r>
              <a:rPr lang="de-DE" sz="1400" baseline="-25000" dirty="0" smtClean="0">
                <a:solidFill>
                  <a:srgbClr val="000090"/>
                </a:solidFill>
              </a:rPr>
              <a:t>12</a:t>
            </a:r>
            <a:r>
              <a:rPr lang="de-DE" sz="1400" dirty="0" smtClean="0">
                <a:solidFill>
                  <a:srgbClr val="000090"/>
                </a:solidFill>
              </a:rPr>
              <a:t>P</a:t>
            </a:r>
            <a:r>
              <a:rPr lang="de-DE" sz="1400" baseline="-33000" dirty="0" smtClean="0">
                <a:solidFill>
                  <a:srgbClr val="000090"/>
                </a:solidFill>
              </a:rPr>
              <a:t>7</a:t>
            </a:r>
            <a:r>
              <a:rPr lang="de-DE" sz="1400" dirty="0" smtClean="0">
                <a:solidFill>
                  <a:srgbClr val="000090"/>
                </a:solidFill>
              </a:rPr>
              <a:t> –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i="1" dirty="0" smtClean="0">
                <a:solidFill>
                  <a:srgbClr val="008000"/>
                </a:solidFill>
              </a:rPr>
              <a:t>R. E. Baumbach, J. J. </a:t>
            </a:r>
            <a:r>
              <a:rPr lang="de-DE" sz="1400" i="1" dirty="0" err="1" smtClean="0">
                <a:solidFill>
                  <a:srgbClr val="008000"/>
                </a:solidFill>
              </a:rPr>
              <a:t>Hamlin</a:t>
            </a:r>
            <a:r>
              <a:rPr lang="de-DE" sz="1400" i="1" dirty="0" smtClean="0">
                <a:solidFill>
                  <a:srgbClr val="008000"/>
                </a:solidFill>
              </a:rPr>
              <a:t>, </a:t>
            </a:r>
            <a:r>
              <a:rPr lang="en-US" sz="1400" i="1" dirty="0" smtClean="0">
                <a:solidFill>
                  <a:srgbClr val="008000"/>
                </a:solidFill>
              </a:rPr>
              <a:t>L. </a:t>
            </a:r>
            <a:r>
              <a:rPr lang="en-US" sz="1400" i="1" dirty="0" err="1" smtClean="0">
                <a:solidFill>
                  <a:srgbClr val="008000"/>
                </a:solidFill>
              </a:rPr>
              <a:t>Shu</a:t>
            </a:r>
            <a:r>
              <a:rPr lang="en-US" sz="1400" i="1" dirty="0" smtClean="0">
                <a:solidFill>
                  <a:srgbClr val="008000"/>
                </a:solidFill>
              </a:rPr>
              <a:t>, 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J. R. O’Brien, P.-C. Ho, </a:t>
            </a:r>
            <a:br>
              <a:rPr lang="en-US" sz="1400" i="1" dirty="0" smtClean="0">
                <a:solidFill>
                  <a:srgbClr val="008000"/>
                </a:solidFill>
              </a:rPr>
            </a:br>
            <a:r>
              <a:rPr lang="en-US" sz="1400" i="1" dirty="0" smtClean="0">
                <a:solidFill>
                  <a:srgbClr val="008000"/>
                </a:solidFill>
              </a:rPr>
              <a:t>M. B. Maple, </a:t>
            </a:r>
            <a:r>
              <a:rPr lang="de-DE" sz="1400" i="1" dirty="0" smtClean="0">
                <a:solidFill>
                  <a:srgbClr val="008000"/>
                </a:solidFill>
              </a:rPr>
              <a:t>PRL </a:t>
            </a:r>
            <a:r>
              <a:rPr lang="de-DE" sz="1400" b="1" i="1" dirty="0" smtClean="0">
                <a:solidFill>
                  <a:srgbClr val="008000"/>
                </a:solidFill>
              </a:rPr>
              <a:t>105</a:t>
            </a:r>
            <a:r>
              <a:rPr lang="de-DE" sz="1400" i="1" dirty="0" smtClean="0">
                <a:solidFill>
                  <a:srgbClr val="008000"/>
                </a:solidFill>
              </a:rPr>
              <a:t>, 106403 (2010)</a:t>
            </a:r>
          </a:p>
          <a:p>
            <a:pPr marL="119063" indent="-119063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1400" dirty="0" smtClean="0">
                <a:solidFill>
                  <a:srgbClr val="000090"/>
                </a:solidFill>
              </a:rPr>
              <a:t>Sm</a:t>
            </a:r>
            <a:r>
              <a:rPr lang="de-DE" sz="1400" baseline="-25000" dirty="0" smtClean="0">
                <a:solidFill>
                  <a:srgbClr val="000090"/>
                </a:solidFill>
              </a:rPr>
              <a:t>2</a:t>
            </a:r>
            <a:r>
              <a:rPr lang="de-DE" sz="1400" dirty="0" smtClean="0">
                <a:solidFill>
                  <a:srgbClr val="000090"/>
                </a:solidFill>
              </a:rPr>
              <a:t>Fe</a:t>
            </a:r>
            <a:r>
              <a:rPr lang="de-DE" sz="1400" baseline="-25000" dirty="0" smtClean="0">
                <a:solidFill>
                  <a:srgbClr val="000090"/>
                </a:solidFill>
              </a:rPr>
              <a:t>12</a:t>
            </a:r>
            <a:r>
              <a:rPr lang="de-DE" sz="1400" dirty="0" smtClean="0">
                <a:solidFill>
                  <a:srgbClr val="000090"/>
                </a:solidFill>
              </a:rPr>
              <a:t>P</a:t>
            </a:r>
            <a:r>
              <a:rPr lang="de-DE" sz="1400" baseline="-33000" dirty="0" smtClean="0">
                <a:solidFill>
                  <a:srgbClr val="000090"/>
                </a:solidFill>
              </a:rPr>
              <a:t>7</a:t>
            </a:r>
            <a:r>
              <a:rPr lang="de-DE" sz="1400" dirty="0" smtClean="0">
                <a:solidFill>
                  <a:srgbClr val="000090"/>
                </a:solidFill>
              </a:rPr>
              <a:t> –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i="1" dirty="0" smtClean="0">
                <a:solidFill>
                  <a:srgbClr val="008000"/>
                </a:solidFill>
              </a:rPr>
              <a:t>M. </a:t>
            </a:r>
            <a:r>
              <a:rPr lang="de-DE" sz="1400" i="1" dirty="0" err="1" smtClean="0">
                <a:solidFill>
                  <a:srgbClr val="008000"/>
                </a:solidFill>
              </a:rPr>
              <a:t>Janoschek</a:t>
            </a:r>
            <a:r>
              <a:rPr lang="de-DE" sz="1400" i="1" dirty="0" smtClean="0">
                <a:solidFill>
                  <a:srgbClr val="008000"/>
                </a:solidFill>
              </a:rPr>
              <a:t>, R. E. Baumbach, J. J. </a:t>
            </a:r>
            <a:r>
              <a:rPr lang="de-DE" sz="1400" i="1" dirty="0" err="1" smtClean="0">
                <a:solidFill>
                  <a:srgbClr val="008000"/>
                </a:solidFill>
              </a:rPr>
              <a:t>Hamlin</a:t>
            </a:r>
            <a:r>
              <a:rPr lang="de-DE" sz="1400" i="1" dirty="0" smtClean="0">
                <a:solidFill>
                  <a:srgbClr val="008000"/>
                </a:solidFill>
              </a:rPr>
              <a:t>, I. K. </a:t>
            </a:r>
            <a:r>
              <a:rPr lang="de-DE" sz="1400" i="1" dirty="0" err="1" smtClean="0">
                <a:solidFill>
                  <a:srgbClr val="008000"/>
                </a:solidFill>
              </a:rPr>
              <a:t>Lum</a:t>
            </a:r>
            <a:r>
              <a:rPr lang="de-DE" sz="1400" i="1" dirty="0" smtClean="0">
                <a:solidFill>
                  <a:srgbClr val="008000"/>
                </a:solidFill>
              </a:rPr>
              <a:t>, M. B. </a:t>
            </a:r>
            <a:r>
              <a:rPr lang="de-DE" sz="1400" i="1" dirty="0" err="1" smtClean="0">
                <a:solidFill>
                  <a:srgbClr val="008000"/>
                </a:solidFill>
              </a:rPr>
              <a:t>Maple</a:t>
            </a:r>
            <a:r>
              <a:rPr lang="de-DE" sz="1400" i="1" dirty="0" smtClean="0">
                <a:solidFill>
                  <a:srgbClr val="008000"/>
                </a:solidFill>
              </a:rPr>
              <a:t>, </a:t>
            </a:r>
            <a:br>
              <a:rPr lang="de-DE" sz="1400" i="1" dirty="0" smtClean="0">
                <a:solidFill>
                  <a:srgbClr val="008000"/>
                </a:solidFill>
              </a:rPr>
            </a:br>
            <a:r>
              <a:rPr lang="de-DE" sz="1400" i="1" dirty="0" smtClean="0">
                <a:solidFill>
                  <a:srgbClr val="008000"/>
                </a:solidFill>
              </a:rPr>
              <a:t>JPCM 23, 094221 (2011)                       </a:t>
            </a:r>
          </a:p>
          <a:p>
            <a:pPr marL="119063" indent="-119063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1400" dirty="0" smtClean="0">
                <a:solidFill>
                  <a:srgbClr val="000090"/>
                </a:solidFill>
              </a:rPr>
              <a:t>U</a:t>
            </a:r>
            <a:r>
              <a:rPr lang="de-DE" sz="1400" baseline="-25000" dirty="0" smtClean="0">
                <a:solidFill>
                  <a:srgbClr val="000090"/>
                </a:solidFill>
              </a:rPr>
              <a:t>2</a:t>
            </a:r>
            <a:r>
              <a:rPr lang="de-DE" sz="1400" dirty="0" smtClean="0">
                <a:solidFill>
                  <a:srgbClr val="000090"/>
                </a:solidFill>
              </a:rPr>
              <a:t>Fe</a:t>
            </a:r>
            <a:r>
              <a:rPr lang="de-DE" sz="1400" baseline="-25000" dirty="0" smtClean="0">
                <a:solidFill>
                  <a:srgbClr val="000090"/>
                </a:solidFill>
              </a:rPr>
              <a:t>12</a:t>
            </a:r>
            <a:r>
              <a:rPr lang="de-DE" sz="1400" dirty="0" smtClean="0">
                <a:solidFill>
                  <a:srgbClr val="000090"/>
                </a:solidFill>
              </a:rPr>
              <a:t>P</a:t>
            </a:r>
            <a:r>
              <a:rPr lang="de-DE" sz="1400" baseline="-33000" dirty="0" smtClean="0">
                <a:solidFill>
                  <a:srgbClr val="000090"/>
                </a:solidFill>
              </a:rPr>
              <a:t>7 </a:t>
            </a:r>
            <a:r>
              <a:rPr lang="de-DE" sz="1400" dirty="0" smtClean="0">
                <a:solidFill>
                  <a:srgbClr val="000090"/>
                </a:solidFill>
              </a:rPr>
              <a:t>–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de-DE" sz="1400" i="1" dirty="0" smtClean="0">
                <a:solidFill>
                  <a:srgbClr val="008000"/>
                </a:solidFill>
              </a:rPr>
              <a:t>R. E. Baumbach, J. J. </a:t>
            </a:r>
            <a:r>
              <a:rPr lang="de-DE" sz="1400" i="1" dirty="0" err="1" smtClean="0">
                <a:solidFill>
                  <a:srgbClr val="008000"/>
                </a:solidFill>
              </a:rPr>
              <a:t>Hamlin</a:t>
            </a:r>
            <a:r>
              <a:rPr lang="de-DE" sz="1400" i="1" dirty="0" smtClean="0">
                <a:solidFill>
                  <a:srgbClr val="008000"/>
                </a:solidFill>
              </a:rPr>
              <a:t>, M. </a:t>
            </a:r>
            <a:r>
              <a:rPr lang="de-DE" sz="1400" i="1" dirty="0" err="1" smtClean="0">
                <a:solidFill>
                  <a:srgbClr val="008000"/>
                </a:solidFill>
              </a:rPr>
              <a:t>Janoschek</a:t>
            </a:r>
            <a:r>
              <a:rPr lang="de-DE" sz="1400" i="1" dirty="0" smtClean="0">
                <a:solidFill>
                  <a:srgbClr val="008000"/>
                </a:solidFill>
              </a:rPr>
              <a:t>, I. K. </a:t>
            </a:r>
            <a:r>
              <a:rPr lang="de-DE" sz="1400" i="1" dirty="0" err="1" smtClean="0">
                <a:solidFill>
                  <a:srgbClr val="008000"/>
                </a:solidFill>
              </a:rPr>
              <a:t>Lum</a:t>
            </a:r>
            <a:r>
              <a:rPr lang="de-DE" sz="1400" i="1" dirty="0" smtClean="0">
                <a:solidFill>
                  <a:srgbClr val="008000"/>
                </a:solidFill>
              </a:rPr>
              <a:t>, M. B. </a:t>
            </a:r>
            <a:r>
              <a:rPr lang="de-DE" sz="1400" i="1" dirty="0" err="1" smtClean="0">
                <a:solidFill>
                  <a:srgbClr val="008000"/>
                </a:solidFill>
              </a:rPr>
              <a:t>Maple</a:t>
            </a:r>
            <a:r>
              <a:rPr lang="de-DE" sz="1400" i="1" dirty="0" smtClean="0">
                <a:solidFill>
                  <a:srgbClr val="008000"/>
                </a:solidFill>
              </a:rPr>
              <a:t>, </a:t>
            </a:r>
            <a:br>
              <a:rPr lang="de-DE" sz="1400" i="1" dirty="0" smtClean="0">
                <a:solidFill>
                  <a:srgbClr val="008000"/>
                </a:solidFill>
              </a:rPr>
            </a:br>
            <a:r>
              <a:rPr lang="de-DE" sz="1400" i="1" dirty="0" smtClean="0">
                <a:solidFill>
                  <a:srgbClr val="008000"/>
                </a:solidFill>
              </a:rPr>
              <a:t>JPCM 23, 094222 (2011)</a:t>
            </a:r>
          </a:p>
          <a:p>
            <a:pPr marL="119063" indent="-119063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de-DE" sz="1400" dirty="0" smtClean="0">
                <a:solidFill>
                  <a:srgbClr val="000090"/>
                </a:solidFill>
              </a:rPr>
              <a:t>Yb</a:t>
            </a:r>
            <a:r>
              <a:rPr lang="de-DE" sz="1400" baseline="-25000" dirty="0" smtClean="0">
                <a:solidFill>
                  <a:srgbClr val="000090"/>
                </a:solidFill>
              </a:rPr>
              <a:t>2</a:t>
            </a:r>
            <a:r>
              <a:rPr lang="de-DE" sz="1400" dirty="0" smtClean="0">
                <a:solidFill>
                  <a:srgbClr val="000090"/>
                </a:solidFill>
              </a:rPr>
              <a:t>Co</a:t>
            </a:r>
            <a:r>
              <a:rPr lang="de-DE" sz="1400" baseline="-25000" dirty="0" smtClean="0">
                <a:solidFill>
                  <a:srgbClr val="000090"/>
                </a:solidFill>
              </a:rPr>
              <a:t>12</a:t>
            </a:r>
            <a:r>
              <a:rPr lang="de-DE" sz="1400" dirty="0" smtClean="0">
                <a:solidFill>
                  <a:srgbClr val="000090"/>
                </a:solidFill>
              </a:rPr>
              <a:t>P</a:t>
            </a:r>
            <a:r>
              <a:rPr lang="de-DE" sz="1400" baseline="-25000" dirty="0" smtClean="0">
                <a:solidFill>
                  <a:srgbClr val="000090"/>
                </a:solidFill>
              </a:rPr>
              <a:t>7</a:t>
            </a:r>
            <a:r>
              <a:rPr lang="de-DE" sz="1400" dirty="0" smtClean="0">
                <a:solidFill>
                  <a:srgbClr val="000090"/>
                </a:solidFill>
              </a:rPr>
              <a:t> –</a:t>
            </a:r>
            <a:r>
              <a:rPr lang="de-DE" sz="1400" dirty="0" smtClean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8000"/>
                </a:solidFill>
              </a:rPr>
              <a:t>J. J. Hamlin, M. </a:t>
            </a:r>
            <a:r>
              <a:rPr lang="en-US" sz="1400" i="1" dirty="0" err="1" smtClean="0">
                <a:solidFill>
                  <a:srgbClr val="008000"/>
                </a:solidFill>
              </a:rPr>
              <a:t>Janoschek</a:t>
            </a:r>
            <a:r>
              <a:rPr lang="en-US" sz="1400" i="1" dirty="0" smtClean="0">
                <a:solidFill>
                  <a:srgbClr val="008000"/>
                </a:solidFill>
              </a:rPr>
              <a:t>, R. E. </a:t>
            </a:r>
            <a:r>
              <a:rPr lang="en-US" sz="1400" i="1" dirty="0" err="1" smtClean="0">
                <a:solidFill>
                  <a:srgbClr val="008000"/>
                </a:solidFill>
              </a:rPr>
              <a:t>Baumbach</a:t>
            </a:r>
            <a:r>
              <a:rPr lang="en-US" sz="1400" i="1" dirty="0" smtClean="0">
                <a:solidFill>
                  <a:srgbClr val="008000"/>
                </a:solidFill>
              </a:rPr>
              <a:t>, B. D. White, M. B. Maple, </a:t>
            </a:r>
            <a:br>
              <a:rPr lang="en-US" sz="1400" i="1" dirty="0" smtClean="0">
                <a:solidFill>
                  <a:srgbClr val="008000"/>
                </a:solidFill>
              </a:rPr>
            </a:br>
            <a:r>
              <a:rPr lang="en-US" sz="1400" i="1" dirty="0" smtClean="0">
                <a:solidFill>
                  <a:srgbClr val="008000"/>
                </a:solidFill>
              </a:rPr>
              <a:t>submitted to Phil. Mag.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4298" y="779239"/>
            <a:ext cx="1927692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u="sng" dirty="0" smtClean="0">
                <a:solidFill>
                  <a:srgbClr val="000090"/>
                </a:solidFill>
              </a:rPr>
              <a:t>CSU, Fresno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P.-C. Ho</a:t>
            </a:r>
            <a:endParaRPr lang="en-US" u="sng" dirty="0" smtClean="0">
              <a:solidFill>
                <a:srgbClr val="000090"/>
              </a:solidFill>
            </a:endParaRPr>
          </a:p>
          <a:p>
            <a:pPr>
              <a:spcAft>
                <a:spcPts val="200"/>
              </a:spcAft>
            </a:pPr>
            <a:r>
              <a:rPr lang="en-US" u="sng" dirty="0" smtClean="0">
                <a:solidFill>
                  <a:srgbClr val="000090"/>
                </a:solidFill>
              </a:rPr>
              <a:t>Quantum Design</a:t>
            </a:r>
          </a:p>
          <a:p>
            <a:pPr>
              <a:spcAft>
                <a:spcPts val="2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J. R. O’Brien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Line 2"/>
          <p:cNvSpPr>
            <a:spLocks noChangeShapeType="1"/>
          </p:cNvSpPr>
          <p:nvPr/>
        </p:nvSpPr>
        <p:spPr bwMode="auto">
          <a:xfrm>
            <a:off x="304800" y="564246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2659" name="Rectangle 3"/>
          <p:cNvSpPr>
            <a:spLocks noChangeArrowheads="1"/>
          </p:cNvSpPr>
          <p:nvPr/>
        </p:nvSpPr>
        <p:spPr bwMode="auto">
          <a:xfrm>
            <a:off x="4572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582660" name="Rectangle 4"/>
          <p:cNvSpPr>
            <a:spLocks noChangeArrowheads="1"/>
          </p:cNvSpPr>
          <p:nvPr/>
        </p:nvSpPr>
        <p:spPr bwMode="auto">
          <a:xfrm>
            <a:off x="370165" y="1744238"/>
            <a:ext cx="837192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4625" indent="-174625" algn="l">
              <a:lnSpc>
                <a:spcPts val="2200"/>
              </a:lnSpc>
              <a:spcAft>
                <a:spcPts val="800"/>
              </a:spcAft>
              <a:buFont typeface="Times" pitchFamily="-110" charset="0"/>
              <a:buChar char="•"/>
            </a:pPr>
            <a:r>
              <a:rPr lang="en-US" i="1" dirty="0" smtClean="0">
                <a:solidFill>
                  <a:srgbClr val="000080"/>
                </a:solidFill>
              </a:rPr>
              <a:t>Hybridization </a:t>
            </a:r>
            <a:r>
              <a:rPr lang="en-US" i="1" dirty="0">
                <a:solidFill>
                  <a:srgbClr val="000080"/>
                </a:solidFill>
              </a:rPr>
              <a:t>strength:</a:t>
            </a:r>
            <a:endParaRPr lang="en-US" i="1" dirty="0">
              <a:solidFill>
                <a:schemeClr val="tx1"/>
              </a:solidFill>
            </a:endParaRPr>
          </a:p>
          <a:p>
            <a:pPr marL="452438" lvl="1" indent="-277813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>
                <a:solidFill>
                  <a:srgbClr val="800000"/>
                </a:solidFill>
              </a:rPr>
              <a:t>	Weak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  <a:sym typeface="Symbol" pitchFamily="-110" charset="2"/>
              </a:rPr>
              <a:t></a:t>
            </a:r>
            <a:r>
              <a:rPr lang="en-US" dirty="0">
                <a:solidFill>
                  <a:schemeClr val="tx1"/>
                </a:solidFill>
                <a:sym typeface="Symbol" pitchFamily="-110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ionic behavior (</a:t>
            </a:r>
            <a:r>
              <a:rPr lang="en-US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tx1"/>
                </a:solidFill>
              </a:rPr>
              <a:t>electron shell occupation </a:t>
            </a:r>
            <a:r>
              <a:rPr lang="en-US" dirty="0">
                <a:solidFill>
                  <a:schemeClr val="tx1"/>
                </a:solidFill>
              </a:rPr>
              <a:t>number &lt;</a:t>
            </a:r>
            <a:r>
              <a:rPr lang="en-US" dirty="0" err="1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&gt; integral)</a:t>
            </a:r>
          </a:p>
          <a:p>
            <a:pPr marL="452438" lvl="1" indent="-277813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>
                <a:solidFill>
                  <a:srgbClr val="800000"/>
                </a:solidFill>
              </a:rPr>
              <a:t>	Moderate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  <a:sym typeface="Symbol" pitchFamily="-110" charset="2"/>
              </a:rPr>
              <a:t></a:t>
            </a:r>
            <a:r>
              <a:rPr lang="en-US" dirty="0">
                <a:solidFill>
                  <a:schemeClr val="tx1"/>
                </a:solidFill>
              </a:rPr>
              <a:t> Kondo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physics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(&lt;</a:t>
            </a:r>
            <a:r>
              <a:rPr lang="en-US" dirty="0" err="1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nearly</a:t>
            </a:r>
            <a:r>
              <a:rPr lang="en-US" dirty="0" smtClean="0">
                <a:solidFill>
                  <a:schemeClr val="tx1"/>
                </a:solidFill>
              </a:rPr>
              <a:t> integral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2438" lvl="1" indent="-277813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>
                <a:solidFill>
                  <a:srgbClr val="800000"/>
                </a:solidFill>
              </a:rPr>
              <a:t>	Appreciable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  <a:sym typeface="Symbol" pitchFamily="-110" charset="2"/>
              </a:rPr>
              <a:t></a:t>
            </a:r>
            <a:r>
              <a:rPr lang="en-US" dirty="0">
                <a:solidFill>
                  <a:schemeClr val="tx1"/>
                </a:solidFill>
              </a:rPr>
              <a:t> Valence </a:t>
            </a:r>
            <a:r>
              <a:rPr lang="en-US" dirty="0" smtClean="0">
                <a:solidFill>
                  <a:schemeClr val="tx1"/>
                </a:solidFill>
              </a:rPr>
              <a:t>fluctuation physics </a:t>
            </a:r>
            <a:r>
              <a:rPr lang="en-US" dirty="0">
                <a:solidFill>
                  <a:schemeClr val="tx1"/>
                </a:solidFill>
              </a:rPr>
              <a:t>(&lt;</a:t>
            </a:r>
            <a:r>
              <a:rPr lang="en-US" dirty="0" err="1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&gt; </a:t>
            </a:r>
            <a:r>
              <a:rPr lang="en-US" dirty="0" err="1">
                <a:solidFill>
                  <a:schemeClr val="tx1"/>
                </a:solidFill>
              </a:rPr>
              <a:t>nonintegral</a:t>
            </a:r>
            <a:r>
              <a:rPr lang="en-US" dirty="0">
                <a:solidFill>
                  <a:schemeClr val="tx1"/>
                </a:solidFill>
              </a:rPr>
              <a:t>)  </a:t>
            </a:r>
          </a:p>
          <a:p>
            <a:pPr marL="452438" lvl="1" indent="-277813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>
                <a:solidFill>
                  <a:srgbClr val="800000"/>
                </a:solidFill>
              </a:rPr>
              <a:t>	Strong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  <a:sym typeface="Symbol" pitchFamily="-110" charset="2"/>
              </a:rPr>
              <a:t>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-electron bands</a:t>
            </a:r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4530725" y="26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82662" name="Rectangle 6"/>
          <p:cNvSpPr>
            <a:spLocks noChangeArrowheads="1"/>
          </p:cNvSpPr>
          <p:nvPr/>
        </p:nvSpPr>
        <p:spPr bwMode="auto">
          <a:xfrm>
            <a:off x="627532" y="78471"/>
            <a:ext cx="79113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solidFill>
                  <a:srgbClr val="800000"/>
                </a:solidFill>
              </a:rPr>
              <a:t>Correlated electron phenomena in </a:t>
            </a:r>
            <a:r>
              <a:rPr lang="en-US" sz="2000" i="1" dirty="0" err="1" smtClean="0">
                <a:solidFill>
                  <a:srgbClr val="800000"/>
                </a:solidFill>
              </a:rPr>
              <a:t>f</a:t>
            </a:r>
            <a:r>
              <a:rPr lang="en-US" sz="2000" i="1" dirty="0">
                <a:solidFill>
                  <a:srgbClr val="800000"/>
                </a:solidFill>
              </a:rPr>
              <a:t>-electron </a:t>
            </a:r>
            <a:r>
              <a:rPr lang="en-US" sz="2000" i="1" dirty="0" smtClean="0">
                <a:solidFill>
                  <a:srgbClr val="800000"/>
                </a:solidFill>
              </a:rPr>
              <a:t>materials</a:t>
            </a:r>
            <a:endParaRPr lang="en-US" dirty="0">
              <a:solidFill>
                <a:srgbClr val="800000"/>
              </a:solidFill>
              <a:sym typeface="Symbol" pitchFamily="-110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080" y="3880916"/>
            <a:ext cx="7997702" cy="2441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lnSpc>
                <a:spcPts val="22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Materials</a:t>
            </a:r>
          </a:p>
          <a:p>
            <a:pPr marL="460375" lvl="1" indent="-29210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err="1" smtClean="0"/>
              <a:t>Multinary</a:t>
            </a:r>
            <a:r>
              <a:rPr lang="en-US" dirty="0" smtClean="0"/>
              <a:t> compounds based on lanthanide or actinide elements</a:t>
            </a:r>
            <a:br>
              <a:rPr lang="en-US" dirty="0" smtClean="0"/>
            </a:br>
            <a:r>
              <a:rPr lang="en-US" dirty="0" smtClean="0"/>
              <a:t> with partially-filled </a:t>
            </a:r>
            <a:r>
              <a:rPr lang="en-US" dirty="0" err="1" smtClean="0"/>
              <a:t>f</a:t>
            </a:r>
            <a:r>
              <a:rPr lang="en-US" dirty="0" smtClean="0"/>
              <a:t>-electron shells</a:t>
            </a:r>
          </a:p>
          <a:p>
            <a:pPr marL="460375" lvl="1" indent="-29210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Localized </a:t>
            </a:r>
            <a:r>
              <a:rPr lang="en-US" dirty="0" err="1" smtClean="0"/>
              <a:t>f</a:t>
            </a:r>
            <a:r>
              <a:rPr lang="en-US" dirty="0" smtClean="0"/>
              <a:t>-electron states admixed with conduction electron states</a:t>
            </a:r>
          </a:p>
          <a:p>
            <a:pPr marL="460375" lvl="1" indent="-29210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Emphasis on </a:t>
            </a:r>
            <a:r>
              <a:rPr lang="en-US" dirty="0" err="1" smtClean="0"/>
              <a:t>f</a:t>
            </a:r>
            <a:r>
              <a:rPr lang="en-US" dirty="0" smtClean="0"/>
              <a:t>-electron systems based on lanthanide or actinide ions with </a:t>
            </a:r>
            <a:br>
              <a:rPr lang="en-US" dirty="0" smtClean="0"/>
            </a:br>
            <a:r>
              <a:rPr lang="en-US" dirty="0" smtClean="0"/>
              <a:t>unstable valence</a:t>
            </a:r>
            <a:r>
              <a:rPr lang="en-US" dirty="0" smtClean="0">
                <a:solidFill>
                  <a:srgbClr val="008000"/>
                </a:solidFill>
              </a:rPr>
              <a:t>: </a:t>
            </a:r>
            <a:r>
              <a:rPr lang="en-US" dirty="0" err="1" smtClean="0">
                <a:solidFill>
                  <a:srgbClr val="008000"/>
                </a:solidFill>
              </a:rPr>
              <a:t>Ce</a:t>
            </a:r>
            <a:r>
              <a:rPr lang="en-US" dirty="0" smtClean="0">
                <a:solidFill>
                  <a:srgbClr val="008000"/>
                </a:solidFill>
              </a:rPr>
              <a:t>, Pr, </a:t>
            </a:r>
            <a:r>
              <a:rPr lang="en-US" dirty="0" err="1" smtClean="0">
                <a:solidFill>
                  <a:srgbClr val="008000"/>
                </a:solidFill>
              </a:rPr>
              <a:t>Sm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Eu</a:t>
            </a:r>
            <a:r>
              <a:rPr lang="en-US" dirty="0" smtClean="0">
                <a:solidFill>
                  <a:srgbClr val="008000"/>
                </a:solidFill>
              </a:rPr>
              <a:t>, Tm, </a:t>
            </a:r>
            <a:r>
              <a:rPr lang="en-US" dirty="0" err="1" smtClean="0">
                <a:solidFill>
                  <a:srgbClr val="008000"/>
                </a:solidFill>
              </a:rPr>
              <a:t>Yb</a:t>
            </a:r>
            <a:r>
              <a:rPr lang="en-US" dirty="0" smtClean="0">
                <a:solidFill>
                  <a:srgbClr val="008000"/>
                </a:solidFill>
              </a:rPr>
              <a:t>, U, </a:t>
            </a:r>
            <a:r>
              <a:rPr lang="en-US" dirty="0" err="1" smtClean="0">
                <a:solidFill>
                  <a:srgbClr val="008000"/>
                </a:solidFill>
              </a:rPr>
              <a:t>Pu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Np</a:t>
            </a:r>
            <a:r>
              <a:rPr lang="en-US" dirty="0" smtClean="0">
                <a:solidFill>
                  <a:srgbClr val="008000"/>
                </a:solidFill>
              </a:rPr>
              <a:t>, . . . .</a:t>
            </a:r>
            <a:endParaRPr lang="en-US" dirty="0" smtClean="0"/>
          </a:p>
          <a:p>
            <a:pPr marL="460375" lvl="1" indent="-292100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Complex structures – large unit cells, molecular units, atomic cages, low D, etc.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1080" y="776599"/>
            <a:ext cx="6042039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lnSpc>
                <a:spcPts val="22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80"/>
                </a:solidFill>
              </a:rPr>
              <a:t>Origin: </a:t>
            </a:r>
          </a:p>
          <a:p>
            <a:pPr marL="452438" lvl="1" indent="-277813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>
                <a:solidFill>
                  <a:srgbClr val="000080"/>
                </a:solidFill>
              </a:rPr>
              <a:t>	</a:t>
            </a:r>
            <a:r>
              <a:rPr lang="en-US" dirty="0" smtClean="0"/>
              <a:t>Hybridization of localized </a:t>
            </a:r>
            <a:r>
              <a:rPr lang="en-US" dirty="0" err="1" smtClean="0"/>
              <a:t>f</a:t>
            </a:r>
            <a:r>
              <a:rPr lang="en-US" dirty="0" smtClean="0"/>
              <a:t>- and conduction electron-states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-161280" y="667197"/>
            <a:ext cx="6235200" cy="2854609"/>
            <a:chOff x="-161280" y="653829"/>
            <a:chExt cx="6235200" cy="2854609"/>
          </a:xfrm>
        </p:grpSpPr>
        <p:pic>
          <p:nvPicPr>
            <p:cNvPr id="3075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93760" y="653829"/>
              <a:ext cx="3080160" cy="18289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61280" y="712875"/>
              <a:ext cx="4459680" cy="24525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084" name="Line 10"/>
            <p:cNvSpPr>
              <a:spLocks noChangeShapeType="1"/>
            </p:cNvSpPr>
            <p:nvPr/>
          </p:nvSpPr>
          <p:spPr bwMode="auto">
            <a:xfrm flipH="1">
              <a:off x="488161" y="2122783"/>
              <a:ext cx="982080" cy="32691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Line 11"/>
            <p:cNvSpPr>
              <a:spLocks noChangeShapeType="1"/>
            </p:cNvSpPr>
            <p:nvPr/>
          </p:nvSpPr>
          <p:spPr bwMode="auto">
            <a:xfrm flipH="1">
              <a:off x="557279" y="2710365"/>
              <a:ext cx="946073" cy="4550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Line 12"/>
            <p:cNvSpPr>
              <a:spLocks noChangeShapeType="1"/>
            </p:cNvSpPr>
            <p:nvPr/>
          </p:nvSpPr>
          <p:spPr bwMode="auto">
            <a:xfrm flipH="1">
              <a:off x="488161" y="2547628"/>
              <a:ext cx="982080" cy="326914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Text Box 13"/>
            <p:cNvSpPr txBox="1">
              <a:spLocks noChangeArrowheads="1"/>
            </p:cNvSpPr>
            <p:nvPr/>
          </p:nvSpPr>
          <p:spPr bwMode="auto">
            <a:xfrm>
              <a:off x="151201" y="2220714"/>
              <a:ext cx="406080" cy="12877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M</a:t>
              </a:r>
            </a:p>
            <a:p>
              <a:endParaRPr lang="de-DE" dirty="0" smtClean="0">
                <a:solidFill>
                  <a:srgbClr val="000000"/>
                </a:solidFill>
              </a:endParaRPr>
            </a:p>
            <a:p>
              <a:r>
                <a:rPr lang="de-DE" dirty="0" smtClean="0">
                  <a:solidFill>
                    <a:srgbClr val="000000"/>
                  </a:solidFill>
                </a:rPr>
                <a:t>T</a:t>
              </a:r>
            </a:p>
            <a:p>
              <a:r>
                <a:rPr lang="de-DE" dirty="0" err="1" smtClean="0">
                  <a:solidFill>
                    <a:srgbClr val="000000"/>
                  </a:solidFill>
                </a:rPr>
                <a:t>Pn</a:t>
              </a:r>
              <a:endParaRPr lang="de-DE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9921" y="1068593"/>
            <a:ext cx="2347200" cy="552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6400800" y="1764186"/>
            <a:ext cx="2285280" cy="1012426"/>
          </a:xfrm>
          <a:prstGeom prst="rect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6082735" y="6316737"/>
            <a:ext cx="3093015" cy="45506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200" i="1" dirty="0">
                <a:solidFill>
                  <a:srgbClr val="008000"/>
                </a:solidFill>
              </a:rPr>
              <a:t>W. </a:t>
            </a:r>
            <a:r>
              <a:rPr lang="en-US" sz="1200" i="1" dirty="0" err="1">
                <a:solidFill>
                  <a:srgbClr val="008000"/>
                </a:solidFill>
              </a:rPr>
              <a:t>Jeitschko</a:t>
            </a:r>
            <a:r>
              <a:rPr lang="en-US" sz="1200" i="1" dirty="0">
                <a:solidFill>
                  <a:srgbClr val="008000"/>
                </a:solidFill>
              </a:rPr>
              <a:t> et al., JSSC </a:t>
            </a:r>
            <a:r>
              <a:rPr lang="en-US" sz="1200" b="1" i="1" dirty="0" smtClean="0">
                <a:solidFill>
                  <a:srgbClr val="008000"/>
                </a:solidFill>
              </a:rPr>
              <a:t>25</a:t>
            </a:r>
            <a:r>
              <a:rPr lang="en-US" sz="1200" i="1" dirty="0" smtClean="0">
                <a:solidFill>
                  <a:srgbClr val="008000"/>
                </a:solidFill>
              </a:rPr>
              <a:t>, </a:t>
            </a:r>
            <a:r>
              <a:rPr lang="en-US" sz="1200" i="1" dirty="0">
                <a:solidFill>
                  <a:srgbClr val="008000"/>
                </a:solidFill>
              </a:rPr>
              <a:t>309 (1978) </a:t>
            </a:r>
          </a:p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200" i="1" dirty="0">
                <a:solidFill>
                  <a:srgbClr val="008000"/>
                </a:solidFill>
              </a:rPr>
              <a:t>Y. </a:t>
            </a:r>
            <a:r>
              <a:rPr lang="en-US" sz="1200" i="1" dirty="0" err="1">
                <a:solidFill>
                  <a:srgbClr val="008000"/>
                </a:solidFill>
              </a:rPr>
              <a:t>Prots</a:t>
            </a:r>
            <a:r>
              <a:rPr lang="en-US" sz="1200" i="1" dirty="0">
                <a:solidFill>
                  <a:srgbClr val="008000"/>
                </a:solidFill>
              </a:rPr>
              <a:t> et al., IC </a:t>
            </a:r>
            <a:r>
              <a:rPr lang="en-US" sz="1200" b="1" i="1" dirty="0" smtClean="0">
                <a:solidFill>
                  <a:srgbClr val="008000"/>
                </a:solidFill>
              </a:rPr>
              <a:t>37</a:t>
            </a:r>
            <a:r>
              <a:rPr lang="en-US" sz="1200" i="1" dirty="0" smtClean="0">
                <a:solidFill>
                  <a:srgbClr val="008000"/>
                </a:solidFill>
              </a:rPr>
              <a:t>, </a:t>
            </a:r>
            <a:r>
              <a:rPr lang="en-US" sz="1200" i="1" dirty="0">
                <a:solidFill>
                  <a:srgbClr val="008000"/>
                </a:solidFill>
              </a:rPr>
              <a:t>5431 (1998) </a:t>
            </a:r>
          </a:p>
        </p:txBody>
      </p:sp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6049441" y="501173"/>
            <a:ext cx="3094560" cy="547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de-DE" i="1" dirty="0">
                <a:solidFill>
                  <a:srgbClr val="000090"/>
                </a:solidFill>
              </a:rPr>
              <a:t>M</a:t>
            </a:r>
            <a:r>
              <a:rPr lang="de-DE" i="1" baseline="-25000" dirty="0" smtClean="0">
                <a:solidFill>
                  <a:srgbClr val="000090"/>
                </a:solidFill>
              </a:rPr>
              <a:t>n</a:t>
            </a:r>
            <a:r>
              <a:rPr lang="de-DE" baseline="-25000" dirty="0">
                <a:solidFill>
                  <a:srgbClr val="000090"/>
                </a:solidFill>
              </a:rPr>
              <a:t>(</a:t>
            </a:r>
            <a:r>
              <a:rPr lang="de-DE" i="1" baseline="-25000" dirty="0">
                <a:solidFill>
                  <a:srgbClr val="000090"/>
                </a:solidFill>
              </a:rPr>
              <a:t>n</a:t>
            </a:r>
            <a:r>
              <a:rPr lang="de-DE" baseline="-25000" dirty="0">
                <a:solidFill>
                  <a:srgbClr val="000090"/>
                </a:solidFill>
              </a:rPr>
              <a:t>-1)</a:t>
            </a:r>
            <a:r>
              <a:rPr lang="de-DE" i="1" dirty="0">
                <a:solidFill>
                  <a:srgbClr val="000090"/>
                </a:solidFill>
              </a:rPr>
              <a:t>T</a:t>
            </a:r>
            <a:r>
              <a:rPr lang="de-DE" baseline="-25000" dirty="0">
                <a:solidFill>
                  <a:srgbClr val="000090"/>
                </a:solidFill>
              </a:rPr>
              <a:t>(</a:t>
            </a:r>
            <a:r>
              <a:rPr lang="de-DE" i="1" baseline="-25000" dirty="0">
                <a:solidFill>
                  <a:srgbClr val="000090"/>
                </a:solidFill>
              </a:rPr>
              <a:t>n</a:t>
            </a:r>
            <a:r>
              <a:rPr lang="de-DE" baseline="-25000" dirty="0">
                <a:solidFill>
                  <a:srgbClr val="000090"/>
                </a:solidFill>
              </a:rPr>
              <a:t>+1)(</a:t>
            </a:r>
            <a:r>
              <a:rPr lang="de-DE" i="1" baseline="-25000" dirty="0">
                <a:solidFill>
                  <a:srgbClr val="000090"/>
                </a:solidFill>
              </a:rPr>
              <a:t>n</a:t>
            </a:r>
            <a:r>
              <a:rPr lang="de-DE" baseline="-25000" dirty="0">
                <a:solidFill>
                  <a:srgbClr val="000090"/>
                </a:solidFill>
              </a:rPr>
              <a:t>+2</a:t>
            </a:r>
            <a:r>
              <a:rPr lang="de-DE" baseline="-25000" dirty="0" smtClean="0">
                <a:solidFill>
                  <a:srgbClr val="000090"/>
                </a:solidFill>
              </a:rPr>
              <a:t>)</a:t>
            </a:r>
            <a:r>
              <a:rPr lang="de-DE" i="1" dirty="0" smtClean="0">
                <a:solidFill>
                  <a:srgbClr val="000090"/>
                </a:solidFill>
              </a:rPr>
              <a:t>Pn</a:t>
            </a:r>
            <a:r>
              <a:rPr lang="de-DE" i="1" baseline="-25000" dirty="0" smtClean="0">
                <a:solidFill>
                  <a:srgbClr val="000090"/>
                </a:solidFill>
              </a:rPr>
              <a:t>n</a:t>
            </a:r>
            <a:r>
              <a:rPr lang="de-DE" baseline="-25000" dirty="0">
                <a:solidFill>
                  <a:srgbClr val="000090"/>
                </a:solidFill>
              </a:rPr>
              <a:t>(</a:t>
            </a:r>
            <a:r>
              <a:rPr lang="de-DE" i="1" baseline="-25000" dirty="0">
                <a:solidFill>
                  <a:srgbClr val="000090"/>
                </a:solidFill>
              </a:rPr>
              <a:t>n</a:t>
            </a:r>
            <a:r>
              <a:rPr lang="de-DE" baseline="-25000" dirty="0">
                <a:solidFill>
                  <a:srgbClr val="000090"/>
                </a:solidFill>
              </a:rPr>
              <a:t>+1)+1</a:t>
            </a:r>
            <a:br>
              <a:rPr lang="de-DE" baseline="-25000" dirty="0">
                <a:solidFill>
                  <a:srgbClr val="000090"/>
                </a:solidFill>
              </a:rPr>
            </a:br>
            <a:r>
              <a:rPr lang="de-DE" baseline="-25000" dirty="0">
                <a:solidFill>
                  <a:srgbClr val="000090"/>
                </a:solidFill>
              </a:rPr>
              <a:t> </a:t>
            </a:r>
            <a:r>
              <a:rPr lang="de-DE" sz="1100" dirty="0" smtClean="0">
                <a:solidFill>
                  <a:srgbClr val="000090"/>
                </a:solidFill>
              </a:rPr>
              <a:t>(</a:t>
            </a:r>
            <a:r>
              <a:rPr lang="de-DE" sz="1100" i="1" dirty="0">
                <a:solidFill>
                  <a:srgbClr val="000090"/>
                </a:solidFill>
              </a:rPr>
              <a:t>M</a:t>
            </a:r>
            <a:r>
              <a:rPr lang="de-DE" sz="1100" dirty="0" smtClean="0">
                <a:solidFill>
                  <a:srgbClr val="000090"/>
                </a:solidFill>
              </a:rPr>
              <a:t> </a:t>
            </a:r>
            <a:r>
              <a:rPr lang="de-DE" sz="1100" dirty="0">
                <a:solidFill>
                  <a:srgbClr val="000090"/>
                </a:solidFill>
              </a:rPr>
              <a:t>=</a:t>
            </a:r>
            <a:r>
              <a:rPr lang="de-DE" sz="1100" dirty="0" smtClean="0">
                <a:solidFill>
                  <a:srgbClr val="000090"/>
                </a:solidFill>
              </a:rPr>
              <a:t> </a:t>
            </a:r>
            <a:r>
              <a:rPr lang="de-DE" sz="1100" dirty="0" err="1" smtClean="0">
                <a:solidFill>
                  <a:srgbClr val="000090"/>
                </a:solidFill>
              </a:rPr>
              <a:t>metall</a:t>
            </a:r>
            <a:r>
              <a:rPr lang="de-DE" sz="1100" dirty="0" smtClean="0">
                <a:solidFill>
                  <a:srgbClr val="000090"/>
                </a:solidFill>
              </a:rPr>
              <a:t>, </a:t>
            </a:r>
            <a:r>
              <a:rPr lang="de-DE" sz="1100" i="1" dirty="0">
                <a:solidFill>
                  <a:srgbClr val="000090"/>
                </a:solidFill>
              </a:rPr>
              <a:t>T</a:t>
            </a:r>
            <a:r>
              <a:rPr lang="de-DE" sz="1100" dirty="0">
                <a:solidFill>
                  <a:srgbClr val="000090"/>
                </a:solidFill>
              </a:rPr>
              <a:t> = </a:t>
            </a:r>
            <a:r>
              <a:rPr lang="de-DE" sz="1100" dirty="0" err="1">
                <a:solidFill>
                  <a:srgbClr val="000090"/>
                </a:solidFill>
              </a:rPr>
              <a:t>transition</a:t>
            </a:r>
            <a:r>
              <a:rPr lang="de-DE" sz="1100" dirty="0">
                <a:solidFill>
                  <a:srgbClr val="000090"/>
                </a:solidFill>
              </a:rPr>
              <a:t> metal,</a:t>
            </a:r>
            <a:r>
              <a:rPr lang="de-DE" sz="1100" dirty="0" smtClean="0">
                <a:solidFill>
                  <a:srgbClr val="000090"/>
                </a:solidFill>
              </a:rPr>
              <a:t> </a:t>
            </a:r>
            <a:r>
              <a:rPr lang="de-DE" sz="1100" i="1" dirty="0" err="1" smtClean="0">
                <a:solidFill>
                  <a:srgbClr val="000090"/>
                </a:solidFill>
              </a:rPr>
              <a:t>Pn</a:t>
            </a:r>
            <a:r>
              <a:rPr lang="de-DE" sz="1100" dirty="0" smtClean="0">
                <a:solidFill>
                  <a:srgbClr val="000090"/>
                </a:solidFill>
              </a:rPr>
              <a:t> </a:t>
            </a:r>
            <a:r>
              <a:rPr lang="de-DE" sz="1100" dirty="0">
                <a:solidFill>
                  <a:srgbClr val="000090"/>
                </a:solidFill>
              </a:rPr>
              <a:t>= P, As)</a:t>
            </a:r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>
            <a:off x="6062296" y="530225"/>
            <a:ext cx="0" cy="63277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4407840" y="2636477"/>
            <a:ext cx="1468800" cy="236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04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de-DE" sz="1100" dirty="0" err="1">
                <a:solidFill>
                  <a:srgbClr val="000000"/>
                </a:solidFill>
              </a:rPr>
              <a:t>Figure</a:t>
            </a:r>
            <a:r>
              <a:rPr lang="de-DE" sz="1100" dirty="0">
                <a:solidFill>
                  <a:srgbClr val="000000"/>
                </a:solidFill>
              </a:rPr>
              <a:t> </a:t>
            </a:r>
            <a:r>
              <a:rPr lang="de-DE" sz="1100" dirty="0" err="1">
                <a:solidFill>
                  <a:srgbClr val="000000"/>
                </a:solidFill>
              </a:rPr>
              <a:t>by</a:t>
            </a:r>
            <a:r>
              <a:rPr lang="de-DE" sz="1100" dirty="0">
                <a:solidFill>
                  <a:srgbClr val="000000"/>
                </a:solidFill>
              </a:rPr>
              <a:t> K. Grube</a:t>
            </a:r>
          </a:p>
        </p:txBody>
      </p:sp>
      <p:sp>
        <p:nvSpPr>
          <p:cNvPr id="3090" name="Text Box 16"/>
          <p:cNvSpPr txBox="1">
            <a:spLocks noChangeArrowheads="1"/>
          </p:cNvSpPr>
          <p:nvPr/>
        </p:nvSpPr>
        <p:spPr bwMode="auto">
          <a:xfrm>
            <a:off x="2151319" y="5854331"/>
            <a:ext cx="3859790" cy="7754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endParaRPr lang="de-DE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2726" y="52466"/>
            <a:ext cx="683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sz="2000" i="1" dirty="0" smtClean="0">
                <a:solidFill>
                  <a:srgbClr val="000090"/>
                </a:solidFill>
              </a:rPr>
              <a:t>2-12-7s”: a new reservoir for strong electronic correlations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20" name="Line 1028"/>
          <p:cNvSpPr>
            <a:spLocks noChangeShapeType="1"/>
          </p:cNvSpPr>
          <p:nvPr/>
        </p:nvSpPr>
        <p:spPr bwMode="auto">
          <a:xfrm>
            <a:off x="419100" y="515956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0842" y="3435690"/>
            <a:ext cx="5175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Large number of compounds </a:t>
            </a:r>
            <a:r>
              <a:rPr lang="en-US" i="1" dirty="0" smtClean="0">
                <a:solidFill>
                  <a:srgbClr val="000090"/>
                </a:solidFill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i="1" dirty="0" smtClean="0">
                <a:solidFill>
                  <a:srgbClr val="000090"/>
                </a:solidFill>
              </a:rPr>
              <a:t>T</a:t>
            </a:r>
            <a:r>
              <a:rPr lang="en-US" baseline="-25000" dirty="0" smtClean="0">
                <a:solidFill>
                  <a:srgbClr val="000090"/>
                </a:solidFill>
              </a:rPr>
              <a:t>12</a:t>
            </a:r>
            <a:r>
              <a:rPr lang="en-US" i="1" dirty="0" smtClean="0">
                <a:solidFill>
                  <a:srgbClr val="000090"/>
                </a:solidFill>
              </a:rPr>
              <a:t>Pn</a:t>
            </a:r>
            <a:r>
              <a:rPr lang="en-US" baseline="-25000" dirty="0" smtClean="0">
                <a:solidFill>
                  <a:srgbClr val="000090"/>
                </a:solidFill>
              </a:rPr>
              <a:t>7 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dirty="0" err="1" smtClean="0">
                <a:solidFill>
                  <a:srgbClr val="000090"/>
                </a:solidFill>
              </a:rPr>
              <a:t>n</a:t>
            </a:r>
            <a:r>
              <a:rPr lang="en-US" dirty="0" smtClean="0">
                <a:solidFill>
                  <a:srgbClr val="000090"/>
                </a:solidFill>
              </a:rPr>
              <a:t> = 2) </a:t>
            </a:r>
          </a:p>
          <a:p>
            <a:pPr marL="347663" indent="-347663"/>
            <a:r>
              <a:rPr lang="en-US" i="1" dirty="0" smtClean="0">
                <a:solidFill>
                  <a:srgbClr val="000090"/>
                </a:solidFill>
              </a:rPr>
              <a:t>	M</a:t>
            </a:r>
            <a:r>
              <a:rPr lang="en-US" dirty="0" smtClean="0">
                <a:solidFill>
                  <a:srgbClr val="000090"/>
                </a:solidFill>
              </a:rPr>
              <a:t> = Li, Na, Ca, Mg, Ti-</a:t>
            </a:r>
            <a:r>
              <a:rPr lang="en-US" dirty="0" err="1" smtClean="0">
                <a:solidFill>
                  <a:srgbClr val="000090"/>
                </a:solidFill>
              </a:rPr>
              <a:t>Hf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</a:rPr>
              <a:t>Nb</a:t>
            </a:r>
            <a:r>
              <a:rPr lang="en-US" dirty="0" smtClean="0">
                <a:solidFill>
                  <a:srgbClr val="000090"/>
                </a:solidFill>
              </a:rPr>
              <a:t>, Sc, Y, La-Lu, U </a:t>
            </a:r>
          </a:p>
          <a:p>
            <a:pPr marL="347663" indent="-347663"/>
            <a:r>
              <a:rPr lang="en-US" i="1" dirty="0" smtClean="0">
                <a:solidFill>
                  <a:srgbClr val="000090"/>
                </a:solidFill>
              </a:rPr>
              <a:t>	T</a:t>
            </a:r>
            <a:r>
              <a:rPr lang="en-US" dirty="0" smtClean="0">
                <a:solidFill>
                  <a:srgbClr val="000090"/>
                </a:solidFill>
              </a:rPr>
              <a:t> = </a:t>
            </a:r>
            <a:r>
              <a:rPr lang="en-US" dirty="0" err="1" smtClean="0">
                <a:solidFill>
                  <a:srgbClr val="000090"/>
                </a:solidFill>
              </a:rPr>
              <a:t>Mn</a:t>
            </a:r>
            <a:r>
              <a:rPr lang="en-US" dirty="0" smtClean="0">
                <a:solidFill>
                  <a:srgbClr val="000090"/>
                </a:solidFill>
              </a:rPr>
              <a:t>, Fe, Co, Ni, </a:t>
            </a:r>
            <a:r>
              <a:rPr lang="en-US" dirty="0" err="1" smtClean="0">
                <a:solidFill>
                  <a:srgbClr val="000090"/>
                </a:solidFill>
              </a:rPr>
              <a:t>Ru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pPr marL="347663" indent="-347663"/>
            <a:r>
              <a:rPr lang="en-US" i="1" dirty="0" smtClean="0">
                <a:solidFill>
                  <a:srgbClr val="000090"/>
                </a:solidFill>
              </a:rPr>
              <a:t>	</a:t>
            </a:r>
            <a:r>
              <a:rPr lang="en-US" i="1" dirty="0" err="1" smtClean="0">
                <a:solidFill>
                  <a:srgbClr val="000090"/>
                </a:solidFill>
              </a:rPr>
              <a:t>Pn</a:t>
            </a:r>
            <a:r>
              <a:rPr lang="en-US" dirty="0" smtClean="0">
                <a:solidFill>
                  <a:srgbClr val="000090"/>
                </a:solidFill>
              </a:rPr>
              <a:t> = P, As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842" y="469481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de-DE" dirty="0" err="1" smtClean="0">
                <a:solidFill>
                  <a:srgbClr val="000090"/>
                </a:solidFill>
              </a:rPr>
              <a:t>Space</a:t>
            </a:r>
            <a:r>
              <a:rPr lang="de-DE" dirty="0" smtClean="0">
                <a:solidFill>
                  <a:srgbClr val="000090"/>
                </a:solidFill>
              </a:rPr>
              <a:t> </a:t>
            </a:r>
            <a:r>
              <a:rPr lang="de-DE" dirty="0" err="1" smtClean="0">
                <a:solidFill>
                  <a:srgbClr val="000090"/>
                </a:solidFill>
              </a:rPr>
              <a:t>group</a:t>
            </a:r>
            <a:r>
              <a:rPr lang="de-DE" dirty="0" smtClean="0">
                <a:solidFill>
                  <a:srgbClr val="000090"/>
                </a:solidFill>
              </a:rPr>
              <a:t> </a:t>
            </a:r>
            <a:r>
              <a:rPr lang="de-DE" i="1" dirty="0" smtClean="0">
                <a:solidFill>
                  <a:srgbClr val="000090"/>
                </a:solidFill>
              </a:rPr>
              <a:t>P-6, no </a:t>
            </a:r>
            <a:r>
              <a:rPr lang="de-DE" i="1" dirty="0" err="1" smtClean="0">
                <a:solidFill>
                  <a:srgbClr val="000090"/>
                </a:solidFill>
              </a:rPr>
              <a:t>inversion</a:t>
            </a:r>
            <a:r>
              <a:rPr lang="de-DE" i="1" dirty="0" smtClean="0">
                <a:solidFill>
                  <a:srgbClr val="000090"/>
                </a:solidFill>
              </a:rPr>
              <a:t> </a:t>
            </a:r>
            <a:r>
              <a:rPr lang="de-DE" i="1" dirty="0" err="1" smtClean="0">
                <a:solidFill>
                  <a:srgbClr val="000090"/>
                </a:solidFill>
              </a:rPr>
              <a:t>symmetry</a:t>
            </a:r>
            <a:endParaRPr lang="de-DE" i="1" dirty="0" smtClean="0">
              <a:solidFill>
                <a:srgbClr val="00009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7279" y="5137547"/>
            <a:ext cx="5247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W. </a:t>
            </a:r>
            <a:r>
              <a:rPr lang="en-US" sz="1400" i="1" dirty="0" err="1" smtClean="0">
                <a:solidFill>
                  <a:srgbClr val="008000"/>
                </a:solidFill>
              </a:rPr>
              <a:t>Jeitschko</a:t>
            </a:r>
            <a:r>
              <a:rPr lang="en-US" sz="1400" i="1" dirty="0" smtClean="0">
                <a:solidFill>
                  <a:srgbClr val="008000"/>
                </a:solidFill>
              </a:rPr>
              <a:t> et al., J. Solid State Chem. </a:t>
            </a:r>
            <a:r>
              <a:rPr lang="en-US" sz="1400" b="1" i="1" dirty="0" smtClean="0">
                <a:solidFill>
                  <a:srgbClr val="008000"/>
                </a:solidFill>
              </a:rPr>
              <a:t>25</a:t>
            </a:r>
            <a:r>
              <a:rPr lang="en-US" sz="1400" i="1" dirty="0" smtClean="0">
                <a:solidFill>
                  <a:srgbClr val="008000"/>
                </a:solidFill>
              </a:rPr>
              <a:t>, 309 (1978)</a:t>
            </a:r>
          </a:p>
          <a:p>
            <a:r>
              <a:rPr lang="en-US" sz="1400" i="1" dirty="0" smtClean="0">
                <a:solidFill>
                  <a:srgbClr val="008000"/>
                </a:solidFill>
              </a:rPr>
              <a:t>W. </a:t>
            </a:r>
            <a:r>
              <a:rPr lang="en-US" sz="1400" i="1" dirty="0" err="1" smtClean="0">
                <a:solidFill>
                  <a:srgbClr val="008000"/>
                </a:solidFill>
              </a:rPr>
              <a:t>Jeitschko</a:t>
            </a:r>
            <a:r>
              <a:rPr lang="en-US" sz="1400" i="1" dirty="0" smtClean="0">
                <a:solidFill>
                  <a:srgbClr val="008000"/>
                </a:solidFill>
              </a:rPr>
              <a:t> et al., J. Alloy Compd. </a:t>
            </a:r>
            <a:r>
              <a:rPr lang="en-US" sz="1400" b="1" i="1" dirty="0" smtClean="0">
                <a:solidFill>
                  <a:srgbClr val="008000"/>
                </a:solidFill>
              </a:rPr>
              <a:t>196</a:t>
            </a:r>
            <a:r>
              <a:rPr lang="en-US" sz="1400" i="1" dirty="0" smtClean="0">
                <a:solidFill>
                  <a:srgbClr val="008000"/>
                </a:solidFill>
              </a:rPr>
              <a:t>, 105 (1993).</a:t>
            </a:r>
          </a:p>
          <a:p>
            <a:r>
              <a:rPr lang="en-US" sz="1400" i="1" dirty="0" smtClean="0">
                <a:solidFill>
                  <a:srgbClr val="008000"/>
                </a:solidFill>
              </a:rPr>
              <a:t>A. Hellmann, A. </a:t>
            </a:r>
            <a:r>
              <a:rPr lang="en-US" sz="1400" i="1" dirty="0" err="1" smtClean="0">
                <a:solidFill>
                  <a:srgbClr val="008000"/>
                </a:solidFill>
              </a:rPr>
              <a:t>Mewis</a:t>
            </a:r>
            <a:r>
              <a:rPr lang="en-US" sz="1400" i="1" dirty="0" smtClean="0">
                <a:solidFill>
                  <a:srgbClr val="008000"/>
                </a:solidFill>
              </a:rPr>
              <a:t>, Z. </a:t>
            </a:r>
            <a:r>
              <a:rPr lang="en-US" sz="1400" i="1" dirty="0" err="1" smtClean="0">
                <a:solidFill>
                  <a:srgbClr val="008000"/>
                </a:solidFill>
              </a:rPr>
              <a:t>Anorg</a:t>
            </a:r>
            <a:r>
              <a:rPr lang="en-US" sz="1400" i="1" dirty="0" smtClean="0">
                <a:solidFill>
                  <a:srgbClr val="008000"/>
                </a:solidFill>
              </a:rPr>
              <a:t>. </a:t>
            </a:r>
            <a:r>
              <a:rPr lang="en-US" sz="1400" i="1" dirty="0" err="1" smtClean="0">
                <a:solidFill>
                  <a:srgbClr val="008000"/>
                </a:solidFill>
              </a:rPr>
              <a:t>Allg</a:t>
            </a:r>
            <a:r>
              <a:rPr lang="en-US" sz="1400" i="1" dirty="0" smtClean="0">
                <a:solidFill>
                  <a:srgbClr val="008000"/>
                </a:solidFill>
              </a:rPr>
              <a:t>. Chem. </a:t>
            </a:r>
            <a:r>
              <a:rPr lang="en-US" sz="1400" b="1" i="1" dirty="0" smtClean="0">
                <a:solidFill>
                  <a:srgbClr val="008000"/>
                </a:solidFill>
              </a:rPr>
              <a:t>627</a:t>
            </a:r>
            <a:r>
              <a:rPr lang="en-US" sz="1400" i="1" dirty="0" smtClean="0">
                <a:solidFill>
                  <a:srgbClr val="008000"/>
                </a:solidFill>
              </a:rPr>
              <a:t>, 1357 (2001)</a:t>
            </a:r>
            <a:endParaRPr lang="en-US" sz="1400" i="1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842" y="5948960"/>
            <a:ext cx="5366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Transition metal </a:t>
            </a:r>
            <a:r>
              <a:rPr lang="en-US" dirty="0" err="1" smtClean="0">
                <a:solidFill>
                  <a:srgbClr val="000090"/>
                </a:solidFill>
              </a:rPr>
              <a:t>sublattice</a:t>
            </a:r>
            <a:r>
              <a:rPr lang="en-US" dirty="0" smtClean="0">
                <a:solidFill>
                  <a:srgbClr val="000090"/>
                </a:solidFill>
              </a:rPr>
              <a:t> can be tuned from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nonmagnetic (</a:t>
            </a:r>
            <a:r>
              <a:rPr lang="en-US" i="1" dirty="0" smtClean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 = Fe or Ni) to magnetic (</a:t>
            </a:r>
            <a:r>
              <a:rPr lang="en-US" i="1" dirty="0" smtClean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 = Co)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_mod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-2113" r="-2113"/>
          <a:stretch>
            <a:fillRect/>
          </a:stretch>
        </p:blipFill>
        <p:spPr>
          <a:xfrm>
            <a:off x="877161" y="318182"/>
            <a:ext cx="6660386" cy="4735760"/>
          </a:xfrm>
          <a:noFill/>
          <a:ln/>
        </p:spPr>
      </p:pic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304800" y="554458"/>
            <a:ext cx="86106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02819" y="5224564"/>
            <a:ext cx="4090497" cy="130805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9863" indent="-169863">
              <a:spcAft>
                <a:spcPts val="600"/>
              </a:spcAft>
            </a:pPr>
            <a:r>
              <a:rPr lang="en-US" sz="1600" u="sng" dirty="0" smtClean="0">
                <a:solidFill>
                  <a:srgbClr val="000090"/>
                </a:solidFill>
              </a:rPr>
              <a:t>H = 0 T: Strong electronic correlations</a:t>
            </a:r>
            <a:endParaRPr lang="en-US" sz="1600" dirty="0" smtClean="0">
              <a:solidFill>
                <a:srgbClr val="000090"/>
              </a:solidFill>
            </a:endParaRPr>
          </a:p>
          <a:p>
            <a:pPr marL="111125" indent="-111125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[C</a:t>
            </a:r>
            <a:r>
              <a:rPr lang="en-US" sz="1600" dirty="0"/>
              <a:t>(T,H=0</a:t>
            </a:r>
            <a:r>
              <a:rPr lang="en-US" sz="1600" dirty="0" smtClean="0"/>
              <a:t>)/T]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 </a:t>
            </a:r>
            <a:r>
              <a:rPr lang="en-US" sz="1600" dirty="0"/>
              <a:t>~ 3.4 J/mol-</a:t>
            </a:r>
            <a:r>
              <a:rPr lang="en-US" sz="1600" dirty="0" err="1" smtClean="0"/>
              <a:t>Yb</a:t>
            </a:r>
            <a:r>
              <a:rPr lang="en-US" sz="1600" dirty="0" smtClean="0"/>
              <a:t> K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marL="111125" indent="-111125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Phase transition: T* </a:t>
            </a:r>
            <a:r>
              <a:rPr lang="en-US" sz="1600" dirty="0"/>
              <a:t>~ 0.9 </a:t>
            </a:r>
            <a:r>
              <a:rPr lang="en-US" sz="1600" dirty="0" smtClean="0"/>
              <a:t>K</a:t>
            </a:r>
          </a:p>
          <a:p>
            <a:pPr marL="111125" indent="-111125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Low T </a:t>
            </a:r>
            <a:r>
              <a:rPr lang="en-US" sz="1600" dirty="0" smtClean="0"/>
              <a:t>upturn: Nuclear </a:t>
            </a:r>
            <a:r>
              <a:rPr lang="en-US" sz="1600" dirty="0" err="1" smtClean="0"/>
              <a:t>Schottky</a:t>
            </a:r>
            <a:r>
              <a:rPr lang="en-US" sz="1600" dirty="0" smtClean="0"/>
              <a:t> anomaly?</a:t>
            </a:r>
            <a:endParaRPr lang="en-US" sz="1600" dirty="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537715" y="5224564"/>
            <a:ext cx="4407842" cy="130805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9863" indent="-169863">
              <a:spcAft>
                <a:spcPts val="600"/>
              </a:spcAft>
            </a:pPr>
            <a:r>
              <a:rPr lang="en-US" sz="1600" u="sng" dirty="0" smtClean="0">
                <a:solidFill>
                  <a:srgbClr val="000090"/>
                </a:solidFill>
              </a:rPr>
              <a:t>H &gt; 0 T:  Electronic correlations reduced with H</a:t>
            </a:r>
            <a:endParaRPr lang="en-US" sz="1600" dirty="0" smtClean="0">
              <a:solidFill>
                <a:srgbClr val="000090"/>
              </a:solidFill>
            </a:endParaRP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T* </a:t>
            </a:r>
            <a:r>
              <a:rPr lang="en-US" sz="1600" dirty="0"/>
              <a:t>suppressed by H = 1 </a:t>
            </a:r>
            <a:r>
              <a:rPr lang="en-US" sz="1600" dirty="0" smtClean="0"/>
              <a:t>T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C(T)/T: Low T upturn suppressed with H 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[C(T,H=0)/T]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 moves up with T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52401" y="88694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Yb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P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7 </a:t>
            </a:r>
            <a:r>
              <a:rPr lang="en-US" sz="2000" i="1" dirty="0" smtClean="0">
                <a:solidFill>
                  <a:srgbClr val="000090"/>
                </a:solidFill>
              </a:rPr>
              <a:t>: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</a:rPr>
              <a:t>pecific heat C(H,T)</a:t>
            </a:r>
            <a:endParaRPr lang="en-US" sz="2000" i="1" baseline="-25000" dirty="0">
              <a:solidFill>
                <a:srgbClr val="00009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3636652" y="2201093"/>
            <a:ext cx="346984" cy="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20853" y="162749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T*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_mod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509096"/>
            <a:ext cx="8805394" cy="3813292"/>
          </a:xfrm>
          <a:noFill/>
          <a:ln/>
        </p:spPr>
      </p:pic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304800" y="600570"/>
            <a:ext cx="86106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473230" y="4854866"/>
            <a:ext cx="6588813" cy="1585049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9863" indent="-169863"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Similar shapes for </a:t>
            </a:r>
            <a:r>
              <a:rPr lang="en-US" dirty="0">
                <a:solidFill>
                  <a:srgbClr val="000090"/>
                </a:solidFill>
                <a:sym typeface="Symbol" pitchFamily="29" charset="2"/>
              </a:rPr>
              <a:t>/T and C(T)/</a:t>
            </a:r>
            <a:r>
              <a:rPr lang="en-US" dirty="0" smtClean="0">
                <a:solidFill>
                  <a:srgbClr val="000090"/>
                </a:solidFill>
                <a:sym typeface="Symbol" pitchFamily="29" charset="2"/>
              </a:rPr>
              <a:t>T</a:t>
            </a:r>
            <a:endParaRPr lang="en-US" dirty="0" smtClean="0">
              <a:solidFill>
                <a:srgbClr val="000090"/>
              </a:solidFill>
            </a:endParaRPr>
          </a:p>
          <a:p>
            <a:pPr marL="169863" indent="-169863"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Maxima in </a:t>
            </a:r>
            <a:r>
              <a:rPr lang="en-US" dirty="0">
                <a:solidFill>
                  <a:srgbClr val="000090"/>
                </a:solidFill>
                <a:sym typeface="Symbol" pitchFamily="29" charset="2"/>
              </a:rPr>
              <a:t>/T and C(T)/T are suppressed by H = 0.7 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pPr marL="169863" indent="-169863"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Possible</a:t>
            </a:r>
            <a:r>
              <a:rPr lang="en-US" dirty="0" smtClean="0">
                <a:solidFill>
                  <a:srgbClr val="000090"/>
                </a:solidFill>
              </a:rPr>
              <a:t> AFM phase </a:t>
            </a:r>
            <a:r>
              <a:rPr lang="en-US" dirty="0">
                <a:solidFill>
                  <a:srgbClr val="000090"/>
                </a:solidFill>
              </a:rPr>
              <a:t>transition suppressed to T = 0 </a:t>
            </a:r>
            <a:r>
              <a:rPr lang="en-US" dirty="0" smtClean="0">
                <a:solidFill>
                  <a:srgbClr val="000090"/>
                </a:solidFill>
              </a:rPr>
              <a:t>K</a:t>
            </a:r>
          </a:p>
          <a:p>
            <a:pPr marL="169863" indent="-169863">
              <a:spcAft>
                <a:spcPts val="1000"/>
              </a:spcAft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Quantum critical point?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52401" y="110218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Yb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Fe</a:t>
            </a:r>
            <a:r>
              <a:rPr lang="en-US" sz="2000" i="1" baseline="-25000" dirty="0">
                <a:solidFill>
                  <a:srgbClr val="000090"/>
                </a:solidFill>
              </a:rPr>
              <a:t>12</a:t>
            </a:r>
            <a:r>
              <a:rPr lang="en-US" sz="2000" i="1" dirty="0">
                <a:solidFill>
                  <a:srgbClr val="000090"/>
                </a:solidFill>
              </a:rPr>
              <a:t>P</a:t>
            </a:r>
            <a:r>
              <a:rPr lang="en-US" sz="2000" i="1" baseline="-25000" dirty="0">
                <a:solidFill>
                  <a:srgbClr val="000090"/>
                </a:solidFill>
              </a:rPr>
              <a:t>7 </a:t>
            </a:r>
            <a:r>
              <a:rPr lang="en-US" sz="2000" i="1" dirty="0">
                <a:solidFill>
                  <a:srgbClr val="000090"/>
                </a:solidFill>
              </a:rPr>
              <a:t>:</a:t>
            </a:r>
            <a:r>
              <a:rPr lang="en-US" sz="2000" i="1" dirty="0" smtClean="0">
                <a:solidFill>
                  <a:srgbClr val="000090"/>
                </a:solidFill>
              </a:rPr>
              <a:t> Suppression </a:t>
            </a:r>
            <a:r>
              <a:rPr lang="en-US" sz="2000" i="1" dirty="0">
                <a:solidFill>
                  <a:srgbClr val="000090"/>
                </a:solidFill>
              </a:rPr>
              <a:t>of </a:t>
            </a:r>
            <a:r>
              <a:rPr lang="en-US" sz="2000" i="1" dirty="0" smtClean="0">
                <a:solidFill>
                  <a:srgbClr val="000090"/>
                </a:solidFill>
              </a:rPr>
              <a:t>T* with H</a:t>
            </a:r>
            <a:endParaRPr lang="en-US" sz="2000" i="1" baseline="-25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R_mo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018" y="505780"/>
            <a:ext cx="5308127" cy="4129901"/>
          </a:xfrm>
          <a:prstGeom prst="rect">
            <a:avLst/>
          </a:prstGeom>
          <a:noFill/>
          <a:ln/>
        </p:spPr>
      </p:pic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304800" y="600570"/>
            <a:ext cx="86106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14574" y="97212"/>
            <a:ext cx="427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Yb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P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7 </a:t>
            </a:r>
            <a:r>
              <a:rPr lang="en-US" sz="2000" i="1" dirty="0" smtClean="0">
                <a:solidFill>
                  <a:srgbClr val="000090"/>
                </a:solidFill>
              </a:rPr>
              <a:t>: Electrical resistivity </a:t>
            </a:r>
            <a:r>
              <a:rPr lang="en-US" sz="2000" i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000" i="1" dirty="0" err="1" smtClean="0">
                <a:solidFill>
                  <a:srgbClr val="000090"/>
                </a:solidFill>
              </a:rPr>
              <a:t>(T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endParaRPr lang="en-US" sz="2000" i="1" baseline="-25000" dirty="0" smtClean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066" y="4825261"/>
            <a:ext cx="75078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RRR =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>
                <a:solidFill>
                  <a:srgbClr val="000090"/>
                </a:solidFill>
              </a:rPr>
              <a:t>(300 K)/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>
                <a:solidFill>
                  <a:srgbClr val="000090"/>
                </a:solidFill>
              </a:rPr>
              <a:t>(50 </a:t>
            </a:r>
            <a:r>
              <a:rPr lang="en-US" dirty="0" err="1" smtClean="0">
                <a:solidFill>
                  <a:srgbClr val="000090"/>
                </a:solidFill>
              </a:rPr>
              <a:t>mK</a:t>
            </a:r>
            <a:r>
              <a:rPr lang="en-US" dirty="0" smtClean="0">
                <a:solidFill>
                  <a:srgbClr val="000090"/>
                </a:solidFill>
              </a:rPr>
              <a:t>) ~ 10</a:t>
            </a:r>
            <a:endParaRPr lang="en-US" dirty="0" smtClean="0"/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 ~ 30 K: broad shoulder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sym typeface="Symbol" pitchFamily="29" charset="2"/>
              </a:rPr>
              <a:t>/T maximal at T* ~ 0.9 K</a:t>
            </a:r>
            <a:endParaRPr lang="en-US" dirty="0" smtClean="0">
              <a:solidFill>
                <a:srgbClr val="000090"/>
              </a:solidFill>
            </a:endParaRP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50 </a:t>
            </a:r>
            <a:r>
              <a:rPr lang="en-US" dirty="0" err="1" smtClean="0">
                <a:solidFill>
                  <a:srgbClr val="000090"/>
                </a:solidFill>
              </a:rPr>
              <a:t>mK</a:t>
            </a:r>
            <a:r>
              <a:rPr lang="en-US" dirty="0" smtClean="0">
                <a:solidFill>
                  <a:srgbClr val="000090"/>
                </a:solidFill>
              </a:rPr>
              <a:t> &lt; T &lt; 0.9 K: nearly linear (nearly two orders of magnitude in T)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NFL-like behavior in the ordered state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12242" y="4730471"/>
            <a:ext cx="7583653" cy="1989934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04800" y="555108"/>
            <a:ext cx="86106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 descr="R_mod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056038"/>
            <a:ext cx="8229600" cy="2992438"/>
          </a:xfrm>
          <a:noFill/>
          <a:ln/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752600" y="4444651"/>
            <a:ext cx="5867400" cy="1785104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Symbol" pitchFamily="29" charset="2"/>
              <a:buChar char="r"/>
            </a:pPr>
            <a:r>
              <a:rPr lang="en-US" dirty="0">
                <a:solidFill>
                  <a:srgbClr val="000090"/>
                </a:solidFill>
              </a:rPr>
              <a:t>(T) = </a:t>
            </a:r>
            <a:r>
              <a:rPr lang="en-US" dirty="0">
                <a:solidFill>
                  <a:srgbClr val="000090"/>
                </a:solidFill>
                <a:latin typeface="Symbol" pitchFamily="29" charset="2"/>
              </a:rPr>
              <a:t>r</a:t>
            </a:r>
            <a:r>
              <a:rPr lang="en-US" baseline="-25000" dirty="0">
                <a:solidFill>
                  <a:srgbClr val="000090"/>
                </a:solidFill>
              </a:rPr>
              <a:t>0</a:t>
            </a:r>
            <a:r>
              <a:rPr lang="en-US" dirty="0">
                <a:solidFill>
                  <a:srgbClr val="000090"/>
                </a:solidFill>
              </a:rPr>
              <a:t> + </a:t>
            </a:r>
            <a:r>
              <a:rPr lang="en-US" dirty="0" err="1">
                <a:solidFill>
                  <a:srgbClr val="000090"/>
                </a:solidFill>
              </a:rPr>
              <a:t>AT</a:t>
            </a:r>
            <a:r>
              <a:rPr lang="en-US" baseline="30000" dirty="0" err="1">
                <a:solidFill>
                  <a:srgbClr val="000090"/>
                </a:solidFill>
              </a:rPr>
              <a:t>n</a:t>
            </a:r>
            <a:r>
              <a:rPr lang="en-US" dirty="0">
                <a:solidFill>
                  <a:srgbClr val="000090"/>
                </a:solidFill>
              </a:rPr>
              <a:t> for 50 </a:t>
            </a:r>
            <a:r>
              <a:rPr lang="en-US" dirty="0" err="1">
                <a:solidFill>
                  <a:srgbClr val="000090"/>
                </a:solidFill>
              </a:rPr>
              <a:t>mK</a:t>
            </a:r>
            <a:r>
              <a:rPr lang="en-US" dirty="0">
                <a:solidFill>
                  <a:srgbClr val="000090"/>
                </a:solidFill>
              </a:rPr>
              <a:t> &lt; T &lt; 0.9 K and 0 T &lt; H &lt; 7 </a:t>
            </a:r>
            <a:r>
              <a:rPr lang="en-US" dirty="0" smtClean="0">
                <a:solidFill>
                  <a:srgbClr val="000090"/>
                </a:solidFill>
              </a:rPr>
              <a:t>T</a:t>
            </a:r>
            <a:endParaRPr lang="en-US" dirty="0" smtClean="0">
              <a:solidFill>
                <a:srgbClr val="000090"/>
              </a:solidFill>
              <a:sym typeface="Symbol" pitchFamily="29" charset="2"/>
            </a:endParaRPr>
          </a:p>
          <a:p>
            <a:pPr marL="165100" indent="-1651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ym typeface="Symbol" pitchFamily="29" charset="2"/>
              </a:rPr>
              <a:t>Fitting procedure: </a:t>
            </a:r>
            <a:r>
              <a:rPr lang="en-US" dirty="0" err="1" smtClean="0">
                <a:sym typeface="Symbol" pitchFamily="29" charset="2"/>
              </a:rPr>
              <a:t>ln[</a:t>
            </a:r>
            <a:r>
              <a:rPr lang="en-US" dirty="0" err="1" smtClean="0">
                <a:latin typeface="Symbol" charset="2"/>
                <a:cs typeface="Symbol" charset="2"/>
                <a:sym typeface="Symbol" pitchFamily="29" charset="2"/>
              </a:rPr>
              <a:t>r</a:t>
            </a:r>
            <a:r>
              <a:rPr lang="en-US" dirty="0" err="1" smtClean="0">
                <a:sym typeface="Symbol" pitchFamily="29" charset="2"/>
              </a:rPr>
              <a:t>(T</a:t>
            </a:r>
            <a:r>
              <a:rPr lang="en-US" dirty="0" smtClean="0">
                <a:sym typeface="Symbol" pitchFamily="29" charset="2"/>
              </a:rPr>
              <a:t>) – </a:t>
            </a:r>
            <a:r>
              <a:rPr lang="en-US" dirty="0" smtClean="0">
                <a:latin typeface="Symbol" charset="2"/>
                <a:cs typeface="Symbol" charset="2"/>
                <a:sym typeface="Symbol" pitchFamily="29" charset="2"/>
              </a:rPr>
              <a:t>r</a:t>
            </a:r>
            <a:r>
              <a:rPr lang="en-US" baseline="-25000" dirty="0" smtClean="0">
                <a:sym typeface="Symbol" pitchFamily="29" charset="2"/>
              </a:rPr>
              <a:t>0</a:t>
            </a:r>
            <a:r>
              <a:rPr lang="en-US" dirty="0" smtClean="0">
                <a:sym typeface="Symbol" pitchFamily="29" charset="2"/>
              </a:rPr>
              <a:t>] = </a:t>
            </a:r>
            <a:r>
              <a:rPr lang="en-US" dirty="0" err="1" smtClean="0">
                <a:sym typeface="Symbol" pitchFamily="29" charset="2"/>
              </a:rPr>
              <a:t>lnA</a:t>
            </a:r>
            <a:r>
              <a:rPr lang="en-US" dirty="0" smtClean="0">
                <a:sym typeface="Symbol" pitchFamily="29" charset="2"/>
              </a:rPr>
              <a:t> + </a:t>
            </a:r>
            <a:r>
              <a:rPr lang="en-US" dirty="0" err="1" smtClean="0">
                <a:sym typeface="Symbol" pitchFamily="29" charset="2"/>
              </a:rPr>
              <a:t>nlnT</a:t>
            </a:r>
            <a:endParaRPr lang="en-US" dirty="0" smtClean="0">
              <a:sym typeface="Symbol" pitchFamily="29" charset="2"/>
            </a:endParaRPr>
          </a:p>
          <a:p>
            <a:pPr marL="165100" indent="-165100">
              <a:spcAft>
                <a:spcPts val="600"/>
              </a:spcAft>
              <a:buFont typeface="Arial"/>
              <a:buChar char="•"/>
            </a:pPr>
            <a:r>
              <a:rPr lang="en-US" dirty="0" err="1" smtClean="0">
                <a:sym typeface="Symbol" pitchFamily="29" charset="2"/>
              </a:rPr>
              <a:t>n</a:t>
            </a:r>
            <a:r>
              <a:rPr lang="en-US" dirty="0" smtClean="0">
                <a:sym typeface="Symbol" pitchFamily="29" charset="2"/>
              </a:rPr>
              <a:t> </a:t>
            </a:r>
            <a:r>
              <a:rPr lang="en-US" dirty="0">
                <a:sym typeface="Symbol" pitchFamily="29" charset="2"/>
              </a:rPr>
              <a:t>evolves</a:t>
            </a:r>
            <a:r>
              <a:rPr lang="en-US" dirty="0" smtClean="0">
                <a:sym typeface="Symbol" pitchFamily="29" charset="2"/>
              </a:rPr>
              <a:t> from ~1.1 </a:t>
            </a:r>
            <a:r>
              <a:rPr lang="en-US" dirty="0">
                <a:sym typeface="Symbol" pitchFamily="29" charset="2"/>
              </a:rPr>
              <a:t>to </a:t>
            </a:r>
            <a:r>
              <a:rPr lang="en-US" dirty="0" smtClean="0">
                <a:sym typeface="Symbol" pitchFamily="29" charset="2"/>
              </a:rPr>
              <a:t>~1.5 </a:t>
            </a:r>
            <a:r>
              <a:rPr lang="en-US" dirty="0">
                <a:sym typeface="Symbol" pitchFamily="29" charset="2"/>
              </a:rPr>
              <a:t>with increasing </a:t>
            </a:r>
            <a:r>
              <a:rPr lang="en-US" dirty="0" smtClean="0">
                <a:sym typeface="Symbol" pitchFamily="29" charset="2"/>
              </a:rPr>
              <a:t>H</a:t>
            </a:r>
          </a:p>
          <a:p>
            <a:pPr marL="165100" indent="-16510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Symbol" pitchFamily="29" charset="2"/>
                <a:sym typeface="Symbol" pitchFamily="29" charset="2"/>
              </a:rPr>
              <a:t>r</a:t>
            </a:r>
            <a:r>
              <a:rPr lang="en-US" baseline="-25000" dirty="0">
                <a:sym typeface="Symbol" pitchFamily="29" charset="2"/>
              </a:rPr>
              <a:t>0</a:t>
            </a:r>
            <a:r>
              <a:rPr lang="en-US" dirty="0">
                <a:sym typeface="Symbol" pitchFamily="29" charset="2"/>
              </a:rPr>
              <a:t> increases with increasing </a:t>
            </a:r>
            <a:r>
              <a:rPr lang="en-US" dirty="0" smtClean="0">
                <a:sym typeface="Symbol" pitchFamily="29" charset="2"/>
              </a:rPr>
              <a:t>H</a:t>
            </a:r>
          </a:p>
          <a:p>
            <a:pPr marL="165100" indent="-165100">
              <a:spcAft>
                <a:spcPts val="600"/>
              </a:spcAft>
              <a:buFont typeface="Arial"/>
              <a:buChar char="•"/>
            </a:pPr>
            <a:r>
              <a:rPr lang="en-US" dirty="0">
                <a:sym typeface="Symbol" pitchFamily="29" charset="2"/>
              </a:rPr>
              <a:t>A decreases with increasing H</a:t>
            </a:r>
            <a:endParaRPr lang="en-US" dirty="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39139" y="107636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Yb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P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7 </a:t>
            </a:r>
            <a:r>
              <a:rPr lang="en-US" sz="2000" i="1" dirty="0" smtClean="0">
                <a:solidFill>
                  <a:srgbClr val="000090"/>
                </a:solidFill>
              </a:rPr>
              <a:t>: </a:t>
            </a:r>
            <a:r>
              <a:rPr lang="en-US" sz="2000" i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000" i="1" dirty="0" err="1" smtClean="0">
                <a:solidFill>
                  <a:srgbClr val="000090"/>
                </a:solidFill>
              </a:rPr>
              <a:t>(H,T</a:t>
            </a:r>
            <a:r>
              <a:rPr lang="en-US" sz="2000" i="1" dirty="0" smtClean="0">
                <a:solidFill>
                  <a:srgbClr val="000090"/>
                </a:solidFill>
              </a:rPr>
              <a:t>) –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indications of</a:t>
            </a:r>
            <a:r>
              <a:rPr lang="en-US" sz="2000" i="1" dirty="0" smtClean="0">
                <a:solidFill>
                  <a:srgbClr val="000090"/>
                </a:solidFill>
              </a:rPr>
              <a:t> NFL behavior</a:t>
            </a:r>
            <a:endParaRPr lang="en-US" sz="2000" i="1" baseline="-25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318" y="662668"/>
            <a:ext cx="3757813" cy="5055789"/>
          </a:xfrm>
          <a:noFill/>
          <a:ln/>
        </p:spPr>
      </p:pic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304800" y="520432"/>
            <a:ext cx="86106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854685" y="762000"/>
            <a:ext cx="5113473" cy="223138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Strong electronic correlations for T &lt; 10 K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Magnetic ordering for T* ~ 0.9 K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</a:t>
            </a:r>
            <a:r>
              <a:rPr lang="en-US" baseline="-25000" dirty="0" smtClean="0">
                <a:solidFill>
                  <a:srgbClr val="000090"/>
                </a:solidFill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 suppressed with H ⇒ possible QCP</a:t>
            </a:r>
          </a:p>
          <a:p>
            <a:pPr marL="176213" indent="-176213">
              <a:spcAft>
                <a:spcPts val="600"/>
              </a:spcAft>
              <a:buFont typeface="Symbol" pitchFamily="29" charset="2"/>
              <a:buNone/>
            </a:pPr>
            <a:r>
              <a:rPr lang="en-US" sz="1400" dirty="0" smtClean="0">
                <a:solidFill>
                  <a:srgbClr val="000090"/>
                </a:solidFill>
              </a:rPr>
              <a:t>	Cannot </a:t>
            </a:r>
            <a:r>
              <a:rPr lang="en-US" sz="1400" dirty="0">
                <a:solidFill>
                  <a:srgbClr val="000090"/>
                </a:solidFill>
              </a:rPr>
              <a:t>track </a:t>
            </a:r>
            <a:r>
              <a:rPr lang="en-US" sz="1400" dirty="0" smtClean="0">
                <a:solidFill>
                  <a:srgbClr val="000090"/>
                </a:solidFill>
              </a:rPr>
              <a:t>T</a:t>
            </a:r>
            <a:r>
              <a:rPr lang="en-US" sz="1400" baseline="-25000" dirty="0" smtClean="0">
                <a:solidFill>
                  <a:srgbClr val="000090"/>
                </a:solidFill>
              </a:rPr>
              <a:t>M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000090"/>
                </a:solidFill>
              </a:rPr>
              <a:t>for H &gt; 0.7 T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</a:p>
          <a:p>
            <a:pPr marL="176213" indent="-176213">
              <a:spcAft>
                <a:spcPts val="600"/>
              </a:spcAft>
              <a:buFont typeface="Symbol" pitchFamily="29" charset="2"/>
              <a:buNone/>
            </a:pPr>
            <a:r>
              <a:rPr lang="en-US" sz="1400" dirty="0" smtClean="0">
                <a:solidFill>
                  <a:srgbClr val="000090"/>
                </a:solidFill>
              </a:rPr>
              <a:t>	1</a:t>
            </a:r>
            <a:r>
              <a:rPr lang="en-US" sz="1400" baseline="30000" dirty="0" smtClean="0">
                <a:solidFill>
                  <a:srgbClr val="000090"/>
                </a:solidFill>
              </a:rPr>
              <a:t>st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000090"/>
                </a:solidFill>
              </a:rPr>
              <a:t>order transition near 0.7 T or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br>
              <a:rPr lang="en-US" sz="1400" dirty="0" smtClean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</a:rPr>
              <a:t>2</a:t>
            </a:r>
            <a:r>
              <a:rPr lang="en-US" sz="1400" baseline="30000" dirty="0" smtClean="0">
                <a:solidFill>
                  <a:srgbClr val="000090"/>
                </a:solidFill>
              </a:rPr>
              <a:t>nd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000090"/>
                </a:solidFill>
              </a:rPr>
              <a:t>order transition for larger H</a:t>
            </a:r>
            <a:r>
              <a:rPr lang="en-US" sz="1400" dirty="0" smtClean="0">
                <a:solidFill>
                  <a:srgbClr val="000090"/>
                </a:solidFill>
              </a:rPr>
              <a:t>?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NFL behavior over entire T-H phase diagram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558794" y="5960988"/>
            <a:ext cx="7975965" cy="646331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No similarity to conventional QCP scenario (e.g., CeCu</a:t>
            </a:r>
            <a:r>
              <a:rPr lang="en-US" baseline="-25000" dirty="0" smtClean="0">
                <a:solidFill>
                  <a:srgbClr val="000090"/>
                </a:solidFill>
              </a:rPr>
              <a:t>1-x</a:t>
            </a:r>
            <a:r>
              <a:rPr lang="en-US" dirty="0" smtClean="0">
                <a:solidFill>
                  <a:srgbClr val="000090"/>
                </a:solidFill>
              </a:rPr>
              <a:t>Au</a:t>
            </a:r>
            <a:r>
              <a:rPr lang="en-US" baseline="-25000" dirty="0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 or YbRh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) </a:t>
            </a:r>
          </a:p>
          <a:p>
            <a:pPr marL="176213" indent="-176213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Electrical </a:t>
            </a:r>
            <a:r>
              <a:rPr lang="en-US" dirty="0">
                <a:solidFill>
                  <a:srgbClr val="000090"/>
                </a:solidFill>
              </a:rPr>
              <a:t>transport </a:t>
            </a:r>
            <a:r>
              <a:rPr lang="en-US" dirty="0" smtClean="0">
                <a:solidFill>
                  <a:srgbClr val="000090"/>
                </a:solidFill>
              </a:rPr>
              <a:t>behavior decoupled </a:t>
            </a:r>
            <a:r>
              <a:rPr lang="en-US" dirty="0">
                <a:solidFill>
                  <a:srgbClr val="000090"/>
                </a:solidFill>
              </a:rPr>
              <a:t>from</a:t>
            </a:r>
            <a:r>
              <a:rPr lang="en-US" dirty="0" smtClean="0">
                <a:solidFill>
                  <a:srgbClr val="000090"/>
                </a:solidFill>
              </a:rPr>
              <a:t> only </a:t>
            </a:r>
            <a:r>
              <a:rPr lang="en-US" dirty="0">
                <a:solidFill>
                  <a:srgbClr val="000090"/>
                </a:solidFill>
              </a:rPr>
              <a:t>obvious candidate QCP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152401" y="36870"/>
            <a:ext cx="876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Yb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P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7 </a:t>
            </a:r>
            <a:r>
              <a:rPr lang="en-US" sz="2000" i="1" dirty="0" smtClean="0">
                <a:solidFill>
                  <a:srgbClr val="000090"/>
                </a:solidFill>
              </a:rPr>
              <a:t>: Phase </a:t>
            </a:r>
            <a:r>
              <a:rPr lang="en-US" sz="2000" i="1" dirty="0">
                <a:solidFill>
                  <a:srgbClr val="000090"/>
                </a:solidFill>
              </a:rPr>
              <a:t>diagram</a:t>
            </a:r>
            <a:endParaRPr lang="en-US" sz="2000" i="1" baseline="-25000" dirty="0">
              <a:solidFill>
                <a:srgbClr val="00009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142" y="3065716"/>
            <a:ext cx="4152466" cy="2735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2761" y="2363460"/>
            <a:ext cx="56826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90"/>
                </a:solidFill>
              </a:rPr>
              <a:t>Investigation of URu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400" i="1" dirty="0" smtClean="0">
                <a:solidFill>
                  <a:srgbClr val="000090"/>
                </a:solidFill>
              </a:rPr>
              <a:t>Si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400" i="1" dirty="0" smtClean="0">
                <a:solidFill>
                  <a:srgbClr val="000090"/>
                </a:solidFill>
              </a:rPr>
              <a:t> under pressure and </a:t>
            </a:r>
            <a:br>
              <a:rPr lang="en-US" sz="2400" i="1" dirty="0" smtClean="0">
                <a:solidFill>
                  <a:srgbClr val="000090"/>
                </a:solidFill>
              </a:rPr>
            </a:br>
            <a:r>
              <a:rPr lang="en-US" sz="2400" i="1" dirty="0" smtClean="0">
                <a:solidFill>
                  <a:srgbClr val="000090"/>
                </a:solidFill>
              </a:rPr>
              <a:t>substituted with Re and Fe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066800" y="533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09296" y="738321"/>
            <a:ext cx="8535685" cy="58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8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Enormous amount of interest in URu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Si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during past 25 years (~600 papers!)</a:t>
            </a:r>
          </a:p>
          <a:p>
            <a:pPr marL="169863" indent="-169863" algn="l">
              <a:spcBef>
                <a:spcPts val="800"/>
              </a:spcBef>
              <a:buFontTx/>
              <a:buChar char="•"/>
            </a:pPr>
            <a:r>
              <a:rPr lang="en-US" sz="1800" dirty="0" smtClean="0">
                <a:solidFill>
                  <a:srgbClr val="000080"/>
                </a:solidFill>
              </a:rPr>
              <a:t>Delicate </a:t>
            </a:r>
            <a:r>
              <a:rPr lang="en-US" sz="1800" dirty="0">
                <a:solidFill>
                  <a:srgbClr val="000080"/>
                </a:solidFill>
              </a:rPr>
              <a:t>interplay between competing interactions in URu</a:t>
            </a:r>
            <a:r>
              <a:rPr lang="en-US" sz="1800" baseline="-25000" dirty="0">
                <a:solidFill>
                  <a:srgbClr val="000080"/>
                </a:solidFill>
              </a:rPr>
              <a:t>2</a:t>
            </a:r>
            <a:r>
              <a:rPr lang="en-US" sz="1800" dirty="0">
                <a:solidFill>
                  <a:srgbClr val="000080"/>
                </a:solidFill>
              </a:rPr>
              <a:t>Si</a:t>
            </a:r>
            <a:r>
              <a:rPr lang="en-US" sz="1800" baseline="-25000" dirty="0">
                <a:solidFill>
                  <a:srgbClr val="000080"/>
                </a:solidFill>
              </a:rPr>
              <a:t>2</a:t>
            </a:r>
            <a:r>
              <a:rPr lang="en-US" sz="1800" dirty="0">
                <a:solidFill>
                  <a:srgbClr val="000080"/>
                </a:solidFill>
              </a:rPr>
              <a:t> produces a wide variety of correlated electron </a:t>
            </a:r>
            <a:r>
              <a:rPr lang="en-US" sz="1800" dirty="0" smtClean="0">
                <a:solidFill>
                  <a:srgbClr val="000080"/>
                </a:solidFill>
              </a:rPr>
              <a:t>phenomena</a:t>
            </a: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sz="1800" dirty="0" smtClean="0">
                <a:solidFill>
                  <a:schemeClr val="tx1"/>
                </a:solidFill>
              </a:rPr>
              <a:t>Superconductivity </a:t>
            </a:r>
            <a:r>
              <a:rPr lang="en-US" sz="1800" dirty="0">
                <a:solidFill>
                  <a:schemeClr val="tx1"/>
                </a:solidFill>
              </a:rPr>
              <a:t>(SC)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dirty="0" smtClean="0"/>
              <a:t>“H</a:t>
            </a:r>
            <a:r>
              <a:rPr lang="en-US" sz="1800" dirty="0" smtClean="0">
                <a:solidFill>
                  <a:schemeClr val="tx1"/>
                </a:solidFill>
              </a:rPr>
              <a:t>idden </a:t>
            </a:r>
            <a:r>
              <a:rPr lang="en-US" sz="1800" dirty="0">
                <a:solidFill>
                  <a:schemeClr val="tx1"/>
                </a:solidFill>
              </a:rPr>
              <a:t>order” (HO)</a:t>
            </a:r>
            <a:r>
              <a:rPr lang="en-US" sz="1800" dirty="0" smtClean="0">
                <a:solidFill>
                  <a:schemeClr val="tx1"/>
                </a:solidFill>
              </a:rPr>
              <a:t> phase (</a:t>
            </a:r>
            <a:r>
              <a:rPr lang="en-US" dirty="0" smtClean="0">
                <a:solidFill>
                  <a:srgbClr val="800000"/>
                </a:solidFill>
              </a:rPr>
              <a:t>OP</a:t>
            </a:r>
            <a:r>
              <a:rPr lang="en-US" sz="1800" dirty="0" smtClean="0">
                <a:solidFill>
                  <a:srgbClr val="800000"/>
                </a:solidFill>
              </a:rPr>
              <a:t> not yet identified!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sz="1800" dirty="0" err="1">
                <a:solidFill>
                  <a:schemeClr val="tx1"/>
                </a:solidFill>
              </a:rPr>
              <a:t>Antiferromagnetism</a:t>
            </a:r>
            <a:r>
              <a:rPr lang="en-US" sz="1800" dirty="0">
                <a:solidFill>
                  <a:schemeClr val="tx1"/>
                </a:solidFill>
              </a:rPr>
              <a:t> (AFM) </a:t>
            </a: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sz="1800" dirty="0">
                <a:solidFill>
                  <a:schemeClr val="tx1"/>
                </a:solidFill>
              </a:rPr>
              <a:t>Ferromagnetism (FM) </a:t>
            </a: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sz="1800" dirty="0">
                <a:solidFill>
                  <a:schemeClr val="tx1"/>
                </a:solidFill>
              </a:rPr>
              <a:t>Heavy </a:t>
            </a:r>
            <a:r>
              <a:rPr lang="en-US" sz="1800" dirty="0" err="1">
                <a:solidFill>
                  <a:schemeClr val="tx1"/>
                </a:solidFill>
              </a:rPr>
              <a:t>fermion</a:t>
            </a:r>
            <a:r>
              <a:rPr lang="en-US" sz="1800" dirty="0">
                <a:solidFill>
                  <a:schemeClr val="tx1"/>
                </a:solidFill>
              </a:rPr>
              <a:t> (HF) behavior 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sz="1800" dirty="0" smtClean="0">
                <a:solidFill>
                  <a:schemeClr val="tx1"/>
                </a:solidFill>
              </a:rPr>
              <a:t>Quantum criticality </a:t>
            </a:r>
          </a:p>
          <a:p>
            <a:pPr marL="517525" lvl="1" indent="-233363" algn="l">
              <a:spcBef>
                <a:spcPts val="800"/>
              </a:spcBef>
              <a:buFont typeface="Lucida Grande"/>
              <a:buChar char="−"/>
            </a:pPr>
            <a:r>
              <a:rPr lang="en-US" sz="1800" dirty="0" smtClean="0">
                <a:solidFill>
                  <a:schemeClr val="tx1"/>
                </a:solidFill>
              </a:rPr>
              <a:t>Non</a:t>
            </a:r>
            <a:r>
              <a:rPr lang="en-US" sz="1800" dirty="0">
                <a:solidFill>
                  <a:schemeClr val="tx1"/>
                </a:solidFill>
              </a:rPr>
              <a:t>-Fermi liquid (NFL) behavior</a:t>
            </a:r>
            <a:endParaRPr lang="en-US" sz="1800" dirty="0">
              <a:solidFill>
                <a:srgbClr val="000080"/>
              </a:solidFill>
            </a:endParaRPr>
          </a:p>
          <a:p>
            <a:pPr marL="169863" indent="-169863" algn="l">
              <a:spcBef>
                <a:spcPts val="800"/>
              </a:spcBef>
              <a:buFontTx/>
              <a:buChar char="•"/>
            </a:pPr>
            <a:r>
              <a:rPr lang="en-US" sz="1800" dirty="0">
                <a:solidFill>
                  <a:srgbClr val="000080"/>
                </a:solidFill>
              </a:rPr>
              <a:t>Interactions “tuned” via</a:t>
            </a:r>
            <a:r>
              <a:rPr lang="en-US" sz="1800" dirty="0" smtClean="0">
                <a:solidFill>
                  <a:srgbClr val="000080"/>
                </a:solidFill>
              </a:rPr>
              <a:t> </a:t>
            </a:r>
          </a:p>
          <a:p>
            <a:pPr marL="519113" lvl="1" indent="-230188">
              <a:spcBef>
                <a:spcPts val="800"/>
              </a:spcBef>
              <a:buFont typeface="Lucida Grande"/>
              <a:buChar char="−"/>
            </a:pPr>
            <a:r>
              <a:rPr lang="en-US" dirty="0" smtClean="0"/>
              <a:t>Pressure (P)</a:t>
            </a:r>
          </a:p>
          <a:p>
            <a:pPr marL="519113" lvl="1" indent="-230188">
              <a:spcBef>
                <a:spcPts val="800"/>
              </a:spcBef>
              <a:buFont typeface="Lucida Grande"/>
              <a:buChar char="−"/>
            </a:pPr>
            <a:r>
              <a:rPr lang="en-US" dirty="0" smtClean="0"/>
              <a:t>Magnetic field (H)</a:t>
            </a:r>
          </a:p>
          <a:p>
            <a:pPr marL="519113" lvl="1" indent="-230188">
              <a:spcBef>
                <a:spcPts val="800"/>
              </a:spcBef>
              <a:buFont typeface="Lucida Grande"/>
              <a:buChar char="−"/>
            </a:pPr>
            <a:r>
              <a:rPr lang="en-US" dirty="0" smtClean="0"/>
              <a:t>Chemical substituent composition (</a:t>
            </a:r>
            <a:r>
              <a:rPr lang="en-US" dirty="0" err="1" smtClean="0"/>
              <a:t>x</a:t>
            </a:r>
            <a:r>
              <a:rPr lang="en-US" dirty="0" smtClean="0"/>
              <a:t>)</a:t>
            </a:r>
          </a:p>
          <a:p>
            <a:pPr marL="168275" indent="-168275">
              <a:spcBef>
                <a:spcPts val="8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THIS WORK: </a:t>
            </a:r>
            <a:r>
              <a:rPr lang="en-US" dirty="0" smtClean="0">
                <a:solidFill>
                  <a:srgbClr val="000080"/>
                </a:solidFill>
              </a:rPr>
              <a:t>Study the interplay of these phenomena in </a:t>
            </a:r>
            <a:r>
              <a:rPr lang="en-US" dirty="0" smtClean="0">
                <a:solidFill>
                  <a:srgbClr val="000090"/>
                </a:solidFill>
              </a:rPr>
              <a:t>URu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Si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via application of P and substitution of Re and Fe for </a:t>
            </a:r>
            <a:r>
              <a:rPr lang="en-US" dirty="0" err="1" smtClean="0">
                <a:solidFill>
                  <a:srgbClr val="000090"/>
                </a:solidFill>
              </a:rPr>
              <a:t>Ru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4572000" y="301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616191" y="60325"/>
            <a:ext cx="7864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Investigation of URu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 under pressure and substituted with Re and Fe</a:t>
            </a:r>
            <a:endParaRPr lang="en-US" sz="2000" dirty="0">
              <a:solidFill>
                <a:srgbClr val="000090"/>
              </a:solidFill>
            </a:endParaRPr>
          </a:p>
        </p:txBody>
      </p:sp>
      <p:graphicFrame>
        <p:nvGraphicFramePr>
          <p:cNvPr id="614402" name="Object 2"/>
          <p:cNvGraphicFramePr>
            <a:graphicFrameLocks noChangeAspect="1"/>
          </p:cNvGraphicFramePr>
          <p:nvPr/>
        </p:nvGraphicFramePr>
        <p:xfrm>
          <a:off x="6572250" y="1845075"/>
          <a:ext cx="2106854" cy="3550837"/>
        </p:xfrm>
        <a:graphic>
          <a:graphicData uri="http://schemas.openxmlformats.org/presentationml/2006/ole">
            <p:oleObj spid="_x0000_s614402" name="Image" r:id="rId4" imgW="4839375" imgH="8152381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>
            <a:off x="419100" y="549868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217293" y="1338952"/>
            <a:ext cx="604762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2000" i="1" u="sng" dirty="0" smtClean="0">
                <a:solidFill>
                  <a:srgbClr val="000080"/>
                </a:solidFill>
              </a:rPr>
              <a:t>UCSD</a:t>
            </a:r>
            <a:endParaRPr lang="en-US" sz="1800" i="1" u="sng" dirty="0" smtClean="0">
              <a:solidFill>
                <a:schemeClr val="tx1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R. E. </a:t>
            </a:r>
            <a:r>
              <a:rPr lang="en-US" sz="1800" i="1" dirty="0" err="1" smtClean="0">
                <a:solidFill>
                  <a:srgbClr val="008000"/>
                </a:solidFill>
              </a:rPr>
              <a:t>Baumbach</a:t>
            </a:r>
            <a:r>
              <a:rPr lang="en-US" sz="1800" i="1" dirty="0" smtClean="0">
                <a:solidFill>
                  <a:srgbClr val="008000"/>
                </a:solidFill>
              </a:rPr>
              <a:t>	</a:t>
            </a:r>
            <a:r>
              <a:rPr lang="en-US" i="1" dirty="0" smtClean="0"/>
              <a:t>Los Alamos National Laboratory</a:t>
            </a:r>
            <a:endParaRPr lang="en-US" sz="1800" i="1" dirty="0" smtClean="0">
              <a:solidFill>
                <a:srgbClr val="008000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N</a:t>
            </a:r>
            <a:r>
              <a:rPr lang="en-US" sz="1800" i="1" dirty="0">
                <a:solidFill>
                  <a:srgbClr val="008000"/>
                </a:solidFill>
              </a:rPr>
              <a:t>. P. Butch 	</a:t>
            </a:r>
            <a:r>
              <a:rPr lang="en-US" sz="1800" i="1" dirty="0" smtClean="0">
                <a:solidFill>
                  <a:srgbClr val="008000"/>
                </a:solidFill>
              </a:rPr>
              <a:t>	</a:t>
            </a:r>
            <a:r>
              <a:rPr lang="en-US" i="1" dirty="0" smtClean="0"/>
              <a:t>Lawrence Livermore National Laboratory</a:t>
            </a:r>
            <a:endParaRPr lang="en-US" sz="1800" i="1" dirty="0" smtClean="0">
              <a:solidFill>
                <a:srgbClr val="008000"/>
              </a:solidFill>
            </a:endParaRPr>
          </a:p>
          <a:p>
            <a:pPr algn="l"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J. J. Hamlin</a:t>
            </a:r>
          </a:p>
          <a:p>
            <a:pPr>
              <a:spcAft>
                <a:spcPts val="3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K. </a:t>
            </a:r>
            <a:r>
              <a:rPr lang="en-US" i="1" dirty="0" err="1" smtClean="0">
                <a:solidFill>
                  <a:srgbClr val="008000"/>
                </a:solidFill>
              </a:rPr>
              <a:t>Haung</a:t>
            </a:r>
            <a:endParaRPr lang="en-US" i="1" dirty="0" smtClean="0">
              <a:solidFill>
                <a:srgbClr val="008000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M. </a:t>
            </a:r>
            <a:r>
              <a:rPr lang="en-US" sz="1800" i="1" dirty="0" err="1" smtClean="0">
                <a:solidFill>
                  <a:srgbClr val="008000"/>
                </a:solidFill>
              </a:rPr>
              <a:t>Janoschek</a:t>
            </a:r>
            <a:r>
              <a:rPr lang="en-US" sz="1800" i="1" dirty="0" smtClean="0">
                <a:solidFill>
                  <a:srgbClr val="008000"/>
                </a:solidFill>
              </a:rPr>
              <a:t>		</a:t>
            </a:r>
            <a:r>
              <a:rPr lang="en-US" sz="1800" i="1" dirty="0" smtClean="0"/>
              <a:t>Los </a:t>
            </a:r>
            <a:r>
              <a:rPr lang="en-US" i="1" dirty="0" smtClean="0"/>
              <a:t>Alamos National Laboratory</a:t>
            </a:r>
          </a:p>
          <a:p>
            <a:pPr algn="l"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J</a:t>
            </a:r>
            <a:r>
              <a:rPr lang="en-US" sz="1800" i="1" dirty="0">
                <a:solidFill>
                  <a:srgbClr val="008000"/>
                </a:solidFill>
              </a:rPr>
              <a:t>. R. Jeffries 		</a:t>
            </a:r>
            <a:r>
              <a:rPr lang="en-US" sz="1800" i="1" dirty="0">
                <a:solidFill>
                  <a:schemeClr val="tx1"/>
                </a:solidFill>
              </a:rPr>
              <a:t>Lawrence Livermore National Laboratory</a:t>
            </a:r>
            <a:endParaRPr lang="en-US" sz="1800" i="1" dirty="0" smtClean="0">
              <a:solidFill>
                <a:srgbClr val="008000"/>
              </a:solidFill>
            </a:endParaRPr>
          </a:p>
          <a:p>
            <a:pPr algn="l"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N. </a:t>
            </a:r>
            <a:r>
              <a:rPr lang="en-US" sz="1800" i="1" dirty="0" err="1" smtClean="0">
                <a:solidFill>
                  <a:srgbClr val="008000"/>
                </a:solidFill>
              </a:rPr>
              <a:t>Kanchanavatee</a:t>
            </a:r>
            <a:endParaRPr lang="en-US" sz="1800" i="1" dirty="0" smtClean="0">
              <a:solidFill>
                <a:srgbClr val="008000"/>
              </a:solidFill>
            </a:endParaRPr>
          </a:p>
          <a:p>
            <a:pPr algn="l">
              <a:spcAft>
                <a:spcPts val="300"/>
              </a:spcAft>
            </a:pPr>
            <a:r>
              <a:rPr lang="en-US" sz="1800" i="1" dirty="0" smtClean="0">
                <a:solidFill>
                  <a:srgbClr val="008000"/>
                </a:solidFill>
              </a:rPr>
              <a:t>T</a:t>
            </a:r>
            <a:r>
              <a:rPr lang="en-US" sz="1800" i="1" dirty="0">
                <a:solidFill>
                  <a:srgbClr val="008000"/>
                </a:solidFill>
              </a:rPr>
              <a:t>. A. Sayles 		</a:t>
            </a:r>
            <a:r>
              <a:rPr lang="en-US" sz="1800" i="1" dirty="0">
                <a:solidFill>
                  <a:schemeClr val="tx1"/>
                </a:solidFill>
              </a:rPr>
              <a:t>Quantum Design, San Diego</a:t>
            </a:r>
            <a:endParaRPr lang="en-US" sz="1800" i="1" dirty="0">
              <a:solidFill>
                <a:srgbClr val="008000"/>
              </a:solidFill>
            </a:endParaRPr>
          </a:p>
          <a:p>
            <a:pPr algn="l">
              <a:spcAft>
                <a:spcPts val="300"/>
              </a:spcAft>
            </a:pPr>
            <a:r>
              <a:rPr lang="en-US" sz="1800" i="1" dirty="0">
                <a:solidFill>
                  <a:srgbClr val="008000"/>
                </a:solidFill>
              </a:rPr>
              <a:t>B. T. </a:t>
            </a:r>
            <a:r>
              <a:rPr lang="en-US" sz="1800" i="1" dirty="0" err="1">
                <a:solidFill>
                  <a:srgbClr val="008000"/>
                </a:solidFill>
              </a:rPr>
              <a:t>Yukich</a:t>
            </a:r>
            <a:r>
              <a:rPr lang="en-US" sz="1800" i="1" dirty="0">
                <a:solidFill>
                  <a:srgbClr val="008000"/>
                </a:solidFill>
              </a:rPr>
              <a:t> 		</a:t>
            </a:r>
            <a:r>
              <a:rPr lang="en-US" sz="1800" i="1" dirty="0">
                <a:solidFill>
                  <a:schemeClr val="tx1"/>
                </a:solidFill>
              </a:rPr>
              <a:t>UCSD, SOM</a:t>
            </a:r>
            <a:endParaRPr lang="en-US" sz="1800" i="1" dirty="0">
              <a:solidFill>
                <a:srgbClr val="008000"/>
              </a:solidFill>
            </a:endParaRPr>
          </a:p>
          <a:p>
            <a:pPr algn="l">
              <a:spcAft>
                <a:spcPts val="300"/>
              </a:spcAft>
            </a:pPr>
            <a:r>
              <a:rPr lang="en-US" sz="1800" i="1" dirty="0">
                <a:solidFill>
                  <a:srgbClr val="008000"/>
                </a:solidFill>
              </a:rPr>
              <a:t>D. A. </a:t>
            </a:r>
            <a:r>
              <a:rPr lang="en-US" sz="1800" i="1" dirty="0" err="1" smtClean="0">
                <a:solidFill>
                  <a:srgbClr val="008000"/>
                </a:solidFill>
              </a:rPr>
              <a:t>Zocco</a:t>
            </a:r>
            <a:r>
              <a:rPr lang="en-US" sz="1800" i="1" dirty="0" smtClean="0">
                <a:solidFill>
                  <a:srgbClr val="008000"/>
                </a:solidFill>
              </a:rPr>
              <a:t>		</a:t>
            </a:r>
            <a:r>
              <a:rPr lang="en-US" sz="1800" i="1" dirty="0" smtClean="0"/>
              <a:t>KIT, </a:t>
            </a:r>
            <a:r>
              <a:rPr lang="en-US" i="1" dirty="0" smtClean="0"/>
              <a:t>G</a:t>
            </a:r>
            <a:r>
              <a:rPr lang="en-US" sz="1800" i="1" dirty="0" smtClean="0"/>
              <a:t>ermany</a:t>
            </a:r>
          </a:p>
        </p:txBody>
      </p:sp>
      <p:sp>
        <p:nvSpPr>
          <p:cNvPr id="5" name="Rectangle 4"/>
          <p:cNvSpPr/>
          <p:nvPr/>
        </p:nvSpPr>
        <p:spPr>
          <a:xfrm>
            <a:off x="321157" y="60948"/>
            <a:ext cx="861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Investigation of URu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 under pressure and substituted with Re and Fe</a:t>
            </a:r>
            <a:endParaRPr lang="en-US" sz="2000" i="1" dirty="0" smtClean="0">
              <a:solidFill>
                <a:srgbClr val="000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750" y="809625"/>
            <a:ext cx="160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COWORKERS: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222375" y="4984750"/>
            <a:ext cx="116447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i="1" u="sng" dirty="0" smtClean="0">
                <a:solidFill>
                  <a:srgbClr val="000090"/>
                </a:solidFill>
              </a:rPr>
              <a:t>NIST</a:t>
            </a:r>
          </a:p>
          <a:p>
            <a:pPr>
              <a:spcAft>
                <a:spcPts val="3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S. X. Chi	</a:t>
            </a:r>
          </a:p>
          <a:p>
            <a:pPr>
              <a:spcAft>
                <a:spcPts val="3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J. B. </a:t>
            </a:r>
            <a:r>
              <a:rPr lang="en-US" i="1" dirty="0" err="1" smtClean="0">
                <a:solidFill>
                  <a:srgbClr val="008000"/>
                </a:solidFill>
              </a:rPr>
              <a:t>Leao</a:t>
            </a:r>
            <a:r>
              <a:rPr lang="en-US" i="1" dirty="0" smtClean="0">
                <a:solidFill>
                  <a:srgbClr val="008000"/>
                </a:solidFill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J. W. Lynn		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667000" y="8919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URu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Si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: Initial experiments</a:t>
            </a:r>
            <a:endParaRPr lang="en-US" baseline="-25000" dirty="0">
              <a:solidFill>
                <a:srgbClr val="000090"/>
              </a:solidFill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97693" y="776430"/>
            <a:ext cx="8763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1450" indent="-171450" algn="l" eaLnBrk="1" hangingPunct="1">
              <a:spcBef>
                <a:spcPct val="50000"/>
              </a:spcBef>
              <a:buFont typeface="Times" pitchFamily="-109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Heavy </a:t>
            </a:r>
            <a:r>
              <a:rPr lang="en-US" dirty="0" err="1">
                <a:solidFill>
                  <a:srgbClr val="000080"/>
                </a:solidFill>
              </a:rPr>
              <a:t>fermion</a:t>
            </a:r>
            <a:r>
              <a:rPr lang="en-US" dirty="0">
                <a:solidFill>
                  <a:srgbClr val="000080"/>
                </a:solidFill>
              </a:rPr>
              <a:t> superconductivity</a:t>
            </a:r>
            <a:r>
              <a:rPr lang="en-US" dirty="0" smtClean="0">
                <a:solidFill>
                  <a:srgbClr val="000080"/>
                </a:solidFill>
              </a:rPr>
              <a:t> and phase transition at 17 K </a:t>
            </a:r>
            <a:br>
              <a:rPr lang="en-US" dirty="0" smtClean="0">
                <a:solidFill>
                  <a:srgbClr val="000080"/>
                </a:solidFill>
              </a:rPr>
            </a:br>
            <a:r>
              <a:rPr lang="en-US" dirty="0" smtClean="0"/>
              <a:t>(</a:t>
            </a:r>
            <a:r>
              <a:rPr lang="en-US" dirty="0"/>
              <a:t>polycrystalline specimens)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i="1" dirty="0" err="1">
                <a:solidFill>
                  <a:srgbClr val="008000"/>
                </a:solidFill>
              </a:rPr>
              <a:t>Schlabitz</a:t>
            </a:r>
            <a:r>
              <a:rPr lang="en-US" i="1" dirty="0">
                <a:solidFill>
                  <a:srgbClr val="008000"/>
                </a:solidFill>
              </a:rPr>
              <a:t>, Baumann, </a:t>
            </a:r>
            <a:r>
              <a:rPr lang="en-US" i="1" dirty="0" err="1">
                <a:solidFill>
                  <a:srgbClr val="008000"/>
                </a:solidFill>
              </a:rPr>
              <a:t>Pollit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Rauchschwalbe</a:t>
            </a:r>
            <a:r>
              <a:rPr lang="en-US" i="1" dirty="0">
                <a:solidFill>
                  <a:srgbClr val="008000"/>
                </a:solidFill>
              </a:rPr>
              <a:t>, Mayer, </a:t>
            </a:r>
            <a:r>
              <a:rPr lang="en-US" i="1" dirty="0" err="1">
                <a:solidFill>
                  <a:srgbClr val="008000"/>
                </a:solidFill>
              </a:rPr>
              <a:t>Alheim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Bredl</a:t>
            </a:r>
            <a:r>
              <a:rPr lang="en-US" i="1" dirty="0">
                <a:solidFill>
                  <a:srgbClr val="008000"/>
                </a:solidFill>
              </a:rPr>
              <a:t>, ZP (86</a:t>
            </a:r>
            <a:r>
              <a:rPr lang="en-US" i="1" dirty="0" smtClean="0">
                <a:solidFill>
                  <a:srgbClr val="008000"/>
                </a:solidFill>
              </a:rPr>
              <a:t>)</a:t>
            </a:r>
            <a:br>
              <a:rPr lang="en-US" i="1" dirty="0" smtClean="0">
                <a:solidFill>
                  <a:srgbClr val="008000"/>
                </a:solidFill>
              </a:rPr>
            </a:br>
            <a:r>
              <a:rPr lang="en-US" i="1" dirty="0" smtClean="0">
                <a:solidFill>
                  <a:srgbClr val="008000"/>
                </a:solidFill>
              </a:rPr>
              <a:t>(Poster, 4</a:t>
            </a:r>
            <a:r>
              <a:rPr lang="en-US" i="1" baseline="30000" dirty="0" smtClean="0">
                <a:solidFill>
                  <a:srgbClr val="008000"/>
                </a:solidFill>
              </a:rPr>
              <a:t>th</a:t>
            </a:r>
            <a:r>
              <a:rPr lang="en-US" i="1" dirty="0" smtClean="0">
                <a:solidFill>
                  <a:srgbClr val="008000"/>
                </a:solidFill>
              </a:rPr>
              <a:t> ICVF, Cologne, 1984, unpublished)</a:t>
            </a:r>
          </a:p>
          <a:p>
            <a:pPr marL="171450" indent="-171450" algn="l" eaLnBrk="1" hangingPunct="1">
              <a:spcBef>
                <a:spcPct val="50000"/>
              </a:spcBef>
              <a:buFont typeface="Times" pitchFamily="-109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Anisotropy of physical properties</a:t>
            </a:r>
            <a:r>
              <a:rPr lang="en-US" dirty="0" smtClean="0">
                <a:solidFill>
                  <a:srgbClr val="000080"/>
                </a:solidFill>
              </a:rPr>
              <a:t> </a:t>
            </a:r>
            <a:br>
              <a:rPr lang="en-US" dirty="0" smtClean="0">
                <a:solidFill>
                  <a:srgbClr val="000080"/>
                </a:solidFill>
              </a:rPr>
            </a:br>
            <a:r>
              <a:rPr lang="en-US" dirty="0" smtClean="0"/>
              <a:t>(</a:t>
            </a:r>
            <a:r>
              <a:rPr lang="en-US" dirty="0"/>
              <a:t>single crystal specimens)</a:t>
            </a: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err="1">
                <a:solidFill>
                  <a:srgbClr val="008000"/>
                </a:solidFill>
              </a:rPr>
              <a:t>Palstra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Menovsky</a:t>
            </a:r>
            <a:r>
              <a:rPr lang="en-US" i="1" dirty="0">
                <a:solidFill>
                  <a:srgbClr val="008000"/>
                </a:solidFill>
              </a:rPr>
              <a:t>, van den Berg, </a:t>
            </a:r>
            <a:r>
              <a:rPr lang="en-US" i="1" dirty="0" err="1">
                <a:solidFill>
                  <a:srgbClr val="008000"/>
                </a:solidFill>
              </a:rPr>
              <a:t>Dirkmaat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Kes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Nieuwenhuys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Mydosh</a:t>
            </a:r>
            <a:r>
              <a:rPr lang="en-US" i="1" dirty="0">
                <a:solidFill>
                  <a:srgbClr val="008000"/>
                </a:solidFill>
              </a:rPr>
              <a:t>, PRL (85)</a:t>
            </a:r>
            <a:endParaRPr lang="en-US" dirty="0" smtClean="0">
              <a:solidFill>
                <a:srgbClr val="008000"/>
              </a:solidFill>
            </a:endParaRPr>
          </a:p>
          <a:p>
            <a:pPr marL="171450" indent="-171450">
              <a:spcBef>
                <a:spcPct val="50000"/>
              </a:spcBef>
              <a:buFont typeface="Times" pitchFamily="-109" charset="0"/>
              <a:buChar char="•"/>
            </a:pPr>
            <a:r>
              <a:rPr lang="en-US" dirty="0" smtClean="0">
                <a:solidFill>
                  <a:srgbClr val="000080"/>
                </a:solidFill>
              </a:rPr>
              <a:t>“Partial </a:t>
            </a:r>
            <a:r>
              <a:rPr lang="en-US" dirty="0">
                <a:solidFill>
                  <a:srgbClr val="000080"/>
                </a:solidFill>
              </a:rPr>
              <a:t>gapping</a:t>
            </a:r>
            <a:r>
              <a:rPr lang="en-US" dirty="0" smtClean="0">
                <a:solidFill>
                  <a:srgbClr val="000080"/>
                </a:solidFill>
              </a:rPr>
              <a:t> scenario” involving f</a:t>
            </a:r>
            <a:r>
              <a:rPr lang="en-US" dirty="0" smtClean="0">
                <a:solidFill>
                  <a:srgbClr val="000090"/>
                </a:solidFill>
                <a:sym typeface="Symbol" pitchFamily="-109" charset="2"/>
              </a:rPr>
              <a:t>ormation of SDW or CDW with energy </a:t>
            </a:r>
            <a:br>
              <a:rPr lang="en-US" dirty="0" smtClean="0">
                <a:solidFill>
                  <a:srgbClr val="000090"/>
                </a:solidFill>
                <a:sym typeface="Symbol" pitchFamily="-109" charset="2"/>
              </a:rPr>
            </a:br>
            <a:r>
              <a:rPr lang="en-US" dirty="0" smtClean="0">
                <a:solidFill>
                  <a:srgbClr val="000090"/>
                </a:solidFill>
                <a:sym typeface="Symbol" pitchFamily="-109" charset="2"/>
              </a:rPr>
              <a:t>gap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Symbol" pitchFamily="-109" charset="2"/>
              </a:rPr>
              <a:t>D</a:t>
            </a:r>
            <a:r>
              <a:rPr lang="en-US" dirty="0" smtClean="0">
                <a:solidFill>
                  <a:srgbClr val="000090"/>
                </a:solidFill>
                <a:sym typeface="Symbol" pitchFamily="-109" charset="2"/>
              </a:rPr>
              <a:t> ~ 100 K over ~40% of FS </a:t>
            </a:r>
            <a:br>
              <a:rPr lang="en-US" dirty="0" smtClean="0">
                <a:solidFill>
                  <a:srgbClr val="000090"/>
                </a:solidFill>
                <a:sym typeface="Symbol" pitchFamily="-109" charset="2"/>
              </a:rPr>
            </a:br>
            <a:r>
              <a:rPr lang="en-US" dirty="0" smtClean="0"/>
              <a:t>(</a:t>
            </a:r>
            <a:r>
              <a:rPr lang="en-US" dirty="0"/>
              <a:t>polycrystalline specimens)</a:t>
            </a: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/>
            </a:r>
            <a:br>
              <a:rPr lang="en-US" i="1" dirty="0">
                <a:solidFill>
                  <a:srgbClr val="008000"/>
                </a:solidFill>
                <a:sym typeface="Symbol" pitchFamily="-109" charset="2"/>
              </a:rPr>
            </a:b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>Maple, </a:t>
            </a:r>
            <a:r>
              <a:rPr lang="en-US" i="1" dirty="0" err="1">
                <a:solidFill>
                  <a:srgbClr val="008000"/>
                </a:solidFill>
                <a:sym typeface="Symbol" pitchFamily="-109" charset="2"/>
              </a:rPr>
              <a:t>Dalichaouch</a:t>
            </a: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>, </a:t>
            </a:r>
            <a:r>
              <a:rPr lang="en-US" i="1" dirty="0" err="1">
                <a:solidFill>
                  <a:srgbClr val="008000"/>
                </a:solidFill>
                <a:sym typeface="Symbol" pitchFamily="-109" charset="2"/>
              </a:rPr>
              <a:t>Kohara</a:t>
            </a: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>, </a:t>
            </a:r>
            <a:r>
              <a:rPr lang="en-US" i="1" dirty="0" err="1">
                <a:solidFill>
                  <a:srgbClr val="008000"/>
                </a:solidFill>
                <a:sym typeface="Symbol" pitchFamily="-109" charset="2"/>
              </a:rPr>
              <a:t>Rossel</a:t>
            </a: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>, </a:t>
            </a:r>
            <a:r>
              <a:rPr lang="en-US" i="1" dirty="0" err="1">
                <a:solidFill>
                  <a:srgbClr val="008000"/>
                </a:solidFill>
                <a:sym typeface="Symbol" pitchFamily="-109" charset="2"/>
              </a:rPr>
              <a:t>Torikachvili</a:t>
            </a: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>, </a:t>
            </a:r>
            <a:r>
              <a:rPr lang="en-US" i="1" dirty="0" err="1">
                <a:solidFill>
                  <a:srgbClr val="008000"/>
                </a:solidFill>
                <a:sym typeface="Symbol" pitchFamily="-109" charset="2"/>
              </a:rPr>
              <a:t>McElfresh</a:t>
            </a:r>
            <a:r>
              <a:rPr lang="en-US" i="1" dirty="0">
                <a:solidFill>
                  <a:srgbClr val="008000"/>
                </a:solidFill>
                <a:sym typeface="Symbol" pitchFamily="-109" charset="2"/>
              </a:rPr>
              <a:t>, Thompson, PRL (86)</a:t>
            </a:r>
            <a:endParaRPr lang="en-US" dirty="0" smtClean="0">
              <a:solidFill>
                <a:schemeClr val="tx1"/>
              </a:solidFill>
            </a:endParaRPr>
          </a:p>
          <a:p>
            <a:pPr marL="171450" indent="-171450" algn="l" eaLnBrk="1" hangingPunct="1">
              <a:spcBef>
                <a:spcPct val="50000"/>
              </a:spcBef>
              <a:buFont typeface="Times" pitchFamily="-109" charset="0"/>
              <a:buChar char="•"/>
            </a:pPr>
            <a:r>
              <a:rPr lang="en-US" dirty="0" smtClean="0">
                <a:solidFill>
                  <a:srgbClr val="000080"/>
                </a:solidFill>
              </a:rPr>
              <a:t>Neutron </a:t>
            </a:r>
            <a:r>
              <a:rPr lang="en-US" dirty="0">
                <a:solidFill>
                  <a:srgbClr val="000080"/>
                </a:solidFill>
              </a:rPr>
              <a:t>scattering </a:t>
            </a:r>
            <a:r>
              <a:rPr lang="en-US" dirty="0" smtClean="0">
                <a:solidFill>
                  <a:srgbClr val="000080"/>
                </a:solidFill>
              </a:rPr>
              <a:t>experiments – SMAFM with </a:t>
            </a:r>
            <a:r>
              <a:rPr lang="en-US" dirty="0" err="1" smtClean="0">
                <a:solidFill>
                  <a:srgbClr val="00008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80"/>
                </a:solidFill>
              </a:rPr>
              <a:t> ~ 0.03 </a:t>
            </a:r>
            <a:r>
              <a:rPr lang="en-US" dirty="0" err="1" smtClean="0">
                <a:solidFill>
                  <a:srgbClr val="00008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rgbClr val="000080"/>
                </a:solidFill>
              </a:rPr>
              <a:t>B</a:t>
            </a:r>
            <a:r>
              <a:rPr lang="en-US" dirty="0" smtClean="0">
                <a:solidFill>
                  <a:srgbClr val="000080"/>
                </a:solidFill>
              </a:rPr>
              <a:t> || </a:t>
            </a:r>
            <a:r>
              <a:rPr lang="en-US" dirty="0" err="1" smtClean="0">
                <a:solidFill>
                  <a:srgbClr val="000080"/>
                </a:solidFill>
              </a:rPr>
              <a:t>c</a:t>
            </a:r>
            <a:r>
              <a:rPr lang="en-US" dirty="0" smtClean="0">
                <a:solidFill>
                  <a:srgbClr val="000080"/>
                </a:solidFill>
              </a:rPr>
              <a:t>-axis </a:t>
            </a:r>
            <a:br>
              <a:rPr lang="en-US" dirty="0" smtClean="0">
                <a:solidFill>
                  <a:srgbClr val="000080"/>
                </a:solidFill>
              </a:rPr>
            </a:br>
            <a:r>
              <a:rPr lang="en-US" dirty="0" smtClean="0">
                <a:solidFill>
                  <a:srgbClr val="000080"/>
                </a:solidFill>
              </a:rPr>
              <a:t>(</a:t>
            </a:r>
            <a:r>
              <a:rPr lang="en-US" dirty="0">
                <a:solidFill>
                  <a:srgbClr val="000080"/>
                </a:solidFill>
              </a:rPr>
              <a:t>single crystal specimens)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i="1" dirty="0" err="1">
                <a:solidFill>
                  <a:srgbClr val="008000"/>
                </a:solidFill>
              </a:rPr>
              <a:t>Broholm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Kjems</a:t>
            </a:r>
            <a:r>
              <a:rPr lang="en-US" i="1" dirty="0">
                <a:solidFill>
                  <a:srgbClr val="008000"/>
                </a:solidFill>
              </a:rPr>
              <a:t>, Buyers, Matthews, </a:t>
            </a:r>
            <a:r>
              <a:rPr lang="en-US" i="1" dirty="0" err="1">
                <a:solidFill>
                  <a:srgbClr val="008000"/>
                </a:solidFill>
              </a:rPr>
              <a:t>Palstra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Menovsky</a:t>
            </a:r>
            <a:r>
              <a:rPr lang="en-US" i="1" dirty="0">
                <a:solidFill>
                  <a:srgbClr val="008000"/>
                </a:solidFill>
              </a:rPr>
              <a:t>, </a:t>
            </a:r>
            <a:r>
              <a:rPr lang="en-US" i="1" dirty="0" err="1">
                <a:solidFill>
                  <a:srgbClr val="008000"/>
                </a:solidFill>
              </a:rPr>
              <a:t>Mydosh</a:t>
            </a:r>
            <a:r>
              <a:rPr lang="en-US" i="1" dirty="0">
                <a:solidFill>
                  <a:srgbClr val="008000"/>
                </a:solidFill>
              </a:rPr>
              <a:t>, PRL (86)</a:t>
            </a:r>
            <a:endParaRPr lang="en-US" i="1" dirty="0" smtClean="0">
              <a:solidFill>
                <a:srgbClr val="008000"/>
              </a:solidFill>
            </a:endParaRPr>
          </a:p>
          <a:p>
            <a:pPr marL="171450" indent="-171450">
              <a:spcBef>
                <a:spcPct val="50000"/>
              </a:spcBef>
              <a:buFont typeface="Times" pitchFamily="-109" charset="0"/>
              <a:buChar char="•"/>
            </a:pPr>
            <a:r>
              <a:rPr lang="en-US" dirty="0" smtClean="0">
                <a:solidFill>
                  <a:srgbClr val="000080"/>
                </a:solidFill>
              </a:rPr>
              <a:t>Followed by enormous number of papers (experimental, theoretical)</a:t>
            </a:r>
            <a:br>
              <a:rPr lang="en-US" dirty="0" smtClean="0">
                <a:solidFill>
                  <a:srgbClr val="000080"/>
                </a:solidFill>
              </a:rPr>
            </a:br>
            <a:r>
              <a:rPr lang="en-US" dirty="0" smtClean="0">
                <a:solidFill>
                  <a:srgbClr val="000080"/>
                </a:solidFill>
              </a:rPr>
              <a:t>Many papers devoted to establishing identity of “hidden order” (HO) phase</a:t>
            </a:r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7"/>
          <p:cNvSpPr>
            <a:spLocks noChangeShapeType="1"/>
          </p:cNvSpPr>
          <p:nvPr/>
        </p:nvSpPr>
        <p:spPr bwMode="auto">
          <a:xfrm>
            <a:off x="381000" y="781308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0999" y="2584070"/>
            <a:ext cx="7385287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Superconductivity (SC) 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Magnetic order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err="1" smtClean="0"/>
              <a:t>Quadrupolar</a:t>
            </a:r>
            <a:r>
              <a:rPr lang="en-US" dirty="0" smtClean="0"/>
              <a:t> order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Spin and charge density wave (SDW and CDW) order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Heavy </a:t>
            </a:r>
            <a:r>
              <a:rPr lang="en-US" dirty="0" err="1" smtClean="0"/>
              <a:t>fermion</a:t>
            </a:r>
            <a:r>
              <a:rPr lang="en-US" dirty="0" smtClean="0"/>
              <a:t> (HF) behavior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Valence fluctuations (</a:t>
            </a:r>
            <a:r>
              <a:rPr lang="en-US" dirty="0" err="1" smtClean="0"/>
              <a:t>VFs</a:t>
            </a:r>
            <a:r>
              <a:rPr lang="en-US" dirty="0" smtClean="0"/>
              <a:t>)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Hybridization gap </a:t>
            </a:r>
            <a:r>
              <a:rPr lang="en-US" dirty="0" err="1" smtClean="0"/>
              <a:t>semiconductivity</a:t>
            </a:r>
            <a:r>
              <a:rPr lang="en-US" dirty="0" smtClean="0"/>
              <a:t> (Kondo insulator behavior)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Non-Fermi liquid (NFL) behavior</a:t>
            </a:r>
          </a:p>
          <a:p>
            <a:pPr marL="458788" lvl="1" indent="-290513">
              <a:spcAft>
                <a:spcPts val="400"/>
              </a:spcAft>
              <a:buFont typeface="Lucida Grande"/>
              <a:buChar char="−"/>
            </a:pPr>
            <a:r>
              <a:rPr lang="en-US" dirty="0" smtClean="0"/>
              <a:t>Metal – insulator (M-I) transitions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6796" y="206755"/>
            <a:ext cx="2654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spcAft>
                <a:spcPts val="1200"/>
              </a:spcAft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64606" y="46282"/>
            <a:ext cx="7477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Superconductivity, spin and charge order, and quantum critical </a:t>
            </a:r>
            <a:br>
              <a:rPr lang="en-US" sz="2000" i="1" dirty="0" smtClean="0">
                <a:solidFill>
                  <a:srgbClr val="000090"/>
                </a:solidFill>
              </a:rPr>
            </a:br>
            <a:r>
              <a:rPr lang="en-US" sz="2000" i="1" dirty="0" smtClean="0">
                <a:solidFill>
                  <a:srgbClr val="000090"/>
                </a:solidFill>
              </a:rPr>
              <a:t>behavior in correlated electron materials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224" y="2151215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10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Wide variety of correlated electron ground states and phenomena: e.g.,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75224" y="5660165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Remarkably rich and complex phase diagrams: T </a:t>
            </a:r>
            <a:r>
              <a:rPr lang="en-US" i="1" dirty="0" err="1" smtClean="0">
                <a:solidFill>
                  <a:srgbClr val="000090"/>
                </a:solidFill>
              </a:rPr>
              <a:t>vs</a:t>
            </a:r>
            <a:r>
              <a:rPr lang="en-US" i="1" dirty="0" smtClean="0">
                <a:solidFill>
                  <a:srgbClr val="000090"/>
                </a:solidFill>
              </a:rPr>
              <a:t> </a:t>
            </a:r>
            <a:r>
              <a:rPr lang="en-US" i="1" dirty="0" err="1" smtClean="0">
                <a:solidFill>
                  <a:srgbClr val="000090"/>
                </a:solidFill>
              </a:rPr>
              <a:t>x</a:t>
            </a:r>
            <a:r>
              <a:rPr lang="en-US" i="1" dirty="0" smtClean="0">
                <a:solidFill>
                  <a:srgbClr val="000090"/>
                </a:solidFill>
              </a:rPr>
              <a:t>, P, H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81000" y="6087893"/>
            <a:ext cx="300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i="1" dirty="0" smtClean="0">
                <a:solidFill>
                  <a:srgbClr val="800000"/>
                </a:solidFill>
              </a:rPr>
              <a:t>“Materials driven physics”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934356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lvl="2" indent="-174625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Coupled charge, spin, orbital, lattice degrees of freedom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362859"/>
            <a:ext cx="3926075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lvl="2" indent="-174625">
              <a:lnSpc>
                <a:spcPts val="2200"/>
              </a:lnSpc>
              <a:spcAft>
                <a:spcPts val="8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Competing interactions </a:t>
            </a:r>
            <a:endParaRPr lang="en-US" dirty="0" smtClean="0">
              <a:solidFill>
                <a:srgbClr val="000090"/>
              </a:solidFill>
            </a:endParaRPr>
          </a:p>
          <a:p>
            <a:pPr marL="452438" lvl="3" indent="-277813">
              <a:lnSpc>
                <a:spcPts val="2200"/>
              </a:lnSpc>
              <a:spcAft>
                <a:spcPts val="800"/>
              </a:spcAft>
              <a:buFont typeface="Lucida Grande"/>
              <a:buChar char="−"/>
            </a:pPr>
            <a:r>
              <a:rPr lang="en-US" dirty="0" smtClean="0"/>
              <a:t>Readily “tuned” by </a:t>
            </a:r>
            <a:r>
              <a:rPr lang="en-US" dirty="0" err="1" smtClean="0"/>
              <a:t>x</a:t>
            </a:r>
            <a:r>
              <a:rPr lang="en-US" dirty="0" smtClean="0"/>
              <a:t>, P, H (“knobs”)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16469" y="599219"/>
            <a:ext cx="5727132" cy="4097785"/>
            <a:chOff x="692398" y="685800"/>
            <a:chExt cx="5022602" cy="3352800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692398" y="685800"/>
              <a:ext cx="5022602" cy="3352800"/>
              <a:chOff x="720" y="439"/>
              <a:chExt cx="3072" cy="1968"/>
            </a:xfrm>
          </p:grpSpPr>
          <p:pic>
            <p:nvPicPr>
              <p:cNvPr id="45072" name="Picture 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20" y="439"/>
                <a:ext cx="3072" cy="1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073" name="Rectangle 9"/>
              <p:cNvSpPr>
                <a:spLocks noChangeArrowheads="1"/>
              </p:cNvSpPr>
              <p:nvPr/>
            </p:nvSpPr>
            <p:spPr bwMode="auto">
              <a:xfrm>
                <a:off x="2764" y="1223"/>
                <a:ext cx="811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800000"/>
                    </a:solidFill>
                  </a:rPr>
                  <a:t>C’(T)/T=</a:t>
                </a:r>
                <a:r>
                  <a:rPr lang="en-US" sz="1400" dirty="0">
                    <a:solidFill>
                      <a:srgbClr val="800000"/>
                    </a:solidFill>
                    <a:latin typeface="Symbol" pitchFamily="31" charset="2"/>
                  </a:rPr>
                  <a:t>g</a:t>
                </a:r>
                <a:r>
                  <a:rPr lang="en-US" sz="1400" dirty="0">
                    <a:solidFill>
                      <a:srgbClr val="800000"/>
                    </a:solidFill>
                  </a:rPr>
                  <a:t>’+</a:t>
                </a:r>
                <a:r>
                  <a:rPr lang="en-US" sz="1400" dirty="0">
                    <a:solidFill>
                      <a:srgbClr val="800000"/>
                    </a:solidFill>
                    <a:latin typeface="Symbol" pitchFamily="31" charset="2"/>
                  </a:rPr>
                  <a:t>b</a:t>
                </a:r>
                <a:r>
                  <a:rPr lang="en-US" sz="1400" dirty="0">
                    <a:solidFill>
                      <a:srgbClr val="800000"/>
                    </a:solidFill>
                  </a:rPr>
                  <a:t>T</a:t>
                </a:r>
                <a:r>
                  <a:rPr lang="en-US" sz="1400" baseline="30000" dirty="0">
                    <a:solidFill>
                      <a:srgbClr val="800000"/>
                    </a:solidFill>
                  </a:rPr>
                  <a:t>2</a:t>
                </a:r>
                <a:endParaRPr lang="en-US" sz="1600" dirty="0"/>
              </a:p>
            </p:txBody>
          </p:sp>
          <p:sp>
            <p:nvSpPr>
              <p:cNvPr id="45074" name="Rectangle 11"/>
              <p:cNvSpPr>
                <a:spLocks noChangeArrowheads="1"/>
              </p:cNvSpPr>
              <p:nvPr/>
            </p:nvSpPr>
            <p:spPr bwMode="auto">
              <a:xfrm>
                <a:off x="2832" y="1728"/>
                <a:ext cx="763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800000"/>
                    </a:solidFill>
                  </a:rPr>
                  <a:t>C(T)/T=</a:t>
                </a:r>
                <a:r>
                  <a:rPr lang="en-US" sz="1400" dirty="0">
                    <a:solidFill>
                      <a:srgbClr val="800000"/>
                    </a:solidFill>
                    <a:latin typeface="Symbol" pitchFamily="31" charset="2"/>
                  </a:rPr>
                  <a:t>g</a:t>
                </a:r>
                <a:r>
                  <a:rPr lang="en-US" sz="1400" dirty="0">
                    <a:solidFill>
                      <a:srgbClr val="800000"/>
                    </a:solidFill>
                  </a:rPr>
                  <a:t>+</a:t>
                </a:r>
                <a:r>
                  <a:rPr lang="en-US" sz="1400" dirty="0">
                    <a:solidFill>
                      <a:srgbClr val="800000"/>
                    </a:solidFill>
                    <a:latin typeface="Symbol" pitchFamily="31" charset="2"/>
                  </a:rPr>
                  <a:t>b</a:t>
                </a:r>
                <a:r>
                  <a:rPr lang="en-US" sz="1400" dirty="0">
                    <a:solidFill>
                      <a:srgbClr val="800000"/>
                    </a:solidFill>
                  </a:rPr>
                  <a:t>T</a:t>
                </a:r>
                <a:r>
                  <a:rPr lang="en-US" sz="1400" baseline="30000" dirty="0">
                    <a:solidFill>
                      <a:srgbClr val="800000"/>
                    </a:solidFill>
                  </a:rPr>
                  <a:t>2</a:t>
                </a:r>
                <a:endParaRPr lang="en-US" sz="1600" baseline="30000" dirty="0"/>
              </a:p>
            </p:txBody>
          </p:sp>
        </p:grpSp>
        <p:sp>
          <p:nvSpPr>
            <p:cNvPr id="45068" name="Line 23"/>
            <p:cNvSpPr>
              <a:spLocks noChangeShapeType="1"/>
            </p:cNvSpPr>
            <p:nvPr/>
          </p:nvSpPr>
          <p:spPr bwMode="auto">
            <a:xfrm>
              <a:off x="1028849" y="3042863"/>
              <a:ext cx="313913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9" name="Line 24"/>
            <p:cNvSpPr>
              <a:spLocks noChangeShapeType="1"/>
            </p:cNvSpPr>
            <p:nvPr/>
          </p:nvSpPr>
          <p:spPr bwMode="auto">
            <a:xfrm>
              <a:off x="1028849" y="3206414"/>
              <a:ext cx="313913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0" name="Rectangle 25"/>
            <p:cNvSpPr>
              <a:spLocks noChangeArrowheads="1"/>
            </p:cNvSpPr>
            <p:nvPr/>
          </p:nvSpPr>
          <p:spPr bwMode="auto">
            <a:xfrm>
              <a:off x="727949" y="2837521"/>
              <a:ext cx="295928" cy="25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800000"/>
                  </a:solidFill>
                  <a:latin typeface="Symbol" pitchFamily="31" charset="2"/>
                  <a:sym typeface="Symbol" pitchFamily="31" charset="2"/>
                </a:rPr>
                <a:t></a:t>
              </a:r>
              <a:r>
                <a:rPr lang="en-US" sz="1400" dirty="0">
                  <a:solidFill>
                    <a:srgbClr val="800000"/>
                  </a:solidFill>
                </a:rPr>
                <a:t>’</a:t>
              </a:r>
              <a:endParaRPr lang="en-US" dirty="0"/>
            </a:p>
          </p:txBody>
        </p:sp>
        <p:sp>
          <p:nvSpPr>
            <p:cNvPr id="45071" name="Rectangle 26"/>
            <p:cNvSpPr>
              <a:spLocks noChangeArrowheads="1"/>
            </p:cNvSpPr>
            <p:nvPr/>
          </p:nvSpPr>
          <p:spPr bwMode="auto">
            <a:xfrm>
              <a:off x="739327" y="3139068"/>
              <a:ext cx="474139" cy="25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800000"/>
                  </a:solidFill>
                  <a:latin typeface="Symbol" pitchFamily="31" charset="2"/>
                  <a:sym typeface="Symbol" pitchFamily="31" charset="2"/>
                </a:rPr>
                <a:t></a:t>
              </a:r>
              <a:r>
                <a:rPr lang="en-US" sz="1400" dirty="0">
                  <a:solidFill>
                    <a:srgbClr val="800000"/>
                  </a:solidFill>
                </a:rPr>
                <a:t>(0)</a:t>
              </a:r>
              <a:endParaRPr lang="en-US" dirty="0"/>
            </a:p>
          </p:txBody>
        </p:sp>
      </p:grp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475163" y="30781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358058" y="4740295"/>
            <a:ext cx="8458200" cy="1958975"/>
          </a:xfrm>
          <a:prstGeom prst="rect">
            <a:avLst/>
          </a:prstGeom>
          <a:solidFill>
            <a:srgbClr val="F7F7F7"/>
          </a:soli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eaLnBrk="1" hangingPunct="1">
              <a:spcBef>
                <a:spcPct val="15000"/>
              </a:spcBef>
              <a:buFont typeface="Times" pitchFamily="31" charset="0"/>
              <a:buChar char="•"/>
            </a:pPr>
            <a:r>
              <a:rPr lang="en-US" sz="1800" dirty="0">
                <a:solidFill>
                  <a:srgbClr val="000080"/>
                </a:solidFill>
              </a:rPr>
              <a:t>BCS-type mean field transition at T</a:t>
            </a:r>
            <a:r>
              <a:rPr lang="en-US" sz="1800" baseline="-25000" dirty="0">
                <a:solidFill>
                  <a:srgbClr val="000080"/>
                </a:solidFill>
              </a:rPr>
              <a:t>o</a:t>
            </a:r>
            <a:r>
              <a:rPr lang="en-US" sz="1800" dirty="0">
                <a:solidFill>
                  <a:srgbClr val="000080"/>
                </a:solidFill>
              </a:rPr>
              <a:t> = 17.5 K</a:t>
            </a:r>
          </a:p>
          <a:p>
            <a:pPr lvl="1" indent="-165100" eaLnBrk="1" hangingPunct="1">
              <a:spcBef>
                <a:spcPct val="15000"/>
              </a:spcBef>
              <a:buFont typeface="Helvetica CE" pitchFamily="31" charset="-18"/>
              <a:buChar char="–"/>
            </a:pPr>
            <a:r>
              <a:rPr lang="en-US" sz="1800" dirty="0" err="1">
                <a:solidFill>
                  <a:srgbClr val="000080"/>
                </a:solidFill>
                <a:latin typeface="Symbol" pitchFamily="31" charset="2"/>
              </a:rPr>
              <a:t>d</a:t>
            </a:r>
            <a:r>
              <a:rPr lang="en-US" sz="1800" dirty="0" err="1">
                <a:solidFill>
                  <a:srgbClr val="000080"/>
                </a:solidFill>
              </a:rPr>
              <a:t>C</a:t>
            </a:r>
            <a:r>
              <a:rPr lang="en-US" sz="1800" dirty="0">
                <a:solidFill>
                  <a:srgbClr val="000080"/>
                </a:solidFill>
              </a:rPr>
              <a:t> ≈ </a:t>
            </a:r>
            <a:r>
              <a:rPr lang="en-US" sz="1800" dirty="0" err="1">
                <a:solidFill>
                  <a:srgbClr val="000080"/>
                </a:solidFill>
              </a:rPr>
              <a:t>Aexp</a:t>
            </a:r>
            <a:r>
              <a:rPr lang="en-US" sz="1800" dirty="0">
                <a:solidFill>
                  <a:srgbClr val="000080"/>
                </a:solidFill>
              </a:rPr>
              <a:t>(-</a:t>
            </a:r>
            <a:r>
              <a:rPr lang="en-US" sz="1800" dirty="0">
                <a:solidFill>
                  <a:srgbClr val="000080"/>
                </a:solidFill>
                <a:latin typeface="Symbol" pitchFamily="31" charset="2"/>
              </a:rPr>
              <a:t>D</a:t>
            </a:r>
            <a:r>
              <a:rPr lang="en-US" sz="1800" dirty="0">
                <a:solidFill>
                  <a:srgbClr val="000080"/>
                </a:solidFill>
              </a:rPr>
              <a:t>/T); </a:t>
            </a:r>
            <a:r>
              <a:rPr lang="en-US" sz="1800" dirty="0">
                <a:solidFill>
                  <a:srgbClr val="000080"/>
                </a:solidFill>
                <a:latin typeface="Symbol" pitchFamily="31" charset="2"/>
              </a:rPr>
              <a:t>D</a:t>
            </a:r>
            <a:r>
              <a:rPr lang="en-US" sz="1800" dirty="0">
                <a:solidFill>
                  <a:srgbClr val="000080"/>
                </a:solidFill>
              </a:rPr>
              <a:t> ~ 10</a:t>
            </a:r>
            <a:r>
              <a:rPr lang="en-US" sz="1800" baseline="30000" dirty="0">
                <a:solidFill>
                  <a:srgbClr val="000080"/>
                </a:solidFill>
              </a:rPr>
              <a:t>2</a:t>
            </a:r>
            <a:r>
              <a:rPr lang="en-US" sz="1800" dirty="0">
                <a:solidFill>
                  <a:srgbClr val="000080"/>
                </a:solidFill>
              </a:rPr>
              <a:t> K </a:t>
            </a:r>
            <a:r>
              <a:rPr lang="en-US" sz="1800" dirty="0" err="1">
                <a:solidFill>
                  <a:srgbClr val="000080"/>
                </a:solidFill>
                <a:sym typeface="Symbol" pitchFamily="31" charset="2"/>
              </a:rPr>
              <a:t></a:t>
            </a:r>
            <a:r>
              <a:rPr lang="en-US" sz="1800" dirty="0">
                <a:solidFill>
                  <a:srgbClr val="000080"/>
                </a:solidFill>
              </a:rPr>
              <a:t> SDW or CDW</a:t>
            </a:r>
          </a:p>
          <a:p>
            <a:pPr lvl="1" indent="-165100" eaLnBrk="1" hangingPunct="1">
              <a:spcBef>
                <a:spcPct val="15000"/>
              </a:spcBef>
              <a:buFont typeface="Helvetica CE" pitchFamily="31" charset="-18"/>
              <a:buChar char="–"/>
            </a:pPr>
            <a:r>
              <a:rPr lang="en-US" sz="1800" dirty="0">
                <a:solidFill>
                  <a:srgbClr val="000080"/>
                </a:solidFill>
                <a:latin typeface="Symbol" pitchFamily="31" charset="2"/>
              </a:rPr>
              <a:t>g</a:t>
            </a:r>
            <a:r>
              <a:rPr lang="en-US" sz="1800" dirty="0">
                <a:solidFill>
                  <a:srgbClr val="000080"/>
                </a:solidFill>
              </a:rPr>
              <a:t>(0)/</a:t>
            </a:r>
            <a:r>
              <a:rPr lang="en-US" sz="1800" dirty="0">
                <a:solidFill>
                  <a:srgbClr val="000080"/>
                </a:solidFill>
                <a:latin typeface="Symbol" pitchFamily="31" charset="2"/>
              </a:rPr>
              <a:t>g</a:t>
            </a:r>
            <a:r>
              <a:rPr lang="en-US" sz="1800" dirty="0">
                <a:solidFill>
                  <a:srgbClr val="000080"/>
                </a:solidFill>
              </a:rPr>
              <a:t>’ ≈ 0.6 </a:t>
            </a:r>
            <a:r>
              <a:rPr lang="en-US" sz="1800" dirty="0" err="1">
                <a:solidFill>
                  <a:srgbClr val="000080"/>
                </a:solidFill>
                <a:sym typeface="Symbol" pitchFamily="31" charset="2"/>
              </a:rPr>
              <a:t></a:t>
            </a:r>
            <a:r>
              <a:rPr lang="en-US" sz="1800" dirty="0">
                <a:solidFill>
                  <a:srgbClr val="000080"/>
                </a:solidFill>
                <a:sym typeface="Symbol" pitchFamily="31" charset="2"/>
              </a:rPr>
              <a:t> ~ 40 % Fermi surface removed by SDW or CDW</a:t>
            </a:r>
            <a:endParaRPr lang="en-US" sz="1800" dirty="0" smtClean="0">
              <a:solidFill>
                <a:srgbClr val="000080"/>
              </a:solidFill>
              <a:sym typeface="Symbol" pitchFamily="31" charset="2"/>
            </a:endParaRPr>
          </a:p>
          <a:p>
            <a:pPr lvl="1" indent="-165100" eaLnBrk="1" hangingPunct="1">
              <a:spcBef>
                <a:spcPct val="15000"/>
              </a:spcBef>
              <a:buFontTx/>
              <a:buChar char="–"/>
            </a:pPr>
            <a:r>
              <a:rPr lang="en-US" sz="1800" dirty="0" smtClean="0">
                <a:solidFill>
                  <a:srgbClr val="000080"/>
                </a:solidFill>
                <a:sym typeface="Symbol" pitchFamily="31" charset="2"/>
              </a:rPr>
              <a:t>SDW </a:t>
            </a:r>
            <a:r>
              <a:rPr lang="en-US" sz="1800" dirty="0">
                <a:solidFill>
                  <a:srgbClr val="000080"/>
                </a:solidFill>
                <a:sym typeface="Symbol" pitchFamily="31" charset="2"/>
              </a:rPr>
              <a:t>or CDW </a:t>
            </a:r>
            <a:r>
              <a:rPr lang="en-US" sz="1800" dirty="0" smtClean="0">
                <a:solidFill>
                  <a:srgbClr val="000080"/>
                </a:solidFill>
                <a:sym typeface="Symbol" pitchFamily="31" charset="2"/>
              </a:rPr>
              <a:t>competes with SC </a:t>
            </a:r>
            <a:r>
              <a:rPr lang="en-US" sz="1800" dirty="0">
                <a:solidFill>
                  <a:srgbClr val="000080"/>
                </a:solidFill>
                <a:sym typeface="Symbol" pitchFamily="31" charset="2"/>
              </a:rPr>
              <a:t>for Fermi surface!</a:t>
            </a:r>
          </a:p>
          <a:p>
            <a:pPr marL="177800" indent="-177800" eaLnBrk="1" hangingPunct="1">
              <a:spcBef>
                <a:spcPct val="15000"/>
              </a:spcBef>
              <a:buFont typeface="Times" pitchFamily="31" charset="0"/>
              <a:buChar char="•"/>
            </a:pPr>
            <a:r>
              <a:rPr lang="en-US" sz="1800" dirty="0">
                <a:solidFill>
                  <a:srgbClr val="000080"/>
                </a:solidFill>
                <a:latin typeface="Symbol" pitchFamily="31" charset="2"/>
                <a:sym typeface="Symbol" pitchFamily="31" charset="2"/>
              </a:rPr>
              <a:t></a:t>
            </a:r>
            <a:r>
              <a:rPr lang="en-US" sz="1800" dirty="0">
                <a:solidFill>
                  <a:srgbClr val="000080"/>
                </a:solidFill>
                <a:sym typeface="Symbol" pitchFamily="31" charset="2"/>
              </a:rPr>
              <a:t>S ≈ 0.2ln(2) too large for AFM with small </a:t>
            </a:r>
            <a:r>
              <a:rPr lang="en-US" sz="1800" dirty="0" err="1">
                <a:solidFill>
                  <a:srgbClr val="000080"/>
                </a:solidFill>
                <a:latin typeface="Symbol" pitchFamily="31" charset="2"/>
                <a:sym typeface="Symbol" pitchFamily="31" charset="2"/>
              </a:rPr>
              <a:t></a:t>
            </a:r>
            <a:r>
              <a:rPr lang="en-US" sz="1800" dirty="0">
                <a:solidFill>
                  <a:srgbClr val="000080"/>
                </a:solidFill>
              </a:rPr>
              <a:t>≈ 0.03 </a:t>
            </a:r>
            <a:r>
              <a:rPr lang="en-US" sz="1800" dirty="0">
                <a:solidFill>
                  <a:srgbClr val="000080"/>
                </a:solidFill>
                <a:latin typeface="Symbol" pitchFamily="31" charset="2"/>
                <a:sym typeface="Symbol" pitchFamily="31" charset="2"/>
              </a:rPr>
              <a:t></a:t>
            </a:r>
            <a:r>
              <a:rPr lang="en-US" sz="1800" baseline="-25000" dirty="0">
                <a:solidFill>
                  <a:srgbClr val="000080"/>
                </a:solidFill>
              </a:rPr>
              <a:t>B</a:t>
            </a:r>
            <a:r>
              <a:rPr lang="en-US" sz="1800" dirty="0">
                <a:solidFill>
                  <a:srgbClr val="000080"/>
                </a:solidFill>
                <a:sym typeface="Symbol" pitchFamily="31" charset="2"/>
              </a:rPr>
              <a:t> </a:t>
            </a:r>
            <a:r>
              <a:rPr lang="en-US" sz="1800" dirty="0" err="1">
                <a:solidFill>
                  <a:srgbClr val="000080"/>
                </a:solidFill>
                <a:sym typeface="Symbol" pitchFamily="31" charset="2"/>
              </a:rPr>
              <a:t></a:t>
            </a:r>
            <a:r>
              <a:rPr lang="en-US" sz="1800" dirty="0">
                <a:solidFill>
                  <a:srgbClr val="800000"/>
                </a:solidFill>
                <a:sym typeface="Symbol" pitchFamily="31" charset="2"/>
              </a:rPr>
              <a:t> Hidden order (HO)</a:t>
            </a:r>
            <a:r>
              <a:rPr lang="en-US" sz="1800" i="1" dirty="0">
                <a:solidFill>
                  <a:srgbClr val="800000"/>
                </a:solidFill>
                <a:sym typeface="Symbol" pitchFamily="31" charset="2"/>
              </a:rPr>
              <a:t>?</a:t>
            </a:r>
          </a:p>
          <a:p>
            <a:pPr marL="177800" indent="-177800" eaLnBrk="1" hangingPunct="1">
              <a:spcBef>
                <a:spcPct val="15000"/>
              </a:spcBef>
              <a:buFont typeface="Times" pitchFamily="31" charset="0"/>
              <a:buChar char="•"/>
            </a:pPr>
            <a:r>
              <a:rPr lang="en-US" sz="1800" dirty="0">
                <a:solidFill>
                  <a:srgbClr val="000080"/>
                </a:solidFill>
              </a:rPr>
              <a:t>Superconductivity below </a:t>
            </a:r>
            <a:r>
              <a:rPr lang="en-US" sz="1800" dirty="0" err="1">
                <a:solidFill>
                  <a:srgbClr val="000080"/>
                </a:solidFill>
              </a:rPr>
              <a:t>T</a:t>
            </a:r>
            <a:r>
              <a:rPr lang="en-US" sz="1800" baseline="-25000" dirty="0" err="1">
                <a:solidFill>
                  <a:srgbClr val="000080"/>
                </a:solidFill>
              </a:rPr>
              <a:t>c</a:t>
            </a:r>
            <a:r>
              <a:rPr lang="en-US" sz="1800" baseline="-25000" dirty="0">
                <a:solidFill>
                  <a:srgbClr val="000080"/>
                </a:solidFill>
              </a:rPr>
              <a:t> </a:t>
            </a:r>
            <a:r>
              <a:rPr lang="en-US" sz="1800" dirty="0">
                <a:solidFill>
                  <a:srgbClr val="000080"/>
                </a:solidFill>
              </a:rPr>
              <a:t>≈ 1.5 K (onset)</a:t>
            </a:r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609600" y="76200"/>
            <a:ext cx="800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>
                <a:solidFill>
                  <a:srgbClr val="000080"/>
                </a:solidFill>
              </a:rPr>
              <a:t>Low temperature specific heat of URu</a:t>
            </a:r>
            <a:r>
              <a:rPr lang="en-US" sz="2000" i="1" baseline="-25000">
                <a:solidFill>
                  <a:srgbClr val="000080"/>
                </a:solidFill>
              </a:rPr>
              <a:t>2</a:t>
            </a:r>
            <a:r>
              <a:rPr lang="en-US" sz="2000" i="1">
                <a:solidFill>
                  <a:srgbClr val="000080"/>
                </a:solidFill>
              </a:rPr>
              <a:t>Si</a:t>
            </a:r>
            <a:r>
              <a:rPr lang="en-US" sz="2000" i="1" baseline="-25000">
                <a:solidFill>
                  <a:srgbClr val="000080"/>
                </a:solidFill>
              </a:rPr>
              <a:t>2</a:t>
            </a:r>
            <a:endParaRPr lang="en-US" baseline="-25000">
              <a:solidFill>
                <a:srgbClr val="000080"/>
              </a:solidFill>
            </a:endParaRP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6343650" y="2320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Line 12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Rectangle 13"/>
          <p:cNvSpPr>
            <a:spLocks noChangeArrowheads="1"/>
          </p:cNvSpPr>
          <p:nvPr/>
        </p:nvSpPr>
        <p:spPr bwMode="auto">
          <a:xfrm>
            <a:off x="1387475" y="2435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943600" y="613650"/>
            <a:ext cx="2667000" cy="3429177"/>
            <a:chOff x="3906" y="432"/>
            <a:chExt cx="1524" cy="2076"/>
          </a:xfrm>
        </p:grpSpPr>
        <p:pic>
          <p:nvPicPr>
            <p:cNvPr id="45075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6" y="432"/>
              <a:ext cx="1524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6" name="Rectangle 15"/>
            <p:cNvSpPr>
              <a:spLocks noChangeArrowheads="1"/>
            </p:cNvSpPr>
            <p:nvPr/>
          </p:nvSpPr>
          <p:spPr bwMode="auto">
            <a:xfrm>
              <a:off x="4357" y="2304"/>
              <a:ext cx="925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rgbClr val="800000"/>
                  </a:solidFill>
                </a:rPr>
                <a:t>SCing</a:t>
              </a:r>
              <a:r>
                <a:rPr lang="en-US" sz="1600" dirty="0">
                  <a:solidFill>
                    <a:srgbClr val="800000"/>
                  </a:solidFill>
                </a:rPr>
                <a:t> transition</a:t>
              </a:r>
              <a:endParaRPr lang="en-US" dirty="0"/>
            </a:p>
          </p:txBody>
        </p:sp>
      </p:grpSp>
      <p:sp>
        <p:nvSpPr>
          <p:cNvPr id="45065" name="Rectangle 18"/>
          <p:cNvSpPr>
            <a:spLocks noChangeArrowheads="1"/>
          </p:cNvSpPr>
          <p:nvPr/>
        </p:nvSpPr>
        <p:spPr bwMode="auto">
          <a:xfrm>
            <a:off x="5755396" y="4241372"/>
            <a:ext cx="3258887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 dirty="0">
                <a:solidFill>
                  <a:srgbClr val="008000"/>
                </a:solidFill>
                <a:sym typeface="Symbol" pitchFamily="31" charset="2"/>
              </a:rPr>
              <a:t>Maple, </a:t>
            </a:r>
            <a:r>
              <a:rPr lang="en-US" sz="1200" i="1" dirty="0" err="1">
                <a:solidFill>
                  <a:srgbClr val="008000"/>
                </a:solidFill>
                <a:sym typeface="Symbol" pitchFamily="31" charset="2"/>
              </a:rPr>
              <a:t>Dalichaouch</a:t>
            </a:r>
            <a:r>
              <a:rPr lang="en-US" sz="1200" i="1" dirty="0">
                <a:solidFill>
                  <a:srgbClr val="008000"/>
                </a:solidFill>
                <a:sym typeface="Symbol" pitchFamily="31" charset="2"/>
              </a:rPr>
              <a:t>, </a:t>
            </a:r>
            <a:r>
              <a:rPr lang="en-US" sz="1200" i="1" dirty="0" err="1">
                <a:solidFill>
                  <a:srgbClr val="008000"/>
                </a:solidFill>
                <a:sym typeface="Symbol" pitchFamily="31" charset="2"/>
              </a:rPr>
              <a:t>Kohara</a:t>
            </a:r>
            <a:r>
              <a:rPr lang="en-US" sz="1200" i="1" dirty="0">
                <a:solidFill>
                  <a:srgbClr val="008000"/>
                </a:solidFill>
                <a:sym typeface="Symbol" pitchFamily="31" charset="2"/>
              </a:rPr>
              <a:t>, </a:t>
            </a:r>
            <a:r>
              <a:rPr lang="en-US" sz="1200" i="1" dirty="0" err="1">
                <a:solidFill>
                  <a:srgbClr val="008000"/>
                </a:solidFill>
                <a:sym typeface="Symbol" pitchFamily="31" charset="2"/>
              </a:rPr>
              <a:t>Rossel</a:t>
            </a:r>
            <a:r>
              <a:rPr lang="en-US" sz="1200" i="1" dirty="0">
                <a:solidFill>
                  <a:srgbClr val="008000"/>
                </a:solidFill>
                <a:sym typeface="Symbol" pitchFamily="31" charset="2"/>
              </a:rPr>
              <a:t>,</a:t>
            </a:r>
            <a:r>
              <a:rPr lang="en-US" sz="1200" i="1" dirty="0" smtClean="0">
                <a:solidFill>
                  <a:srgbClr val="008000"/>
                </a:solidFill>
                <a:sym typeface="Symbol" pitchFamily="31" charset="2"/>
              </a:rPr>
              <a:t> </a:t>
            </a:r>
            <a:br>
              <a:rPr lang="en-US" sz="1200" i="1" dirty="0" smtClean="0">
                <a:solidFill>
                  <a:srgbClr val="008000"/>
                </a:solidFill>
                <a:sym typeface="Symbol" pitchFamily="31" charset="2"/>
              </a:rPr>
            </a:br>
            <a:r>
              <a:rPr lang="en-US" sz="1200" i="1" dirty="0" err="1" smtClean="0">
                <a:solidFill>
                  <a:srgbClr val="008000"/>
                </a:solidFill>
                <a:sym typeface="Symbol" pitchFamily="31" charset="2"/>
              </a:rPr>
              <a:t>Torikachvili</a:t>
            </a:r>
            <a:r>
              <a:rPr lang="en-US" sz="1200" i="1" dirty="0">
                <a:solidFill>
                  <a:srgbClr val="008000"/>
                </a:solidFill>
                <a:sym typeface="Symbol" pitchFamily="31" charset="2"/>
              </a:rPr>
              <a:t>,</a:t>
            </a:r>
            <a:r>
              <a:rPr lang="en-US" sz="1200" i="1" dirty="0" smtClean="0">
                <a:solidFill>
                  <a:srgbClr val="008000"/>
                </a:solidFill>
                <a:sym typeface="Symbol" pitchFamily="31" charset="2"/>
              </a:rPr>
              <a:t> </a:t>
            </a:r>
            <a:r>
              <a:rPr lang="en-US" sz="1200" i="1" dirty="0" err="1" smtClean="0">
                <a:solidFill>
                  <a:srgbClr val="008000"/>
                </a:solidFill>
                <a:sym typeface="Symbol" pitchFamily="31" charset="2"/>
              </a:rPr>
              <a:t>McElfresh</a:t>
            </a:r>
            <a:r>
              <a:rPr lang="en-US" sz="1200" i="1" dirty="0">
                <a:solidFill>
                  <a:srgbClr val="008000"/>
                </a:solidFill>
                <a:sym typeface="Symbol" pitchFamily="31" charset="2"/>
              </a:rPr>
              <a:t>, Thompson, PRL (86)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491871" y="89190"/>
            <a:ext cx="61613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URu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Si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:</a:t>
            </a:r>
            <a:r>
              <a:rPr lang="en-US" sz="2000" i="1" dirty="0" smtClean="0">
                <a:solidFill>
                  <a:srgbClr val="000090"/>
                </a:solidFill>
              </a:rPr>
              <a:t> Characteristics of “hidden order” phase</a:t>
            </a:r>
            <a:endParaRPr lang="en-US" baseline="-25000" dirty="0">
              <a:solidFill>
                <a:srgbClr val="000090"/>
              </a:solidFill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26422" y="2801800"/>
            <a:ext cx="8763000" cy="378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500"/>
              </a:spcAft>
              <a:buFont typeface="Times" pitchFamily="-109" charset="0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Energy gap observed in many experiments: e.g.,</a:t>
            </a:r>
          </a:p>
          <a:p>
            <a:pPr marL="177800" indent="-177800">
              <a:spcAft>
                <a:spcPts val="500"/>
              </a:spcAft>
            </a:pPr>
            <a:r>
              <a:rPr lang="en-US" dirty="0" smtClean="0"/>
              <a:t>	Features in many types of bulk measurements consistent with energy gap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Electrical resistivity 			</a:t>
            </a:r>
            <a:r>
              <a:rPr lang="en-US" sz="1600" i="1" dirty="0" err="1" smtClean="0">
                <a:solidFill>
                  <a:srgbClr val="008000"/>
                </a:solidFill>
              </a:rPr>
              <a:t>Palstra</a:t>
            </a:r>
            <a:r>
              <a:rPr lang="en-US" sz="1600" i="1" dirty="0" smtClean="0">
                <a:solidFill>
                  <a:srgbClr val="008000"/>
                </a:solidFill>
              </a:rPr>
              <a:t> et al. ’85; Maple et al. ’86; </a:t>
            </a:r>
            <a:r>
              <a:rPr lang="en-US" sz="1600" i="1" dirty="0" err="1" smtClean="0">
                <a:solidFill>
                  <a:srgbClr val="008000"/>
                </a:solidFill>
              </a:rPr>
              <a:t>Schlabitz</a:t>
            </a:r>
            <a:r>
              <a:rPr lang="en-US" sz="1600" i="1" dirty="0" smtClean="0">
                <a:solidFill>
                  <a:srgbClr val="008000"/>
                </a:solidFill>
              </a:rPr>
              <a:t> et al. ‘86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Magnetic susceptibility 		</a:t>
            </a:r>
            <a:r>
              <a:rPr lang="en-US" sz="1600" i="1" dirty="0" err="1" smtClean="0">
                <a:solidFill>
                  <a:srgbClr val="008000"/>
                </a:solidFill>
              </a:rPr>
              <a:t>Palstra</a:t>
            </a:r>
            <a:r>
              <a:rPr lang="en-US" sz="1600" i="1" dirty="0" smtClean="0">
                <a:solidFill>
                  <a:srgbClr val="008000"/>
                </a:solidFill>
              </a:rPr>
              <a:t> et al. ’85; Maple et al. ’86; </a:t>
            </a:r>
            <a:r>
              <a:rPr lang="en-US" sz="1600" i="1" dirty="0" err="1" smtClean="0">
                <a:solidFill>
                  <a:srgbClr val="008000"/>
                </a:solidFill>
              </a:rPr>
              <a:t>Schlabitz</a:t>
            </a:r>
            <a:r>
              <a:rPr lang="en-US" sz="1600" i="1" dirty="0" smtClean="0">
                <a:solidFill>
                  <a:srgbClr val="008000"/>
                </a:solidFill>
              </a:rPr>
              <a:t> et al. ‘86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Ultrasound 					</a:t>
            </a:r>
            <a:r>
              <a:rPr lang="en-US" sz="1600" i="1" dirty="0" err="1" smtClean="0">
                <a:solidFill>
                  <a:srgbClr val="008000"/>
                </a:solidFill>
              </a:rPr>
              <a:t>Kuwahara</a:t>
            </a:r>
            <a:r>
              <a:rPr lang="en-US" sz="1600" i="1" dirty="0" smtClean="0">
                <a:solidFill>
                  <a:srgbClr val="008000"/>
                </a:solidFill>
              </a:rPr>
              <a:t> et al. ‘97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Thermal expansion 			</a:t>
            </a:r>
            <a:r>
              <a:rPr lang="en-US" sz="1600" i="1" dirty="0" smtClean="0">
                <a:solidFill>
                  <a:srgbClr val="008000"/>
                </a:solidFill>
              </a:rPr>
              <a:t>de </a:t>
            </a:r>
            <a:r>
              <a:rPr lang="en-US" sz="1600" i="1" dirty="0" err="1" smtClean="0">
                <a:solidFill>
                  <a:srgbClr val="008000"/>
                </a:solidFill>
              </a:rPr>
              <a:t>Vissar</a:t>
            </a:r>
            <a:r>
              <a:rPr lang="en-US" sz="1600" i="1" dirty="0" smtClean="0">
                <a:solidFill>
                  <a:srgbClr val="008000"/>
                </a:solidFill>
              </a:rPr>
              <a:t> et al. ‘86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Lattice thermal conductivity 	</a:t>
            </a:r>
            <a:r>
              <a:rPr lang="en-US" sz="1600" i="1" dirty="0" err="1" smtClean="0">
                <a:solidFill>
                  <a:srgbClr val="008000"/>
                </a:solidFill>
              </a:rPr>
              <a:t>Behnia</a:t>
            </a:r>
            <a:r>
              <a:rPr lang="en-US" sz="1600" i="1" dirty="0" smtClean="0">
                <a:solidFill>
                  <a:srgbClr val="008000"/>
                </a:solidFill>
              </a:rPr>
              <a:t> et al. ’05; Sharma et al. ‘06</a:t>
            </a:r>
          </a:p>
          <a:p>
            <a:pPr marL="398463" lvl="1" indent="-220663">
              <a:spcAft>
                <a:spcPts val="500"/>
              </a:spcAft>
            </a:pPr>
            <a:r>
              <a:rPr lang="en-US" dirty="0" smtClean="0"/>
              <a:t>Gaps observed in 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Tunneling spectra				</a:t>
            </a:r>
            <a:r>
              <a:rPr lang="en-US" sz="1600" i="1" dirty="0" err="1" smtClean="0">
                <a:solidFill>
                  <a:srgbClr val="008000"/>
                </a:solidFill>
              </a:rPr>
              <a:t>Hasselbach</a:t>
            </a:r>
            <a:r>
              <a:rPr lang="en-US" sz="1600" i="1" dirty="0" smtClean="0">
                <a:solidFill>
                  <a:srgbClr val="008000"/>
                </a:solidFill>
              </a:rPr>
              <a:t> et al. ‘92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Spin excitation spectra 		</a:t>
            </a:r>
            <a:r>
              <a:rPr lang="en-US" sz="1600" i="1" dirty="0" err="1" smtClean="0">
                <a:solidFill>
                  <a:srgbClr val="008000"/>
                </a:solidFill>
              </a:rPr>
              <a:t>Wiebe</a:t>
            </a:r>
            <a:r>
              <a:rPr lang="en-US" sz="1600" i="1" dirty="0" smtClean="0">
                <a:solidFill>
                  <a:srgbClr val="008000"/>
                </a:solidFill>
              </a:rPr>
              <a:t> et al. ‘07</a:t>
            </a:r>
          </a:p>
          <a:p>
            <a:pPr marL="398463" lvl="1" indent="-220663">
              <a:spcAft>
                <a:spcPts val="500"/>
              </a:spcAft>
              <a:buFont typeface="Lucida Grande"/>
              <a:buChar char="−"/>
            </a:pPr>
            <a:r>
              <a:rPr lang="en-US" dirty="0" smtClean="0"/>
              <a:t>STM spectra</a:t>
            </a:r>
            <a:r>
              <a:rPr lang="en-US" sz="1600" dirty="0" smtClean="0"/>
              <a:t>					</a:t>
            </a:r>
            <a:r>
              <a:rPr lang="en-US" sz="1600" i="1" dirty="0" smtClean="0">
                <a:solidFill>
                  <a:srgbClr val="008000"/>
                </a:solidFill>
              </a:rPr>
              <a:t>Schmidt et al. ’10; </a:t>
            </a:r>
            <a:r>
              <a:rPr lang="en-US" sz="1600" i="1" dirty="0" err="1" smtClean="0">
                <a:solidFill>
                  <a:srgbClr val="008000"/>
                </a:solidFill>
              </a:rPr>
              <a:t>Aynajian</a:t>
            </a:r>
            <a:r>
              <a:rPr lang="en-US" sz="1600" i="1" dirty="0" smtClean="0">
                <a:solidFill>
                  <a:srgbClr val="008000"/>
                </a:solidFill>
              </a:rPr>
              <a:t> et al. ‘10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4969" y="645247"/>
            <a:ext cx="8749511" cy="2074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500"/>
              </a:spcBef>
              <a:buFont typeface="Times" pitchFamily="-109" charset="0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“Hidden order” (HO) phase</a:t>
            </a:r>
          </a:p>
          <a:p>
            <a:pPr marL="454025" lvl="1" indent="-280988">
              <a:spcBef>
                <a:spcPts val="500"/>
              </a:spcBef>
              <a:buFont typeface="Lucida Grande"/>
              <a:buChar char="−"/>
            </a:pPr>
            <a:r>
              <a:rPr lang="en-US" dirty="0" smtClean="0">
                <a:solidFill>
                  <a:srgbClr val="000090"/>
                </a:solidFill>
              </a:rPr>
              <a:t>	Energy gap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 ~ 100 K</a:t>
            </a:r>
          </a:p>
          <a:p>
            <a:pPr marL="454025" lvl="1" indent="-280988">
              <a:spcBef>
                <a:spcPts val="500"/>
              </a:spcBef>
              <a:buFont typeface="Lucida Grande"/>
              <a:buChar char="−"/>
            </a:pPr>
            <a:r>
              <a:rPr lang="en-US" dirty="0" smtClean="0">
                <a:solidFill>
                  <a:srgbClr val="000090"/>
                </a:solidFill>
              </a:rPr>
              <a:t>	Itinerant character (“partial gapping scenario”)</a:t>
            </a:r>
          </a:p>
          <a:p>
            <a:pPr marL="454025" lvl="1" indent="-280988">
              <a:spcBef>
                <a:spcPts val="500"/>
              </a:spcBef>
              <a:buFont typeface="Lucida Grande"/>
              <a:buChar char="−"/>
            </a:pPr>
            <a:r>
              <a:rPr lang="en-US" dirty="0" smtClean="0">
                <a:solidFill>
                  <a:srgbClr val="000090"/>
                </a:solidFill>
              </a:rPr>
              <a:t>SMAFM phase resides within HO phase</a:t>
            </a:r>
          </a:p>
          <a:p>
            <a:pPr marL="454025" lvl="1" indent="-280988">
              <a:spcBef>
                <a:spcPts val="500"/>
              </a:spcBef>
              <a:buFont typeface="Lucida Grande"/>
              <a:buChar char="−"/>
            </a:pPr>
            <a:r>
              <a:rPr lang="en-US" u="sng" dirty="0" smtClean="0">
                <a:solidFill>
                  <a:srgbClr val="000090"/>
                </a:solidFill>
              </a:rPr>
              <a:t>Extrinsic</a:t>
            </a:r>
            <a:r>
              <a:rPr lang="en-US" dirty="0" smtClean="0">
                <a:solidFill>
                  <a:srgbClr val="000090"/>
                </a:solidFill>
              </a:rPr>
              <a:t>?  Caused by internal strains due to sample defects</a:t>
            </a:r>
          </a:p>
          <a:p>
            <a:pPr marL="454025" lvl="1" indent="-280988">
              <a:spcBef>
                <a:spcPts val="500"/>
              </a:spcBef>
              <a:buFont typeface="Lucida Grande"/>
              <a:buChar char="−"/>
            </a:pPr>
            <a:r>
              <a:rPr lang="en-US" u="sng" dirty="0" smtClean="0">
                <a:solidFill>
                  <a:srgbClr val="000090"/>
                </a:solidFill>
              </a:rPr>
              <a:t>Intrinsic</a:t>
            </a:r>
            <a:r>
              <a:rPr lang="en-US" dirty="0" smtClean="0">
                <a:solidFill>
                  <a:srgbClr val="000090"/>
                </a:solidFill>
              </a:rPr>
              <a:t>?  Samples of widely differing quality ⇒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</a:rPr>
              <a:t> ~ 10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rgbClr val="000090"/>
                </a:solidFill>
              </a:rPr>
              <a:t>B</a:t>
            </a:r>
            <a:r>
              <a:rPr lang="en-US" dirty="0" smtClean="0">
                <a:solidFill>
                  <a:srgbClr val="000090"/>
                </a:solidFill>
              </a:rPr>
              <a:t>; AFM onset at T</a:t>
            </a:r>
            <a:r>
              <a:rPr lang="en-US" baseline="-25000" dirty="0" smtClean="0">
                <a:solidFill>
                  <a:srgbClr val="000090"/>
                </a:solidFill>
              </a:rPr>
              <a:t>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en-US" sz="2400" i="1" dirty="0" smtClean="0">
                <a:solidFill>
                  <a:srgbClr val="000090"/>
                </a:solidFill>
              </a:rPr>
              <a:t>Models for “hidden order” HO phase in URu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400" i="1" dirty="0" smtClean="0">
                <a:solidFill>
                  <a:srgbClr val="000090"/>
                </a:solidFill>
              </a:rPr>
              <a:t>Si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258329" y="851475"/>
            <a:ext cx="8724901" cy="5705622"/>
          </a:xfrm>
        </p:spPr>
        <p:txBody>
          <a:bodyPr>
            <a:normAutofit/>
          </a:bodyPr>
          <a:lstStyle/>
          <a:p>
            <a:pPr marL="223838" indent="-223838">
              <a:spcBef>
                <a:spcPts val="900"/>
              </a:spcBef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Partial list of HO models</a:t>
            </a:r>
          </a:p>
          <a:p>
            <a:pPr marL="223838" indent="-223838">
              <a:spcBef>
                <a:spcPts val="900"/>
              </a:spcBef>
            </a:pPr>
            <a:r>
              <a:rPr lang="en-US" sz="2000" dirty="0" smtClean="0">
                <a:solidFill>
                  <a:srgbClr val="000090"/>
                </a:solidFill>
              </a:rPr>
              <a:t>Density wave </a:t>
            </a:r>
            <a:r>
              <a:rPr lang="en-US" sz="2000" dirty="0" smtClean="0"/>
              <a:t>(early experiment)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Mineev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Zhitomirsky</a:t>
            </a:r>
            <a:r>
              <a:rPr lang="en-US" sz="2000" i="1" dirty="0" smtClean="0">
                <a:solidFill>
                  <a:srgbClr val="008000"/>
                </a:solidFill>
              </a:rPr>
              <a:t> 05)</a:t>
            </a:r>
          </a:p>
          <a:p>
            <a:pPr marL="223838" indent="-223838">
              <a:spcBef>
                <a:spcPts val="900"/>
              </a:spcBef>
            </a:pPr>
            <a:r>
              <a:rPr lang="en-US" sz="2000" dirty="0" err="1" smtClean="0">
                <a:solidFill>
                  <a:srgbClr val="000090"/>
                </a:solidFill>
              </a:rPr>
              <a:t>Multipolar</a:t>
            </a:r>
            <a:r>
              <a:rPr lang="en-US" sz="2000" dirty="0" smtClean="0">
                <a:solidFill>
                  <a:srgbClr val="000090"/>
                </a:solidFill>
              </a:rPr>
              <a:t> order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Santini</a:t>
            </a:r>
            <a:r>
              <a:rPr lang="en-US" sz="2000" i="1" dirty="0" smtClean="0">
                <a:solidFill>
                  <a:srgbClr val="008000"/>
                </a:solidFill>
              </a:rPr>
              <a:t> 98) (Kiss, </a:t>
            </a:r>
            <a:r>
              <a:rPr lang="en-US" sz="2000" i="1" dirty="0" err="1" smtClean="0">
                <a:solidFill>
                  <a:srgbClr val="008000"/>
                </a:solidFill>
              </a:rPr>
              <a:t>Fazekas</a:t>
            </a:r>
            <a:r>
              <a:rPr lang="en-US" sz="2000" i="1" dirty="0" smtClean="0">
                <a:solidFill>
                  <a:srgbClr val="008000"/>
                </a:solidFill>
              </a:rPr>
              <a:t> 05) (Harima, Miyake, </a:t>
            </a:r>
            <a:r>
              <a:rPr lang="en-US" sz="2000" i="1" dirty="0" err="1" smtClean="0">
                <a:solidFill>
                  <a:srgbClr val="008000"/>
                </a:solidFill>
              </a:rPr>
              <a:t>Flouquet</a:t>
            </a:r>
            <a:r>
              <a:rPr lang="en-US" sz="2000" i="1" dirty="0" smtClean="0">
                <a:solidFill>
                  <a:srgbClr val="008000"/>
                </a:solidFill>
              </a:rPr>
              <a:t> 10)</a:t>
            </a:r>
          </a:p>
          <a:p>
            <a:pPr marL="223838" indent="-223838">
              <a:spcBef>
                <a:spcPts val="900"/>
              </a:spcBef>
            </a:pPr>
            <a:r>
              <a:rPr lang="en-US" sz="2000" dirty="0" smtClean="0">
                <a:solidFill>
                  <a:srgbClr val="000090"/>
                </a:solidFill>
              </a:rPr>
              <a:t>Orbital currents </a:t>
            </a:r>
            <a:r>
              <a:rPr lang="en-US" sz="2000" i="1" dirty="0" smtClean="0">
                <a:solidFill>
                  <a:srgbClr val="008000"/>
                </a:solidFill>
              </a:rPr>
              <a:t>(Chandra, Coleman, </a:t>
            </a:r>
            <a:r>
              <a:rPr lang="en-US" sz="2000" i="1" dirty="0" err="1" smtClean="0">
                <a:solidFill>
                  <a:srgbClr val="008000"/>
                </a:solidFill>
              </a:rPr>
              <a:t>Mydosh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Tripathi</a:t>
            </a:r>
            <a:r>
              <a:rPr lang="en-US" sz="2000" i="1" dirty="0" smtClean="0">
                <a:solidFill>
                  <a:srgbClr val="008000"/>
                </a:solidFill>
              </a:rPr>
              <a:t> 02)</a:t>
            </a:r>
          </a:p>
          <a:p>
            <a:pPr marL="223838" indent="-223838">
              <a:spcBef>
                <a:spcPts val="900"/>
              </a:spcBef>
            </a:pPr>
            <a:r>
              <a:rPr lang="en-US" sz="2000" dirty="0" err="1" smtClean="0">
                <a:solidFill>
                  <a:srgbClr val="000090"/>
                </a:solidFill>
              </a:rPr>
              <a:t>Helicity</a:t>
            </a:r>
            <a:r>
              <a:rPr lang="en-US" sz="2000" dirty="0" smtClean="0">
                <a:solidFill>
                  <a:srgbClr val="000090"/>
                </a:solidFill>
              </a:rPr>
              <a:t> order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Varma</a:t>
            </a:r>
            <a:r>
              <a:rPr lang="en-US" sz="2000" i="1" dirty="0" smtClean="0">
                <a:solidFill>
                  <a:srgbClr val="008000"/>
                </a:solidFill>
              </a:rPr>
              <a:t>, Zhu 06)</a:t>
            </a:r>
          </a:p>
          <a:p>
            <a:pPr marL="223838" indent="-223838">
              <a:spcBef>
                <a:spcPts val="900"/>
              </a:spcBef>
            </a:pPr>
            <a:r>
              <a:rPr lang="en-US" sz="2000" dirty="0" smtClean="0">
                <a:solidFill>
                  <a:srgbClr val="000090"/>
                </a:solidFill>
              </a:rPr>
              <a:t>Fluctuating moments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Elgazzar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Rusz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Amft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Oppeneer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Mydosh</a:t>
            </a:r>
            <a:r>
              <a:rPr lang="en-US" sz="2000" i="1" dirty="0" smtClean="0">
                <a:solidFill>
                  <a:srgbClr val="008000"/>
                </a:solidFill>
              </a:rPr>
              <a:t> 09)</a:t>
            </a:r>
          </a:p>
          <a:p>
            <a:pPr marL="223838" indent="-223838">
              <a:spcBef>
                <a:spcPts val="900"/>
              </a:spcBef>
            </a:pPr>
            <a:r>
              <a:rPr lang="en-US" sz="2000" dirty="0" smtClean="0">
                <a:solidFill>
                  <a:srgbClr val="000090"/>
                </a:solidFill>
              </a:rPr>
              <a:t>Itinerant </a:t>
            </a:r>
            <a:r>
              <a:rPr lang="en-US" sz="2000" dirty="0" err="1" smtClean="0">
                <a:solidFill>
                  <a:srgbClr val="000090"/>
                </a:solidFill>
              </a:rPr>
              <a:t>multipoles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Cricchio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Bultmark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Granas</a:t>
            </a:r>
            <a:r>
              <a:rPr lang="en-US" sz="2000" i="1" dirty="0" smtClean="0">
                <a:solidFill>
                  <a:srgbClr val="008000"/>
                </a:solidFill>
              </a:rPr>
              <a:t>, Nordstrom 09)</a:t>
            </a:r>
          </a:p>
          <a:p>
            <a:pPr marL="223838" lvl="1" indent="-223838">
              <a:spcBef>
                <a:spcPts val="9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000090"/>
                </a:solidFill>
              </a:rPr>
              <a:t>Hexadecapole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Haule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Kotliar</a:t>
            </a:r>
            <a:r>
              <a:rPr lang="en-US" sz="2000" i="1" dirty="0" smtClean="0">
                <a:solidFill>
                  <a:srgbClr val="008000"/>
                </a:solidFill>
              </a:rPr>
              <a:t> 09)</a:t>
            </a:r>
          </a:p>
          <a:p>
            <a:pPr marL="223838" lvl="1" indent="-223838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Hybridization waves </a:t>
            </a:r>
            <a:r>
              <a:rPr lang="en-US" sz="2000" i="1" dirty="0" smtClean="0">
                <a:solidFill>
                  <a:srgbClr val="008000"/>
                </a:solidFill>
              </a:rPr>
              <a:t>(</a:t>
            </a:r>
            <a:r>
              <a:rPr lang="en-US" sz="2000" i="1" dirty="0" err="1" smtClean="0">
                <a:solidFill>
                  <a:srgbClr val="008000"/>
                </a:solidFill>
              </a:rPr>
              <a:t>Dubi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Balatsky</a:t>
            </a:r>
            <a:r>
              <a:rPr lang="en-US" sz="2000" i="1" dirty="0" smtClean="0">
                <a:solidFill>
                  <a:srgbClr val="008000"/>
                </a:solidFill>
              </a:rPr>
              <a:t> 11)</a:t>
            </a:r>
          </a:p>
          <a:p>
            <a:pPr marL="223838" lvl="1" indent="-223838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Electronic “</a:t>
            </a:r>
            <a:r>
              <a:rPr lang="en-US" sz="2000" dirty="0" err="1" smtClean="0">
                <a:solidFill>
                  <a:srgbClr val="000090"/>
                </a:solidFill>
              </a:rPr>
              <a:t>nematic</a:t>
            </a:r>
            <a:r>
              <a:rPr lang="en-US" sz="2000" dirty="0" smtClean="0">
                <a:solidFill>
                  <a:srgbClr val="000090"/>
                </a:solidFill>
              </a:rPr>
              <a:t>” phase </a:t>
            </a:r>
            <a:r>
              <a:rPr lang="en-US" sz="2000" i="1" dirty="0" smtClean="0">
                <a:solidFill>
                  <a:srgbClr val="008000"/>
                </a:solidFill>
              </a:rPr>
              <a:t>(Okazaki, Matsuda, et al. 11)</a:t>
            </a:r>
          </a:p>
          <a:p>
            <a:pPr marL="223838" lvl="1" indent="-223838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Modulated spin liquid </a:t>
            </a:r>
            <a:r>
              <a:rPr lang="en-US" sz="2000" i="1" dirty="0" smtClean="0">
                <a:solidFill>
                  <a:srgbClr val="008000"/>
                </a:solidFill>
              </a:rPr>
              <a:t>(Pepin, Norman, </a:t>
            </a:r>
            <a:r>
              <a:rPr lang="en-US" sz="2000" i="1" dirty="0" err="1" smtClean="0">
                <a:solidFill>
                  <a:srgbClr val="008000"/>
                </a:solidFill>
              </a:rPr>
              <a:t>Burdin</a:t>
            </a:r>
            <a:r>
              <a:rPr lang="en-US" sz="2000" i="1" dirty="0" smtClean="0">
                <a:solidFill>
                  <a:srgbClr val="008000"/>
                </a:solidFill>
              </a:rPr>
              <a:t>, </a:t>
            </a:r>
            <a:r>
              <a:rPr lang="en-US" sz="2000" i="1" dirty="0" err="1" smtClean="0">
                <a:solidFill>
                  <a:srgbClr val="008000"/>
                </a:solidFill>
              </a:rPr>
              <a:t>Ferraz</a:t>
            </a:r>
            <a:r>
              <a:rPr lang="en-US" sz="2000" i="1" dirty="0" smtClean="0">
                <a:solidFill>
                  <a:srgbClr val="008000"/>
                </a:solidFill>
              </a:rPr>
              <a:t> 11)</a:t>
            </a:r>
          </a:p>
          <a:p>
            <a:pPr marL="223838" lvl="1" indent="-223838">
              <a:spcBef>
                <a:spcPts val="9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000090"/>
                </a:solidFill>
              </a:rPr>
              <a:t>5</a:t>
            </a:r>
            <a:r>
              <a:rPr lang="en-US" sz="2000" dirty="0" smtClean="0">
                <a:solidFill>
                  <a:srgbClr val="000090"/>
                </a:solidFill>
              </a:rPr>
              <a:t> composite density wave </a:t>
            </a:r>
            <a:r>
              <a:rPr lang="en-US" sz="2000" i="1" dirty="0" smtClean="0">
                <a:solidFill>
                  <a:srgbClr val="008000"/>
                </a:solidFill>
              </a:rPr>
              <a:t>(Coleman, Chandra, Flint 11)</a:t>
            </a:r>
          </a:p>
          <a:p>
            <a:pPr marL="223838" lvl="1" indent="-223838">
              <a:spcBef>
                <a:spcPts val="900"/>
              </a:spcBef>
              <a:buFont typeface="Arial"/>
              <a:buChar char="•"/>
            </a:pPr>
            <a:r>
              <a:rPr lang="en-US" sz="2000" dirty="0" err="1" smtClean="0">
                <a:solidFill>
                  <a:srgbClr val="000090"/>
                </a:solidFill>
              </a:rPr>
              <a:t>Hastatic</a:t>
            </a:r>
            <a:r>
              <a:rPr lang="en-US" sz="2000" dirty="0" smtClean="0">
                <a:solidFill>
                  <a:srgbClr val="000090"/>
                </a:solidFill>
              </a:rPr>
              <a:t> order</a:t>
            </a:r>
            <a:r>
              <a:rPr lang="en-US" sz="2000" dirty="0" smtClean="0"/>
              <a:t> </a:t>
            </a:r>
            <a:r>
              <a:rPr lang="en-US" sz="2000" i="1" dirty="0" smtClean="0">
                <a:solidFill>
                  <a:srgbClr val="008000"/>
                </a:solidFill>
              </a:rPr>
              <a:t>(Chandra, Coleman, Flint 12)</a:t>
            </a:r>
          </a:p>
        </p:txBody>
      </p:sp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419100" y="656264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3422650"/>
            <a:ext cx="254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Box 3"/>
          <p:cNvSpPr txBox="1">
            <a:spLocks noChangeArrowheads="1"/>
          </p:cNvSpPr>
          <p:nvPr/>
        </p:nvSpPr>
        <p:spPr bwMode="auto">
          <a:xfrm>
            <a:off x="692150" y="6241320"/>
            <a:ext cx="7761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008000"/>
                </a:solidFill>
              </a:rPr>
              <a:t>N. P. Butch, J. R. Jeffries, S. X. Chi, J. B. </a:t>
            </a:r>
            <a:r>
              <a:rPr lang="en-US" sz="1600" i="1" dirty="0" err="1">
                <a:solidFill>
                  <a:srgbClr val="008000"/>
                </a:solidFill>
              </a:rPr>
              <a:t>Leao</a:t>
            </a:r>
            <a:r>
              <a:rPr lang="en-US" sz="1600" i="1" dirty="0">
                <a:solidFill>
                  <a:srgbClr val="008000"/>
                </a:solidFill>
              </a:rPr>
              <a:t>, J. W. Lynn, and M. B. Maple (2010) </a:t>
            </a:r>
          </a:p>
        </p:txBody>
      </p:sp>
      <p:sp>
        <p:nvSpPr>
          <p:cNvPr id="108548" name="TextBox 5"/>
          <p:cNvSpPr txBox="1">
            <a:spLocks noChangeArrowheads="1"/>
          </p:cNvSpPr>
          <p:nvPr/>
        </p:nvSpPr>
        <p:spPr bwMode="auto">
          <a:xfrm>
            <a:off x="2041525" y="94004"/>
            <a:ext cx="5160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URu</a:t>
            </a:r>
            <a:r>
              <a:rPr lang="en-US" sz="18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Si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 under hydrostatic pressure (helium)</a:t>
            </a:r>
          </a:p>
        </p:txBody>
      </p:sp>
      <p:pic>
        <p:nvPicPr>
          <p:cNvPr id="10854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81728"/>
            <a:ext cx="4608513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0263" y="1652192"/>
            <a:ext cx="45037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1" name="Line 4"/>
          <p:cNvSpPr>
            <a:spLocks noChangeShapeType="1"/>
          </p:cNvSpPr>
          <p:nvPr/>
        </p:nvSpPr>
        <p:spPr bwMode="auto">
          <a:xfrm>
            <a:off x="531813" y="609600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804" y="776768"/>
            <a:ext cx="7856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dirty="0" smtClean="0">
                <a:solidFill>
                  <a:srgbClr val="000090"/>
                </a:solidFill>
              </a:rPr>
              <a:t>Pressure transmitting medium: </a:t>
            </a:r>
            <a:r>
              <a:rPr lang="en-US" dirty="0" smtClean="0">
                <a:solidFill>
                  <a:srgbClr val="800000"/>
                </a:solidFill>
              </a:rPr>
              <a:t>Helium (most hydrostatic medium available)</a:t>
            </a:r>
          </a:p>
          <a:p>
            <a:pPr marL="0" lvl="2"/>
            <a:r>
              <a:rPr lang="en-US" dirty="0" smtClean="0">
                <a:solidFill>
                  <a:srgbClr val="000090"/>
                </a:solidFill>
              </a:rPr>
              <a:t>1</a:t>
            </a:r>
            <a:r>
              <a:rPr lang="en-US" baseline="30000" dirty="0" smtClean="0">
                <a:solidFill>
                  <a:srgbClr val="000090"/>
                </a:solidFill>
              </a:rPr>
              <a:t>st</a:t>
            </a:r>
            <a:r>
              <a:rPr lang="en-US" dirty="0" smtClean="0">
                <a:solidFill>
                  <a:srgbClr val="000090"/>
                </a:solidFill>
              </a:rPr>
              <a:t> order transition to LMAFM phase with T and 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2012" y="4238484"/>
            <a:ext cx="1025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3"/>
          <p:cNvSpPr txBox="1">
            <a:spLocks noChangeArrowheads="1"/>
          </p:cNvSpPr>
          <p:nvPr/>
        </p:nvSpPr>
        <p:spPr bwMode="auto">
          <a:xfrm>
            <a:off x="625475" y="6414835"/>
            <a:ext cx="77526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008000"/>
                </a:solidFill>
              </a:rPr>
              <a:t>N. </a:t>
            </a:r>
            <a:r>
              <a:rPr lang="en-US" sz="1600" i="1" dirty="0" smtClean="0">
                <a:solidFill>
                  <a:srgbClr val="008000"/>
                </a:solidFill>
              </a:rPr>
              <a:t>P. </a:t>
            </a:r>
            <a:r>
              <a:rPr lang="en-US" sz="1600" i="1" dirty="0">
                <a:solidFill>
                  <a:srgbClr val="008000"/>
                </a:solidFill>
              </a:rPr>
              <a:t>Butch, J. R. Jeffries, S. X. Chi, J. B. </a:t>
            </a:r>
            <a:r>
              <a:rPr lang="en-US" sz="1600" i="1" dirty="0" err="1">
                <a:solidFill>
                  <a:srgbClr val="008000"/>
                </a:solidFill>
              </a:rPr>
              <a:t>Leao</a:t>
            </a:r>
            <a:r>
              <a:rPr lang="en-US" sz="1600" i="1" dirty="0">
                <a:solidFill>
                  <a:srgbClr val="008000"/>
                </a:solidFill>
              </a:rPr>
              <a:t>, J. W. Lynn, and M. B. Maple (2010)</a:t>
            </a:r>
            <a:endParaRPr lang="en-US" dirty="0"/>
          </a:p>
        </p:txBody>
      </p:sp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2027238" y="74954"/>
            <a:ext cx="5167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URu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Si</a:t>
            </a:r>
            <a:r>
              <a:rPr lang="en-US" sz="2000" i="1" baseline="-25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 under hydrostatic pressure (helium)</a:t>
            </a:r>
            <a:endParaRPr lang="en-US" sz="2000" dirty="0"/>
          </a:p>
        </p:txBody>
      </p:sp>
      <p:pic>
        <p:nvPicPr>
          <p:cNvPr id="110596" name="Picture 3"/>
          <p:cNvPicPr>
            <a:picLocks noChangeAspect="1"/>
          </p:cNvPicPr>
          <p:nvPr/>
        </p:nvPicPr>
        <p:blipFill>
          <a:blip r:embed="rId3"/>
          <a:srcRect t="2162"/>
          <a:stretch>
            <a:fillRect/>
          </a:stretch>
        </p:blipFill>
        <p:spPr bwMode="auto">
          <a:xfrm>
            <a:off x="36917" y="1884538"/>
            <a:ext cx="4612936" cy="454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Line 4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8230" y="581617"/>
            <a:ext cx="8449070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spcBef>
                <a:spcPts val="4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dirty="0" err="1" smtClean="0">
                <a:solidFill>
                  <a:srgbClr val="000090"/>
                </a:solidFill>
              </a:rPr>
              <a:t>(T,P</a:t>
            </a:r>
            <a:r>
              <a:rPr lang="en-US" dirty="0" smtClean="0">
                <a:solidFill>
                  <a:srgbClr val="000090"/>
                </a:solidFill>
              </a:rPr>
              <a:t>) measurements in 1:1 mixture </a:t>
            </a:r>
            <a:r>
              <a:rPr lang="en-US" dirty="0" err="1" smtClean="0">
                <a:solidFill>
                  <a:srgbClr val="000090"/>
                </a:solidFill>
              </a:rPr>
              <a:t>n-pentane/isoamyl</a:t>
            </a:r>
            <a:r>
              <a:rPr lang="en-US" dirty="0" smtClean="0">
                <a:solidFill>
                  <a:srgbClr val="000090"/>
                </a:solidFill>
              </a:rPr>
              <a:t> alcohol</a:t>
            </a:r>
          </a:p>
          <a:p>
            <a:pPr marL="117475" indent="-117475">
              <a:spcBef>
                <a:spcPts val="4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Neutron scattering experiments in helium</a:t>
            </a:r>
          </a:p>
          <a:p>
            <a:pPr marL="117475" indent="-117475">
              <a:spcBef>
                <a:spcPts val="4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1</a:t>
            </a:r>
            <a:r>
              <a:rPr lang="en-US" baseline="30000" dirty="0" smtClean="0">
                <a:solidFill>
                  <a:srgbClr val="000090"/>
                </a:solidFill>
              </a:rPr>
              <a:t>st</a:t>
            </a:r>
            <a:r>
              <a:rPr lang="en-US" dirty="0" smtClean="0">
                <a:solidFill>
                  <a:srgbClr val="000090"/>
                </a:solidFill>
              </a:rPr>
              <a:t> order HO-LMAFM transition at </a:t>
            </a:r>
            <a:r>
              <a:rPr lang="en-US" dirty="0" err="1" smtClean="0">
                <a:solidFill>
                  <a:srgbClr val="000090"/>
                </a:solidFill>
              </a:rPr>
              <a:t>T</a:t>
            </a:r>
            <a:r>
              <a:rPr lang="en-US" baseline="-25000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; </a:t>
            </a:r>
            <a:r>
              <a:rPr lang="en-US" dirty="0" err="1" smtClean="0">
                <a:solidFill>
                  <a:srgbClr val="000090"/>
                </a:solidFill>
              </a:rPr>
              <a:t>T</a:t>
            </a:r>
            <a:r>
              <a:rPr lang="en-US" baseline="-25000" dirty="0" err="1" smtClean="0">
                <a:solidFill>
                  <a:srgbClr val="000090"/>
                </a:solidFill>
              </a:rPr>
              <a:t>c</a:t>
            </a:r>
            <a:r>
              <a:rPr lang="en-US" dirty="0" err="1" smtClean="0">
                <a:solidFill>
                  <a:srgbClr val="000090"/>
                </a:solidFill>
              </a:rPr>
              <a:t>(P</a:t>
            </a:r>
            <a:r>
              <a:rPr lang="en-US" dirty="0" smtClean="0">
                <a:solidFill>
                  <a:srgbClr val="000090"/>
                </a:solidFill>
              </a:rPr>
              <a:t>) &amp;</a:t>
            </a:r>
            <a:r>
              <a:rPr lang="en-US" dirty="0" err="1" smtClean="0">
                <a:solidFill>
                  <a:srgbClr val="000090"/>
                </a:solidFill>
              </a:rPr>
              <a:t>T</a:t>
            </a:r>
            <a:r>
              <a:rPr lang="en-US" baseline="-25000" dirty="0" err="1" smtClean="0">
                <a:solidFill>
                  <a:srgbClr val="000090"/>
                </a:solidFill>
              </a:rPr>
              <a:t>x</a:t>
            </a:r>
            <a:r>
              <a:rPr lang="en-US" dirty="0" err="1" smtClean="0">
                <a:solidFill>
                  <a:srgbClr val="000090"/>
                </a:solidFill>
              </a:rPr>
              <a:t>(P</a:t>
            </a:r>
            <a:r>
              <a:rPr lang="en-US" dirty="0" smtClean="0">
                <a:solidFill>
                  <a:srgbClr val="000090"/>
                </a:solidFill>
              </a:rPr>
              <a:t>) meet at 0 K and 8 </a:t>
            </a:r>
            <a:r>
              <a:rPr lang="en-US" dirty="0" err="1" smtClean="0">
                <a:solidFill>
                  <a:srgbClr val="000090"/>
                </a:solidFill>
              </a:rPr>
              <a:t>kbar</a:t>
            </a:r>
            <a:r>
              <a:rPr lang="en-US" dirty="0" smtClean="0">
                <a:solidFill>
                  <a:srgbClr val="000090"/>
                </a:solidFill>
              </a:rPr>
              <a:t>;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err="1" smtClean="0">
                <a:solidFill>
                  <a:srgbClr val="000090"/>
                </a:solidFill>
              </a:rPr>
              <a:t>bicritical</a:t>
            </a:r>
            <a:r>
              <a:rPr lang="en-US" dirty="0" smtClean="0">
                <a:solidFill>
                  <a:srgbClr val="000090"/>
                </a:solidFill>
              </a:rPr>
              <a:t> point at15 </a:t>
            </a:r>
            <a:r>
              <a:rPr lang="en-US" dirty="0" err="1" smtClean="0">
                <a:solidFill>
                  <a:srgbClr val="000090"/>
                </a:solidFill>
              </a:rPr>
              <a:t>kbar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10597" name="Picture 1"/>
          <p:cNvPicPr>
            <a:picLocks noChangeAspect="1"/>
          </p:cNvPicPr>
          <p:nvPr/>
        </p:nvPicPr>
        <p:blipFill>
          <a:blip r:embed="rId4"/>
          <a:srcRect t="-226" r="3900"/>
          <a:stretch>
            <a:fillRect/>
          </a:stretch>
        </p:blipFill>
        <p:spPr bwMode="auto">
          <a:xfrm>
            <a:off x="4530899" y="1853940"/>
            <a:ext cx="4373126" cy="456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459" y="589767"/>
            <a:ext cx="4134535" cy="3562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3788" y="88986"/>
            <a:ext cx="4398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Investigation of URu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2-x</a:t>
            </a:r>
            <a:r>
              <a:rPr lang="en-US" sz="2000" i="1" dirty="0" smtClean="0">
                <a:solidFill>
                  <a:srgbClr val="000090"/>
                </a:solidFill>
              </a:rPr>
              <a:t>Re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 </a:t>
            </a:r>
            <a:r>
              <a:rPr lang="en-US" sz="2000" i="1" dirty="0" smtClean="0">
                <a:solidFill>
                  <a:srgbClr val="000090"/>
                </a:solidFill>
              </a:rPr>
              <a:t>system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7351" y="4312325"/>
            <a:ext cx="20129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spcBef>
                <a:spcPts val="1000"/>
              </a:spcBef>
              <a:spcAft>
                <a:spcPts val="400"/>
              </a:spcAft>
            </a:pPr>
            <a:endParaRPr lang="en-US" sz="2000" baseline="-25000" dirty="0" smtClean="0">
              <a:solidFill>
                <a:srgbClr val="000090"/>
              </a:solidFill>
            </a:endParaRPr>
          </a:p>
          <a:p>
            <a:pPr marL="517525" lvl="1" indent="-295275">
              <a:spcBef>
                <a:spcPts val="1000"/>
              </a:spcBef>
              <a:spcAft>
                <a:spcPts val="400"/>
              </a:spcAft>
              <a:buFont typeface="Lucida Grande"/>
              <a:buChar char="−"/>
            </a:pP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5270" y="796518"/>
            <a:ext cx="8750724" cy="5701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6688" indent="-166688">
              <a:spcBef>
                <a:spcPts val="1000"/>
              </a:spcBef>
            </a:pPr>
            <a:r>
              <a:rPr lang="en-US" u="sng" dirty="0" smtClean="0">
                <a:solidFill>
                  <a:srgbClr val="000090"/>
                </a:solidFill>
              </a:rPr>
              <a:t>MOTIVATION</a:t>
            </a:r>
          </a:p>
          <a:p>
            <a:pPr marL="166688" indent="-166688">
              <a:spcBef>
                <a:spcPts val="10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Insight into HO phase</a:t>
            </a:r>
          </a:p>
          <a:p>
            <a:pPr marL="166688" indent="-166688">
              <a:spcBef>
                <a:spcPts val="10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Investigate quantum criticality near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FM QCP</a:t>
            </a:r>
          </a:p>
          <a:p>
            <a:pPr lvl="1" indent="-290513">
              <a:spcBef>
                <a:spcPts val="1000"/>
              </a:spcBef>
              <a:buFont typeface="Lucida Grande"/>
              <a:buChar char="−"/>
            </a:pPr>
            <a:r>
              <a:rPr lang="en-US" dirty="0" smtClean="0">
                <a:solidFill>
                  <a:srgbClr val="000090"/>
                </a:solidFill>
              </a:rPr>
              <a:t>Many studies of quantum criticality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near AFM </a:t>
            </a:r>
            <a:r>
              <a:rPr lang="en-US" dirty="0" err="1" smtClean="0">
                <a:solidFill>
                  <a:srgbClr val="000090"/>
                </a:solidFill>
              </a:rPr>
              <a:t>QCP’s</a:t>
            </a:r>
            <a:r>
              <a:rPr lang="en-US" dirty="0" smtClean="0">
                <a:solidFill>
                  <a:srgbClr val="000090"/>
                </a:solidFill>
              </a:rPr>
              <a:t>, but relatively few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near FM </a:t>
            </a:r>
            <a:r>
              <a:rPr lang="en-US" dirty="0" err="1" smtClean="0">
                <a:solidFill>
                  <a:srgbClr val="000090"/>
                </a:solidFill>
              </a:rPr>
              <a:t>QCP’s</a:t>
            </a:r>
            <a:endParaRPr lang="en-US" dirty="0" smtClean="0">
              <a:solidFill>
                <a:srgbClr val="000090"/>
              </a:solidFill>
            </a:endParaRPr>
          </a:p>
          <a:p>
            <a:pPr lvl="1" indent="-290513">
              <a:spcBef>
                <a:spcPts val="1000"/>
              </a:spcBef>
              <a:buFont typeface="Lucida Grande"/>
              <a:buChar char="−"/>
            </a:pPr>
            <a:r>
              <a:rPr lang="en-US" dirty="0" smtClean="0">
                <a:solidFill>
                  <a:srgbClr val="000090"/>
                </a:solidFill>
              </a:rPr>
              <a:t>As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 is suppressed towards 0 K </a:t>
            </a:r>
          </a:p>
          <a:p>
            <a:pPr marL="681038" lvl="2" indent="-227013">
              <a:spcBef>
                <a:spcPts val="1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Transition to another magnetic structure (e.g., AFM)</a:t>
            </a:r>
          </a:p>
          <a:p>
            <a:pPr marL="681038" lvl="2" indent="-227013">
              <a:spcBef>
                <a:spcPts val="1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FM transition changes from 2</a:t>
            </a:r>
            <a:r>
              <a:rPr lang="en-US" baseline="30000" dirty="0" smtClean="0">
                <a:solidFill>
                  <a:srgbClr val="000090"/>
                </a:solidFill>
              </a:rPr>
              <a:t>nd</a:t>
            </a:r>
            <a:r>
              <a:rPr lang="en-US" dirty="0" smtClean="0">
                <a:solidFill>
                  <a:srgbClr val="000090"/>
                </a:solidFill>
              </a:rPr>
              <a:t> to 1</a:t>
            </a:r>
            <a:r>
              <a:rPr lang="en-US" baseline="30000" dirty="0" smtClean="0">
                <a:solidFill>
                  <a:srgbClr val="000090"/>
                </a:solidFill>
              </a:rPr>
              <a:t>st</a:t>
            </a:r>
            <a:r>
              <a:rPr lang="en-US" dirty="0" smtClean="0">
                <a:solidFill>
                  <a:srgbClr val="000090"/>
                </a:solidFill>
              </a:rPr>
              <a:t> order with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 increasing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at </a:t>
            </a:r>
            <a:r>
              <a:rPr lang="en-US" dirty="0" err="1" smtClean="0">
                <a:solidFill>
                  <a:srgbClr val="000090"/>
                </a:solidFill>
                <a:cs typeface="Symbol" charset="2"/>
              </a:rPr>
              <a:t>tricritical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 point (TCP) (e.g., 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UGe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, 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MnSi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, 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ZrZn</a:t>
            </a:r>
            <a:r>
              <a:rPr lang="en-US" baseline="-25000" dirty="0" err="1" smtClean="0">
                <a:solidFill>
                  <a:srgbClr val="008000"/>
                </a:solidFill>
                <a:cs typeface="Symbol" charset="2"/>
              </a:rPr>
              <a:t>x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) </a:t>
            </a:r>
            <a:endParaRPr lang="en-US" dirty="0" smtClean="0">
              <a:solidFill>
                <a:srgbClr val="000090"/>
              </a:solidFill>
            </a:endParaRPr>
          </a:p>
          <a:p>
            <a:pPr lvl="1" indent="-290513">
              <a:spcBef>
                <a:spcPts val="1000"/>
              </a:spcBef>
              <a:buFont typeface="Lucida Grande"/>
              <a:buChar char="−"/>
            </a:pPr>
            <a:r>
              <a:rPr lang="en-US" dirty="0" smtClean="0">
                <a:solidFill>
                  <a:srgbClr val="000090"/>
                </a:solidFill>
              </a:rPr>
              <a:t>Disorder can suppress the </a:t>
            </a:r>
            <a:r>
              <a:rPr lang="en-US" dirty="0" err="1" smtClean="0">
                <a:solidFill>
                  <a:srgbClr val="000090"/>
                </a:solidFill>
              </a:rPr>
              <a:t>tricritical</a:t>
            </a:r>
            <a:r>
              <a:rPr lang="en-US" dirty="0" smtClean="0">
                <a:solidFill>
                  <a:srgbClr val="000090"/>
                </a:solidFill>
              </a:rPr>
              <a:t> point yielding QCP</a:t>
            </a:r>
          </a:p>
          <a:p>
            <a:pPr marL="166688" indent="-166688">
              <a:spcBef>
                <a:spcPts val="10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Experiments indicate URu</a:t>
            </a:r>
            <a:r>
              <a:rPr lang="en-US" baseline="-25000" dirty="0" smtClean="0">
                <a:solidFill>
                  <a:srgbClr val="000090"/>
                </a:solidFill>
              </a:rPr>
              <a:t>2-x</a:t>
            </a:r>
            <a:r>
              <a:rPr lang="en-US" dirty="0" smtClean="0">
                <a:solidFill>
                  <a:srgbClr val="000090"/>
                </a:solidFill>
              </a:rPr>
              <a:t>Re</a:t>
            </a:r>
            <a:r>
              <a:rPr lang="en-US" baseline="-25000" dirty="0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Si</a:t>
            </a:r>
            <a:r>
              <a:rPr lang="en-US" baseline="-25000" dirty="0" smtClean="0">
                <a:solidFill>
                  <a:srgbClr val="000090"/>
                </a:solidFill>
              </a:rPr>
              <a:t>2 </a:t>
            </a:r>
            <a:r>
              <a:rPr lang="en-US" dirty="0" smtClean="0">
                <a:solidFill>
                  <a:srgbClr val="000090"/>
                </a:solidFill>
              </a:rPr>
              <a:t>has FM QCP (like, e.g., Ni</a:t>
            </a:r>
            <a:r>
              <a:rPr lang="en-US" baseline="-25000" dirty="0" smtClean="0">
                <a:solidFill>
                  <a:srgbClr val="000090"/>
                </a:solidFill>
              </a:rPr>
              <a:t>1-x</a:t>
            </a:r>
            <a:r>
              <a:rPr lang="en-US" dirty="0" smtClean="0">
                <a:solidFill>
                  <a:srgbClr val="000090"/>
                </a:solidFill>
              </a:rPr>
              <a:t>V</a:t>
            </a:r>
            <a:r>
              <a:rPr lang="en-US" baseline="-25000" dirty="0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  </a:t>
            </a:r>
            <a:r>
              <a:rPr lang="en-US" sz="1600" i="1" dirty="0" err="1" smtClean="0">
                <a:solidFill>
                  <a:srgbClr val="008000"/>
                </a:solidFill>
              </a:rPr>
              <a:t>A.Schroder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marL="166688" indent="-166688">
              <a:spcBef>
                <a:spcPts val="1000"/>
              </a:spcBef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Theory ⇒ FM QCP may not exist for 3D </a:t>
            </a:r>
            <a:r>
              <a:rPr lang="en-US" dirty="0" err="1" smtClean="0">
                <a:solidFill>
                  <a:srgbClr val="000090"/>
                </a:solidFill>
              </a:rPr>
              <a:t>FM’s</a:t>
            </a:r>
            <a:r>
              <a:rPr lang="en-US" dirty="0" smtClean="0">
                <a:solidFill>
                  <a:srgbClr val="000090"/>
                </a:solidFill>
              </a:rPr>
              <a:t> with long mean free path</a:t>
            </a:r>
          </a:p>
          <a:p>
            <a:pPr marL="166688" indent="-166688">
              <a:spcBef>
                <a:spcPts val="1000"/>
              </a:spcBef>
            </a:pPr>
            <a:r>
              <a:rPr lang="en-US" sz="1400" i="1" dirty="0" smtClean="0">
                <a:solidFill>
                  <a:srgbClr val="008000"/>
                </a:solidFill>
              </a:rPr>
              <a:t>	</a:t>
            </a:r>
            <a:r>
              <a:rPr lang="en-US" sz="1600" i="1" dirty="0" smtClean="0">
                <a:solidFill>
                  <a:srgbClr val="008000"/>
                </a:solidFill>
              </a:rPr>
              <a:t>D. </a:t>
            </a:r>
            <a:r>
              <a:rPr lang="en-US" sz="1600" i="1" dirty="0" err="1" smtClean="0">
                <a:solidFill>
                  <a:srgbClr val="008000"/>
                </a:solidFill>
              </a:rPr>
              <a:t>Belitz</a:t>
            </a:r>
            <a:r>
              <a:rPr lang="en-US" sz="1600" i="1" dirty="0" smtClean="0">
                <a:solidFill>
                  <a:srgbClr val="008000"/>
                </a:solidFill>
              </a:rPr>
              <a:t> et al, PRL (05): </a:t>
            </a:r>
            <a:r>
              <a:rPr lang="en-US" sz="1600" i="1" dirty="0" err="1" smtClean="0">
                <a:solidFill>
                  <a:srgbClr val="008000"/>
                </a:solidFill>
              </a:rPr>
              <a:t>Sandeman</a:t>
            </a:r>
            <a:r>
              <a:rPr lang="en-US" sz="1600" i="1" dirty="0" smtClean="0">
                <a:solidFill>
                  <a:srgbClr val="008000"/>
                </a:solidFill>
              </a:rPr>
              <a:t>, PRL (05)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9143" y="731846"/>
            <a:ext cx="208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8000"/>
                </a:solidFill>
              </a:rPr>
              <a:t>Belitz</a:t>
            </a:r>
            <a:r>
              <a:rPr lang="en-US" sz="1600" i="1" dirty="0" smtClean="0">
                <a:solidFill>
                  <a:srgbClr val="008000"/>
                </a:solidFill>
              </a:rPr>
              <a:t> et al, PRL (05</a:t>
            </a:r>
            <a:r>
              <a:rPr lang="en-US" i="1" dirty="0" smtClean="0">
                <a:solidFill>
                  <a:srgbClr val="008000"/>
                </a:solidFill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4"/>
          <p:cNvSpPr txBox="1">
            <a:spLocks noGrp="1"/>
          </p:cNvSpPr>
          <p:nvPr/>
        </p:nvSpPr>
        <p:spPr bwMode="auto">
          <a:xfrm>
            <a:off x="457200" y="6481763"/>
            <a:ext cx="42592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/>
            <a:endParaRPr lang="en-US" sz="1000">
              <a:latin typeface="Century Gothic" pitchFamily="31" charset="0"/>
            </a:endParaRPr>
          </a:p>
        </p:txBody>
      </p:sp>
      <p:sp>
        <p:nvSpPr>
          <p:cNvPr id="81923" name="Slide Number Placeholder 5"/>
          <p:cNvSpPr txBox="1">
            <a:spLocks noGrp="1"/>
          </p:cNvSpPr>
          <p:nvPr/>
        </p:nvSpPr>
        <p:spPr bwMode="auto">
          <a:xfrm>
            <a:off x="7589838" y="6481763"/>
            <a:ext cx="5032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1" hangingPunct="1"/>
            <a:endParaRPr lang="en-US" sz="1200">
              <a:latin typeface="Century Gothic" pitchFamily="31" charset="0"/>
            </a:endParaRPr>
          </a:p>
        </p:txBody>
      </p:sp>
      <p:pic>
        <p:nvPicPr>
          <p:cNvPr id="81925" name="Content Placeholder 8" descr="URuReSi_R(T)_Plawfits_compare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80385" y="685797"/>
            <a:ext cx="3368747" cy="3316110"/>
          </a:xfrm>
        </p:spPr>
      </p:pic>
      <p:sp>
        <p:nvSpPr>
          <p:cNvPr id="81926" name="Rectangle 8"/>
          <p:cNvSpPr>
            <a:spLocks noChangeArrowheads="1"/>
          </p:cNvSpPr>
          <p:nvPr/>
        </p:nvSpPr>
        <p:spPr bwMode="auto">
          <a:xfrm>
            <a:off x="259302" y="48316"/>
            <a:ext cx="853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80"/>
                </a:solidFill>
              </a:rPr>
              <a:t>URu</a:t>
            </a:r>
            <a:r>
              <a:rPr lang="en-US" sz="2000" i="1" baseline="-25000" dirty="0">
                <a:solidFill>
                  <a:srgbClr val="000080"/>
                </a:solidFill>
              </a:rPr>
              <a:t>2-</a:t>
            </a:r>
            <a:r>
              <a:rPr lang="en-US" sz="2000" i="1" baseline="-25000" dirty="0" smtClean="0">
                <a:solidFill>
                  <a:srgbClr val="000080"/>
                </a:solidFill>
              </a:rPr>
              <a:t>x</a:t>
            </a:r>
            <a:r>
              <a:rPr lang="en-US" sz="2000" i="1" dirty="0" smtClean="0">
                <a:solidFill>
                  <a:srgbClr val="000080"/>
                </a:solidFill>
              </a:rPr>
              <a:t>Re</a:t>
            </a:r>
            <a:r>
              <a:rPr lang="en-US" sz="2000" i="1" baseline="-25000" dirty="0" smtClean="0">
                <a:solidFill>
                  <a:srgbClr val="000080"/>
                </a:solidFill>
              </a:rPr>
              <a:t>x</a:t>
            </a:r>
            <a:r>
              <a:rPr lang="en-US" sz="2000" i="1" dirty="0" smtClean="0">
                <a:solidFill>
                  <a:srgbClr val="00008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80"/>
                </a:solidFill>
              </a:rPr>
              <a:t>2 </a:t>
            </a:r>
            <a:r>
              <a:rPr lang="en-US" sz="2000" i="1" dirty="0" smtClean="0">
                <a:solidFill>
                  <a:srgbClr val="000080"/>
                </a:solidFill>
              </a:rPr>
              <a:t>: NFL behavior deep in FM phase</a:t>
            </a:r>
            <a:endParaRPr lang="en-US" sz="2000" i="1" baseline="-25000" dirty="0">
              <a:solidFill>
                <a:srgbClr val="000080"/>
              </a:solidFill>
            </a:endParaRPr>
          </a:p>
        </p:txBody>
      </p:sp>
      <p:sp>
        <p:nvSpPr>
          <p:cNvPr id="81927" name="Line 9"/>
          <p:cNvSpPr>
            <a:spLocks noChangeShapeType="1"/>
          </p:cNvSpPr>
          <p:nvPr/>
        </p:nvSpPr>
        <p:spPr bwMode="auto">
          <a:xfrm>
            <a:off x="419100" y="533400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8" name="Picture 10" descr="CT_compare_mag logfits_squash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397" y="4021669"/>
            <a:ext cx="3581400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5552020" y="4865872"/>
            <a:ext cx="2541055" cy="904863"/>
          </a:xfrm>
          <a:prstGeom prst="rect">
            <a:avLst/>
          </a:prstGeom>
          <a:solidFill>
            <a:srgbClr val="F7F7F7"/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 smtClean="0">
                <a:solidFill>
                  <a:srgbClr val="000080"/>
                </a:solidFill>
              </a:rPr>
              <a:t>   </a:t>
            </a:r>
            <a:r>
              <a:rPr lang="en-US" sz="1600" dirty="0" smtClean="0">
                <a:solidFill>
                  <a:srgbClr val="000080"/>
                </a:solidFill>
              </a:rPr>
              <a:t>C</a:t>
            </a:r>
            <a:r>
              <a:rPr lang="en-US" sz="1600" dirty="0">
                <a:solidFill>
                  <a:srgbClr val="000080"/>
                </a:solidFill>
              </a:rPr>
              <a:t>(T)/T = </a:t>
            </a:r>
            <a:r>
              <a:rPr lang="en-US" sz="1600" dirty="0">
                <a:solidFill>
                  <a:srgbClr val="000080"/>
                </a:solidFill>
                <a:latin typeface="Symbol" pitchFamily="31" charset="2"/>
              </a:rPr>
              <a:t>g</a:t>
            </a:r>
            <a:r>
              <a:rPr lang="en-US" sz="1600" baseline="-25000" dirty="0">
                <a:solidFill>
                  <a:srgbClr val="000080"/>
                </a:solidFill>
              </a:rPr>
              <a:t>o</a:t>
            </a:r>
            <a:r>
              <a:rPr lang="en-US" sz="1600" dirty="0">
                <a:solidFill>
                  <a:srgbClr val="000080"/>
                </a:solidFill>
              </a:rPr>
              <a:t> – </a:t>
            </a:r>
            <a:r>
              <a:rPr lang="en-US" sz="1600" dirty="0" err="1">
                <a:solidFill>
                  <a:srgbClr val="000080"/>
                </a:solidFill>
              </a:rPr>
              <a:t>c</a:t>
            </a:r>
            <a:r>
              <a:rPr lang="en-US" sz="1600" baseline="-25000" dirty="0" err="1">
                <a:solidFill>
                  <a:srgbClr val="000080"/>
                </a:solidFill>
              </a:rPr>
              <a:t>o</a:t>
            </a:r>
            <a:r>
              <a:rPr lang="en-US" sz="1600" dirty="0" err="1">
                <a:solidFill>
                  <a:srgbClr val="000080"/>
                </a:solidFill>
              </a:rPr>
              <a:t>lnT</a:t>
            </a:r>
            <a:endParaRPr lang="en-US" sz="1600" dirty="0" smtClean="0">
              <a:solidFill>
                <a:srgbClr val="00008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1600" dirty="0" smtClean="0">
                <a:solidFill>
                  <a:srgbClr val="000080"/>
                </a:solidFill>
                <a:latin typeface="Symbol" pitchFamily="31" charset="2"/>
              </a:rPr>
              <a:t>   </a:t>
            </a:r>
            <a:r>
              <a:rPr lang="en-US" sz="1600" dirty="0" err="1" smtClean="0">
                <a:solidFill>
                  <a:srgbClr val="000080"/>
                </a:solidFill>
                <a:latin typeface="Symbol" pitchFamily="31" charset="2"/>
              </a:rPr>
              <a:t>r</a:t>
            </a:r>
            <a:r>
              <a:rPr lang="en-US" sz="1600" dirty="0" err="1">
                <a:solidFill>
                  <a:srgbClr val="000080"/>
                </a:solidFill>
              </a:rPr>
              <a:t>(T</a:t>
            </a:r>
            <a:r>
              <a:rPr lang="en-US" sz="1600" dirty="0">
                <a:solidFill>
                  <a:srgbClr val="000080"/>
                </a:solidFill>
              </a:rPr>
              <a:t>) </a:t>
            </a:r>
            <a:r>
              <a:rPr lang="en-US" sz="1600" dirty="0" err="1">
                <a:solidFill>
                  <a:srgbClr val="000080"/>
                </a:solidFill>
                <a:sym typeface="Symbol" pitchFamily="31" charset="2"/>
              </a:rPr>
              <a:t></a:t>
            </a:r>
            <a:r>
              <a:rPr lang="en-US" sz="1600" dirty="0">
                <a:solidFill>
                  <a:srgbClr val="000080"/>
                </a:solidFill>
                <a:sym typeface="Symbol" pitchFamily="31" charset="2"/>
              </a:rPr>
              <a:t> </a:t>
            </a:r>
            <a:r>
              <a:rPr lang="en-US" sz="1600" dirty="0" err="1">
                <a:solidFill>
                  <a:srgbClr val="000080"/>
                </a:solidFill>
                <a:sym typeface="Symbol" pitchFamily="31" charset="2"/>
              </a:rPr>
              <a:t>T</a:t>
            </a:r>
            <a:r>
              <a:rPr lang="en-US" sz="1600" baseline="30000" dirty="0" err="1">
                <a:solidFill>
                  <a:srgbClr val="000080"/>
                </a:solidFill>
                <a:sym typeface="Symbol" pitchFamily="31" charset="2"/>
              </a:rPr>
              <a:t>n</a:t>
            </a:r>
            <a:r>
              <a:rPr lang="en-US" sz="1600" dirty="0">
                <a:solidFill>
                  <a:srgbClr val="000080"/>
                </a:solidFill>
                <a:sym typeface="Symbol" pitchFamily="31" charset="2"/>
              </a:rPr>
              <a:t> (</a:t>
            </a:r>
            <a:r>
              <a:rPr lang="en-US" sz="1600" dirty="0" err="1">
                <a:solidFill>
                  <a:srgbClr val="000080"/>
                </a:solidFill>
                <a:sym typeface="Symbol" pitchFamily="31" charset="2"/>
              </a:rPr>
              <a:t>n</a:t>
            </a:r>
            <a:r>
              <a:rPr lang="en-US" sz="1600" dirty="0">
                <a:solidFill>
                  <a:srgbClr val="000080"/>
                </a:solidFill>
                <a:sym typeface="Symbol" pitchFamily="31" charset="2"/>
              </a:rPr>
              <a:t> ≈ 1 - 1.5</a:t>
            </a:r>
            <a:r>
              <a:rPr lang="en-US" sz="1600" dirty="0" smtClean="0">
                <a:solidFill>
                  <a:srgbClr val="000080"/>
                </a:solidFill>
                <a:sym typeface="Symbol" pitchFamily="31" charset="2"/>
              </a:rPr>
              <a:t>)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639451" y="4513263"/>
            <a:ext cx="164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Butch, Maple (09)</a:t>
            </a:r>
            <a:endParaRPr lang="en-US" sz="1400" i="1" dirty="0">
              <a:solidFill>
                <a:srgbClr val="008000"/>
              </a:solidFill>
            </a:endParaRPr>
          </a:p>
        </p:txBody>
      </p:sp>
      <p:pic>
        <p:nvPicPr>
          <p:cNvPr id="14" name="Picture 13" descr="URuReSi_phsdgm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775196" y="752251"/>
            <a:ext cx="3894667" cy="38538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29795" y="6087830"/>
            <a:ext cx="5004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Results qualitatively similar to our previous research </a:t>
            </a:r>
            <a:br>
              <a:rPr lang="en-US" sz="1600" dirty="0" smtClean="0">
                <a:solidFill>
                  <a:srgbClr val="000090"/>
                </a:solidFill>
              </a:rPr>
            </a:br>
            <a:r>
              <a:rPr lang="en-US" sz="1600" dirty="0" smtClean="0">
                <a:solidFill>
                  <a:srgbClr val="000090"/>
                </a:solidFill>
              </a:rPr>
              <a:t>on polycrystalline URu</a:t>
            </a:r>
            <a:r>
              <a:rPr lang="en-US" sz="1600" baseline="-25000" dirty="0" smtClean="0">
                <a:solidFill>
                  <a:srgbClr val="000090"/>
                </a:solidFill>
              </a:rPr>
              <a:t>2-x</a:t>
            </a:r>
            <a:r>
              <a:rPr lang="en-US" sz="1600" dirty="0" smtClean="0">
                <a:solidFill>
                  <a:srgbClr val="000090"/>
                </a:solidFill>
              </a:rPr>
              <a:t>Re</a:t>
            </a:r>
            <a:r>
              <a:rPr lang="en-US" sz="1600" baseline="-25000" dirty="0" smtClean="0">
                <a:solidFill>
                  <a:srgbClr val="000090"/>
                </a:solidFill>
              </a:rPr>
              <a:t>x</a:t>
            </a:r>
            <a:r>
              <a:rPr lang="en-US" sz="1600" dirty="0" smtClean="0">
                <a:solidFill>
                  <a:srgbClr val="000090"/>
                </a:solidFill>
              </a:rPr>
              <a:t>Si</a:t>
            </a:r>
            <a:r>
              <a:rPr lang="en-US" sz="1600" baseline="-25000" dirty="0" smtClean="0">
                <a:solidFill>
                  <a:srgbClr val="000090"/>
                </a:solidFill>
              </a:rPr>
              <a:t>2 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i="1" dirty="0" smtClean="0">
                <a:solidFill>
                  <a:srgbClr val="800000"/>
                </a:solidFill>
              </a:rPr>
              <a:t>– </a:t>
            </a:r>
            <a:r>
              <a:rPr lang="en-US" sz="1400" i="1" dirty="0" smtClean="0">
                <a:solidFill>
                  <a:srgbClr val="008000"/>
                </a:solidFill>
              </a:rPr>
              <a:t>Bauer et al., PRL (05)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552020" y="4967470"/>
            <a:ext cx="2371725" cy="95103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19100" y="548341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14452"/>
          <a:stretch>
            <a:fillRect/>
          </a:stretch>
        </p:blipFill>
        <p:spPr>
          <a:xfrm>
            <a:off x="2962571" y="3984619"/>
            <a:ext cx="6120225" cy="2873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1364" y="71916"/>
            <a:ext cx="5462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Ferromagnetic Kondo lattice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882" y="688489"/>
            <a:ext cx="414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S. J. Yamamoto &amp; Q. Si, PNAS (2010) 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484" y="1208668"/>
            <a:ext cx="499367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188" indent="-230188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Ferromagnetic Kondo lattice model</a:t>
            </a:r>
          </a:p>
          <a:p>
            <a:pPr marL="230188" indent="-230188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Regime where Kondo screening is destroyed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and Fermi surface is small  (e.g., CeRu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Ge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marL="230188" indent="-230188">
              <a:spcAft>
                <a:spcPts val="1200"/>
              </a:spcAft>
            </a:pPr>
            <a:r>
              <a:rPr lang="en-US" dirty="0" smtClean="0">
                <a:solidFill>
                  <a:srgbClr val="000090"/>
                </a:solidFill>
              </a:rPr>
              <a:t>		J</a:t>
            </a:r>
            <a:r>
              <a:rPr lang="en-US" baseline="-25000" dirty="0" smtClean="0">
                <a:solidFill>
                  <a:srgbClr val="000090"/>
                </a:solidFill>
              </a:rPr>
              <a:t>K</a:t>
            </a:r>
            <a:r>
              <a:rPr lang="en-US" dirty="0" smtClean="0">
                <a:solidFill>
                  <a:srgbClr val="000090"/>
                </a:solidFill>
              </a:rPr>
              <a:t> &lt;&lt; |I| &lt;&lt; W</a:t>
            </a:r>
          </a:p>
          <a:p>
            <a:pPr marL="230188" indent="-230188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NFL features deep in FM phase</a:t>
            </a:r>
          </a:p>
          <a:p>
            <a:pPr marL="230188" indent="-230188">
              <a:spcAft>
                <a:spcPts val="1200"/>
              </a:spcAft>
            </a:pPr>
            <a:r>
              <a:rPr lang="en-US" dirty="0" smtClean="0">
                <a:solidFill>
                  <a:srgbClr val="000090"/>
                </a:solidFill>
              </a:rPr>
              <a:t>		2D: C/T ~ T</a:t>
            </a:r>
            <a:r>
              <a:rPr lang="en-US" baseline="30000" dirty="0" smtClean="0">
                <a:solidFill>
                  <a:srgbClr val="000090"/>
                </a:solidFill>
              </a:rPr>
              <a:t>-1/3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>
                <a:solidFill>
                  <a:srgbClr val="000090"/>
                </a:solidFill>
              </a:rPr>
              <a:t> ~ T</a:t>
            </a:r>
            <a:r>
              <a:rPr lang="en-US" baseline="30000" dirty="0" smtClean="0">
                <a:solidFill>
                  <a:srgbClr val="000090"/>
                </a:solidFill>
              </a:rPr>
              <a:t>4/3</a:t>
            </a:r>
          </a:p>
          <a:p>
            <a:pPr marL="230188" indent="-230188">
              <a:spcAft>
                <a:spcPts val="1200"/>
              </a:spcAft>
            </a:pPr>
            <a:r>
              <a:rPr lang="en-US" dirty="0" smtClean="0">
                <a:solidFill>
                  <a:srgbClr val="000090"/>
                </a:solidFill>
              </a:rPr>
              <a:t>		3D: C/T ~ log(1/T),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>
                <a:solidFill>
                  <a:srgbClr val="000090"/>
                </a:solidFill>
              </a:rPr>
              <a:t> ~ T</a:t>
            </a:r>
            <a:r>
              <a:rPr lang="en-US" baseline="30000" dirty="0" smtClean="0">
                <a:solidFill>
                  <a:srgbClr val="000090"/>
                </a:solidFill>
              </a:rPr>
              <a:t>5/3</a:t>
            </a:r>
          </a:p>
          <a:p>
            <a:pPr marL="230188" indent="-230188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Applicable to URu</a:t>
            </a:r>
            <a:r>
              <a:rPr lang="en-US" baseline="-25000" dirty="0" smtClean="0">
                <a:solidFill>
                  <a:srgbClr val="000090"/>
                </a:solidFill>
              </a:rPr>
              <a:t>2-x</a:t>
            </a:r>
            <a:r>
              <a:rPr lang="en-US" dirty="0" smtClean="0">
                <a:solidFill>
                  <a:srgbClr val="000090"/>
                </a:solidFill>
              </a:rPr>
              <a:t>Re</a:t>
            </a:r>
            <a:r>
              <a:rPr lang="en-US" baseline="-25000" dirty="0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Si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?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52595" b="11056"/>
          <a:stretch>
            <a:fillRect/>
          </a:stretch>
        </p:blipFill>
        <p:spPr>
          <a:xfrm>
            <a:off x="6931153" y="945935"/>
            <a:ext cx="2002436" cy="1962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0374" t="22486" r="59924" b="27578"/>
          <a:stretch>
            <a:fillRect/>
          </a:stretch>
        </p:blipFill>
        <p:spPr>
          <a:xfrm>
            <a:off x="5355192" y="1376169"/>
            <a:ext cx="1254647" cy="11015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8882" y="2353979"/>
            <a:ext cx="11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FS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06557" y="2907966"/>
            <a:ext cx="160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Large FS</a:t>
            </a:r>
            <a:br>
              <a:rPr lang="en-US" dirty="0" smtClean="0"/>
            </a:br>
            <a:r>
              <a:rPr lang="en-US" dirty="0" smtClean="0"/>
              <a:t>(encloses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’s)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0706" y="4620456"/>
            <a:ext cx="301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Red</a:t>
            </a:r>
            <a:r>
              <a:rPr lang="en-US" dirty="0" smtClean="0"/>
              <a:t>: spin-up electrons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Blue</a:t>
            </a:r>
            <a:r>
              <a:rPr lang="en-US" dirty="0" smtClean="0"/>
              <a:t>: spin-down electrons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/>
              <a:t>: Local moments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689" y="5737328"/>
            <a:ext cx="2584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Spin-up electrons have  </a:t>
            </a:r>
            <a:br>
              <a:rPr lang="en-US" dirty="0" smtClean="0"/>
            </a:br>
            <a:r>
              <a:rPr lang="en-US" dirty="0" smtClean="0"/>
              <a:t>higher probability density </a:t>
            </a:r>
            <a:br>
              <a:rPr lang="en-US" dirty="0" smtClean="0"/>
            </a:br>
            <a:r>
              <a:rPr lang="en-US" dirty="0" smtClean="0"/>
              <a:t>than spin-down electrons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004" y="47625"/>
            <a:ext cx="893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Enhancement of HO/LMAFM phase boundary in the URu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2−x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 </a:t>
            </a:r>
            <a:r>
              <a:rPr lang="en-US" sz="2000" i="1" dirty="0" smtClean="0">
                <a:solidFill>
                  <a:srgbClr val="000090"/>
                </a:solidFill>
              </a:rPr>
              <a:t>system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50850" y="506807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14" y="597516"/>
            <a:ext cx="5766943" cy="56081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4160" y="6205624"/>
            <a:ext cx="4878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N. </a:t>
            </a:r>
            <a:r>
              <a:rPr lang="en-US" sz="1400" i="1" dirty="0" err="1" smtClean="0">
                <a:solidFill>
                  <a:srgbClr val="008000"/>
                </a:solidFill>
              </a:rPr>
              <a:t>Kanchanavatee</a:t>
            </a:r>
            <a:r>
              <a:rPr lang="en-US" sz="1400" i="1" dirty="0" smtClean="0">
                <a:solidFill>
                  <a:srgbClr val="008000"/>
                </a:solidFill>
              </a:rPr>
              <a:t>, M. </a:t>
            </a:r>
            <a:r>
              <a:rPr lang="en-US" sz="1400" i="1" dirty="0" err="1" smtClean="0">
                <a:solidFill>
                  <a:srgbClr val="008000"/>
                </a:solidFill>
              </a:rPr>
              <a:t>Janoschek</a:t>
            </a:r>
            <a:r>
              <a:rPr lang="en-US" sz="1400" i="1" dirty="0" smtClean="0">
                <a:solidFill>
                  <a:srgbClr val="008000"/>
                </a:solidFill>
              </a:rPr>
              <a:t>, R. E. </a:t>
            </a:r>
            <a:r>
              <a:rPr lang="en-US" sz="1400" i="1" dirty="0" err="1" smtClean="0">
                <a:solidFill>
                  <a:srgbClr val="008000"/>
                </a:solidFill>
              </a:rPr>
              <a:t>Baumbach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</a:t>
            </a:r>
            <a:br>
              <a:rPr lang="en-US" sz="1400" i="1" dirty="0" smtClean="0">
                <a:solidFill>
                  <a:srgbClr val="008000"/>
                </a:solidFill>
              </a:rPr>
            </a:br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K. Huang, M. B. Maple, PRB 84, 245122 (2011) 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450850" y="506807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75" y="693956"/>
            <a:ext cx="6860457" cy="5344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78" y="29539"/>
            <a:ext cx="7633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Enhancement of HO/LMAFM phase boundary in the URu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2−x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 </a:t>
            </a:r>
            <a:r>
              <a:rPr lang="en-US" sz="2000" i="1" dirty="0" smtClean="0">
                <a:solidFill>
                  <a:srgbClr val="000090"/>
                </a:solidFill>
              </a:rPr>
              <a:t>system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00169" y="6156190"/>
            <a:ext cx="476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N. </a:t>
            </a:r>
            <a:r>
              <a:rPr lang="en-US" sz="1400" i="1" dirty="0" err="1" smtClean="0">
                <a:solidFill>
                  <a:srgbClr val="008000"/>
                </a:solidFill>
              </a:rPr>
              <a:t>Kanchanavatee</a:t>
            </a:r>
            <a:r>
              <a:rPr lang="en-US" sz="1400" i="1" dirty="0" smtClean="0">
                <a:solidFill>
                  <a:srgbClr val="008000"/>
                </a:solidFill>
              </a:rPr>
              <a:t>, M. </a:t>
            </a:r>
            <a:r>
              <a:rPr lang="en-US" sz="1400" i="1" dirty="0" err="1" smtClean="0">
                <a:solidFill>
                  <a:srgbClr val="008000"/>
                </a:solidFill>
              </a:rPr>
              <a:t>Janoschek</a:t>
            </a:r>
            <a:r>
              <a:rPr lang="en-US" sz="1400" i="1" dirty="0" smtClean="0">
                <a:solidFill>
                  <a:srgbClr val="008000"/>
                </a:solidFill>
              </a:rPr>
              <a:t>, R. E. </a:t>
            </a:r>
            <a:r>
              <a:rPr lang="en-US" sz="1400" i="1" dirty="0" err="1" smtClean="0">
                <a:solidFill>
                  <a:srgbClr val="008000"/>
                </a:solidFill>
              </a:rPr>
              <a:t>Baumbach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</a:t>
            </a:r>
            <a:br>
              <a:rPr lang="en-US" sz="1400" i="1" dirty="0" smtClean="0">
                <a:solidFill>
                  <a:srgbClr val="008000"/>
                </a:solidFill>
              </a:rPr>
            </a:br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K. Huang, M. B. Maple, PRB 84, 245122 (2011)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206" y="2818791"/>
            <a:ext cx="8763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2" indent="-171450">
              <a:lnSpc>
                <a:spcPts val="2200"/>
              </a:lnSpc>
              <a:spcAft>
                <a:spcPts val="6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Heavy electron compound URu</a:t>
            </a:r>
            <a:r>
              <a:rPr lang="en-US" i="1" baseline="-25000" dirty="0" smtClean="0">
                <a:solidFill>
                  <a:srgbClr val="000090"/>
                </a:solidFill>
              </a:rPr>
              <a:t>2</a:t>
            </a:r>
            <a:r>
              <a:rPr lang="en-US" i="1" dirty="0" smtClean="0">
                <a:solidFill>
                  <a:srgbClr val="000090"/>
                </a:solidFill>
              </a:rPr>
              <a:t>Si</a:t>
            </a:r>
            <a:r>
              <a:rPr lang="en-US" i="1" baseline="-25000" dirty="0" smtClean="0">
                <a:solidFill>
                  <a:srgbClr val="000090"/>
                </a:solidFill>
              </a:rPr>
              <a:t>2 </a:t>
            </a:r>
            <a:r>
              <a:rPr lang="en-US" i="1" dirty="0" smtClean="0">
                <a:solidFill>
                  <a:srgbClr val="000090"/>
                </a:solidFill>
              </a:rPr>
              <a:t>under pressure and substituted with Re and Fe</a:t>
            </a:r>
          </a:p>
          <a:p>
            <a:pPr marL="400050" lvl="1" indent="-228600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</a:pPr>
            <a:r>
              <a:rPr lang="en-US" dirty="0" smtClean="0"/>
              <a:t>Interplay of SC, “hidden order” (HO), AFM order, FM order, NFL behavior </a:t>
            </a:r>
          </a:p>
        </p:txBody>
      </p:sp>
      <p:sp>
        <p:nvSpPr>
          <p:cNvPr id="5" name="Line 47"/>
          <p:cNvSpPr>
            <a:spLocks noChangeShapeType="1"/>
          </p:cNvSpPr>
          <p:nvPr/>
        </p:nvSpPr>
        <p:spPr bwMode="auto">
          <a:xfrm>
            <a:off x="381000" y="550528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1546" y="72477"/>
            <a:ext cx="713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Organization of talk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76" y="5835624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i="1" dirty="0" smtClean="0">
                <a:solidFill>
                  <a:srgbClr val="000080"/>
                </a:solidFill>
              </a:rPr>
              <a:t>Progress report on ongoing research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37206" y="3724085"/>
            <a:ext cx="544251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2" indent="-171450">
              <a:lnSpc>
                <a:spcPts val="2200"/>
              </a:lnSpc>
              <a:spcAft>
                <a:spcPts val="6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Rare earth </a:t>
            </a:r>
            <a:r>
              <a:rPr lang="en-US" i="1" dirty="0" err="1" smtClean="0">
                <a:solidFill>
                  <a:srgbClr val="000090"/>
                </a:solidFill>
              </a:rPr>
              <a:t>tritelluride</a:t>
            </a:r>
            <a:r>
              <a:rPr lang="en-US" i="1" dirty="0" smtClean="0">
                <a:solidFill>
                  <a:srgbClr val="000090"/>
                </a:solidFill>
              </a:rPr>
              <a:t> compounds RTe</a:t>
            </a:r>
            <a:r>
              <a:rPr lang="en-US" i="1" baseline="-25000" dirty="0" smtClean="0">
                <a:solidFill>
                  <a:srgbClr val="000090"/>
                </a:solidFill>
              </a:rPr>
              <a:t>3 </a:t>
            </a:r>
            <a:r>
              <a:rPr lang="en-US" i="1" dirty="0" smtClean="0">
                <a:solidFill>
                  <a:srgbClr val="000090"/>
                </a:solidFill>
              </a:rPr>
              <a:t>under pressure</a:t>
            </a:r>
          </a:p>
          <a:p>
            <a:pPr marL="400050" lvl="1" indent="-228600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</a:pPr>
            <a:r>
              <a:rPr lang="en-US" dirty="0" smtClean="0"/>
              <a:t>Interplay of SC, </a:t>
            </a:r>
            <a:r>
              <a:rPr lang="en-US" dirty="0" err="1" smtClean="0"/>
              <a:t>CDW’s</a:t>
            </a:r>
            <a:r>
              <a:rPr lang="en-US" dirty="0" smtClean="0"/>
              <a:t>, and R-AFM order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206" y="1511037"/>
            <a:ext cx="76738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lnSpc>
                <a:spcPts val="2200"/>
              </a:lnSpc>
              <a:spcAft>
                <a:spcPts val="600"/>
              </a:spcAft>
              <a:buFont typeface="Arial"/>
              <a:buChar char="•"/>
            </a:pPr>
            <a:r>
              <a:rPr lang="en-US" i="1" dirty="0" err="1" smtClean="0">
                <a:solidFill>
                  <a:srgbClr val="000090"/>
                </a:solidFill>
              </a:rPr>
              <a:t>Noncentrosymmetric</a:t>
            </a:r>
            <a:r>
              <a:rPr lang="en-US" i="1" dirty="0" smtClean="0">
                <a:solidFill>
                  <a:srgbClr val="000090"/>
                </a:solidFill>
              </a:rPr>
              <a:t> compounds M</a:t>
            </a:r>
            <a:r>
              <a:rPr lang="en-US" i="1" baseline="-25000" dirty="0" smtClean="0">
                <a:solidFill>
                  <a:srgbClr val="000090"/>
                </a:solidFill>
              </a:rPr>
              <a:t>2</a:t>
            </a:r>
            <a:r>
              <a:rPr lang="en-US" i="1" dirty="0" smtClean="0">
                <a:solidFill>
                  <a:srgbClr val="000090"/>
                </a:solidFill>
              </a:rPr>
              <a:t>Fe</a:t>
            </a:r>
            <a:r>
              <a:rPr lang="en-US" i="1" baseline="-25000" dirty="0" smtClean="0">
                <a:solidFill>
                  <a:srgbClr val="000090"/>
                </a:solidFill>
              </a:rPr>
              <a:t>12</a:t>
            </a:r>
            <a:r>
              <a:rPr lang="en-US" i="1" dirty="0" smtClean="0">
                <a:solidFill>
                  <a:srgbClr val="000090"/>
                </a:solidFill>
              </a:rPr>
              <a:t>P</a:t>
            </a:r>
            <a:r>
              <a:rPr lang="en-US" i="1" baseline="-25000" dirty="0" smtClean="0">
                <a:solidFill>
                  <a:srgbClr val="000090"/>
                </a:solidFill>
              </a:rPr>
              <a:t>7</a:t>
            </a:r>
            <a:endParaRPr lang="en-US" i="1" dirty="0" smtClean="0"/>
          </a:p>
          <a:p>
            <a:pPr marL="398463" lvl="1" indent="-220663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  <a:tabLst>
                <a:tab pos="863600" algn="l"/>
              </a:tabLst>
            </a:pPr>
            <a:r>
              <a:rPr lang="en-US" dirty="0" smtClean="0"/>
              <a:t>Yb</a:t>
            </a:r>
            <a:r>
              <a:rPr lang="en-US" baseline="-25000" dirty="0" smtClean="0"/>
              <a:t>2</a:t>
            </a:r>
            <a:r>
              <a:rPr lang="en-US" dirty="0" smtClean="0"/>
              <a:t>Fe</a:t>
            </a:r>
            <a:r>
              <a:rPr lang="en-US" baseline="-25000" dirty="0" smtClean="0"/>
              <a:t>12</a:t>
            </a:r>
            <a:r>
              <a:rPr lang="en-US" dirty="0" smtClean="0"/>
              <a:t>P</a:t>
            </a:r>
            <a:r>
              <a:rPr lang="en-US" baseline="-25000" dirty="0" smtClean="0"/>
              <a:t>7</a:t>
            </a:r>
            <a:r>
              <a:rPr lang="en-US" dirty="0" smtClean="0"/>
              <a:t>: Two distinct NFL regimes in AFM and PM phases</a:t>
            </a:r>
            <a:r>
              <a:rPr lang="en-US" baseline="-25000" dirty="0" smtClean="0"/>
              <a:t> </a:t>
            </a:r>
            <a:r>
              <a:rPr lang="en-US" dirty="0" smtClean="0"/>
              <a:t>in magnetic field</a:t>
            </a:r>
          </a:p>
          <a:p>
            <a:pPr marL="398463" lvl="1" indent="-220663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  <a:tabLst>
                <a:tab pos="863600" algn="l"/>
              </a:tabLst>
            </a:pPr>
            <a:r>
              <a:rPr lang="en-US" dirty="0" smtClean="0"/>
              <a:t>SmFe</a:t>
            </a:r>
            <a:r>
              <a:rPr lang="en-US" baseline="-25000" dirty="0" smtClean="0"/>
              <a:t>12</a:t>
            </a:r>
            <a:r>
              <a:rPr lang="en-US" dirty="0" smtClean="0"/>
              <a:t>P</a:t>
            </a:r>
            <a:r>
              <a:rPr lang="en-US" baseline="-25000" dirty="0" smtClean="0"/>
              <a:t>7</a:t>
            </a:r>
            <a:r>
              <a:rPr lang="en-US" dirty="0" smtClean="0"/>
              <a:t>: Heavy </a:t>
            </a:r>
            <a:r>
              <a:rPr lang="en-US" dirty="0" err="1" smtClean="0"/>
              <a:t>fermion</a:t>
            </a:r>
            <a:r>
              <a:rPr lang="en-US" dirty="0" smtClean="0"/>
              <a:t> FM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876" y="736452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lnSpc>
                <a:spcPts val="2200"/>
              </a:lnSpc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Discuss some aspects of quantum phase transitions and emergent phases in </a:t>
            </a:r>
            <a:br>
              <a:rPr lang="en-US" i="1" dirty="0" smtClean="0">
                <a:solidFill>
                  <a:srgbClr val="000090"/>
                </a:solidFill>
              </a:rPr>
            </a:br>
            <a:r>
              <a:rPr lang="en-US" i="1" dirty="0" smtClean="0">
                <a:solidFill>
                  <a:srgbClr val="000090"/>
                </a:solidFill>
              </a:rPr>
              <a:t>correlated </a:t>
            </a:r>
            <a:r>
              <a:rPr lang="en-US" i="1" dirty="0" err="1" smtClean="0">
                <a:solidFill>
                  <a:srgbClr val="000090"/>
                </a:solidFill>
              </a:rPr>
              <a:t>f</a:t>
            </a:r>
            <a:r>
              <a:rPr lang="en-US" i="1" dirty="0" smtClean="0">
                <a:solidFill>
                  <a:srgbClr val="000090"/>
                </a:solidFill>
              </a:rPr>
              <a:t>-electron materials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206" y="5257572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Thoughts, questions and directions for future research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4677827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Remarks about electronic correlations</a:t>
            </a:r>
            <a:endParaRPr lang="en-US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450850" y="506807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94" y="1272272"/>
            <a:ext cx="4566210" cy="449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04" y="1242673"/>
            <a:ext cx="4300456" cy="4521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145" y="59075"/>
            <a:ext cx="7633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Enhancement of HO/LMAFM phase boundary in the URu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2−x</a:t>
            </a:r>
            <a:r>
              <a:rPr lang="en-US" sz="2000" i="1" dirty="0" smtClean="0">
                <a:solidFill>
                  <a:srgbClr val="000090"/>
                </a:solidFill>
              </a:rPr>
              <a:t>Fe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Si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 </a:t>
            </a:r>
            <a:r>
              <a:rPr lang="en-US" sz="2000" i="1" dirty="0" smtClean="0">
                <a:solidFill>
                  <a:srgbClr val="000090"/>
                </a:solidFill>
              </a:rPr>
              <a:t>system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18868" y="738414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Electrical resistivity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vs</a:t>
            </a:r>
            <a:r>
              <a:rPr lang="en-US" dirty="0" smtClean="0">
                <a:solidFill>
                  <a:srgbClr val="000090"/>
                </a:solidFill>
              </a:rPr>
              <a:t> 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8832" y="75318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Magnetization M </a:t>
            </a:r>
            <a:r>
              <a:rPr lang="en-US" dirty="0" err="1" smtClean="0">
                <a:solidFill>
                  <a:srgbClr val="000090"/>
                </a:solidFill>
              </a:rPr>
              <a:t>vs</a:t>
            </a:r>
            <a:r>
              <a:rPr lang="en-US" dirty="0" smtClean="0">
                <a:solidFill>
                  <a:srgbClr val="000090"/>
                </a:solidFill>
              </a:rPr>
              <a:t> 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317" y="6133337"/>
            <a:ext cx="476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N. </a:t>
            </a:r>
            <a:r>
              <a:rPr lang="en-US" sz="1400" i="1" dirty="0" err="1" smtClean="0">
                <a:solidFill>
                  <a:srgbClr val="008000"/>
                </a:solidFill>
              </a:rPr>
              <a:t>Kanchanavatee</a:t>
            </a:r>
            <a:r>
              <a:rPr lang="en-US" sz="1400" i="1" dirty="0" smtClean="0">
                <a:solidFill>
                  <a:srgbClr val="008000"/>
                </a:solidFill>
              </a:rPr>
              <a:t>, M. </a:t>
            </a:r>
            <a:r>
              <a:rPr lang="en-US" sz="1400" i="1" dirty="0" err="1" smtClean="0">
                <a:solidFill>
                  <a:srgbClr val="008000"/>
                </a:solidFill>
              </a:rPr>
              <a:t>Janoschek</a:t>
            </a:r>
            <a:r>
              <a:rPr lang="en-US" sz="1400" i="1" dirty="0" smtClean="0">
                <a:solidFill>
                  <a:srgbClr val="008000"/>
                </a:solidFill>
              </a:rPr>
              <a:t>, R. E. </a:t>
            </a:r>
            <a:r>
              <a:rPr lang="en-US" sz="1400" i="1" dirty="0" err="1" smtClean="0">
                <a:solidFill>
                  <a:srgbClr val="008000"/>
                </a:solidFill>
              </a:rPr>
              <a:t>Baumbach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</a:t>
            </a:r>
            <a:br>
              <a:rPr lang="en-US" sz="1400" i="1" dirty="0" smtClean="0">
                <a:solidFill>
                  <a:srgbClr val="008000"/>
                </a:solidFill>
              </a:rPr>
            </a:br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K. Huang, M. B. Maple, PRB 84, 245122 (2011)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9404" y="2258851"/>
            <a:ext cx="60505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400" i="1" dirty="0" smtClean="0">
                <a:solidFill>
                  <a:srgbClr val="000090"/>
                </a:solidFill>
              </a:rPr>
              <a:t>High pressure studies of charge density waves, </a:t>
            </a:r>
            <a:br>
              <a:rPr lang="en-US" sz="2400" i="1" dirty="0" smtClean="0">
                <a:solidFill>
                  <a:srgbClr val="000090"/>
                </a:solidFill>
              </a:rPr>
            </a:br>
            <a:r>
              <a:rPr lang="en-US" sz="2400" i="1" dirty="0" smtClean="0">
                <a:solidFill>
                  <a:srgbClr val="000090"/>
                </a:solidFill>
              </a:rPr>
              <a:t>R magnetic order, and superconductivity In </a:t>
            </a:r>
            <a:br>
              <a:rPr lang="en-US" sz="2400" i="1" dirty="0" smtClean="0">
                <a:solidFill>
                  <a:srgbClr val="000090"/>
                </a:solidFill>
              </a:rPr>
            </a:br>
            <a:r>
              <a:rPr lang="en-US" sz="2400" i="1" dirty="0" smtClean="0">
                <a:solidFill>
                  <a:srgbClr val="000090"/>
                </a:solidFill>
              </a:rPr>
              <a:t>rare earth </a:t>
            </a:r>
            <a:r>
              <a:rPr lang="en-US" sz="2400" i="1" dirty="0" err="1" smtClean="0">
                <a:solidFill>
                  <a:srgbClr val="000090"/>
                </a:solidFill>
              </a:rPr>
              <a:t>tritelluride</a:t>
            </a:r>
            <a:r>
              <a:rPr lang="en-US" sz="2400" i="1" dirty="0" smtClean="0">
                <a:solidFill>
                  <a:srgbClr val="000090"/>
                </a:solidFill>
              </a:rPr>
              <a:t> RTe</a:t>
            </a:r>
            <a:r>
              <a:rPr lang="en-US" sz="2400" i="1" baseline="-25000" dirty="0" smtClean="0">
                <a:solidFill>
                  <a:srgbClr val="000090"/>
                </a:solidFill>
              </a:rPr>
              <a:t>3 </a:t>
            </a:r>
            <a:r>
              <a:rPr lang="en-US" sz="2400" i="1" dirty="0" smtClean="0">
                <a:solidFill>
                  <a:srgbClr val="000090"/>
                </a:solidFill>
              </a:rPr>
              <a:t>compounds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532342" y="3133895"/>
            <a:ext cx="6599237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90513" indent="-290513" algn="l">
              <a:spcAft>
                <a:spcPts val="400"/>
              </a:spcAft>
            </a:pPr>
            <a:r>
              <a:rPr lang="en-US" i="1" u="sng" dirty="0" smtClean="0">
                <a:solidFill>
                  <a:srgbClr val="000080"/>
                </a:solidFill>
                <a:latin typeface="Arial (Body)"/>
                <a:cs typeface="Arial (Body)"/>
              </a:rPr>
              <a:t>Stanford University</a:t>
            </a:r>
            <a:endParaRPr lang="en-US" u="sng" dirty="0" smtClean="0">
              <a:solidFill>
                <a:srgbClr val="000080"/>
              </a:solidFill>
              <a:latin typeface="Arial (Body)"/>
              <a:cs typeface="Arial (Body)"/>
            </a:endParaRPr>
          </a:p>
          <a:p>
            <a:pPr marL="290513" indent="-290513" algn="l">
              <a:spcAft>
                <a:spcPts val="400"/>
              </a:spcAft>
            </a:pPr>
            <a:r>
              <a:rPr lang="en-US" i="1" dirty="0" smtClean="0">
                <a:solidFill>
                  <a:srgbClr val="008000"/>
                </a:solidFill>
                <a:latin typeface="Arial (Body)"/>
                <a:cs typeface="Arial (Body)"/>
              </a:rPr>
              <a:t>	J</a:t>
            </a:r>
            <a:r>
              <a:rPr lang="en-US" i="1" dirty="0">
                <a:solidFill>
                  <a:srgbClr val="008000"/>
                </a:solidFill>
                <a:latin typeface="Arial (Body)"/>
                <a:cs typeface="Arial (Body)"/>
              </a:rPr>
              <a:t>.-H. </a:t>
            </a:r>
            <a:r>
              <a:rPr lang="en-US" i="1" dirty="0" smtClean="0">
                <a:solidFill>
                  <a:srgbClr val="008000"/>
                </a:solidFill>
                <a:latin typeface="Arial (Body)"/>
                <a:cs typeface="Arial (Body)"/>
              </a:rPr>
              <a:t>Chu </a:t>
            </a:r>
          </a:p>
          <a:p>
            <a:pPr marL="290513" indent="-290513" algn="l">
              <a:spcAft>
                <a:spcPts val="400"/>
              </a:spcAft>
            </a:pPr>
            <a:r>
              <a:rPr lang="en-US" i="1" dirty="0" smtClean="0">
                <a:solidFill>
                  <a:srgbClr val="008000"/>
                </a:solidFill>
                <a:latin typeface="Arial (Body)"/>
                <a:cs typeface="Arial (Body)"/>
              </a:rPr>
              <a:t>	I</a:t>
            </a:r>
            <a:r>
              <a:rPr lang="en-US" i="1" dirty="0">
                <a:solidFill>
                  <a:srgbClr val="008000"/>
                </a:solidFill>
                <a:latin typeface="Arial (Body)"/>
                <a:cs typeface="Arial (Body)"/>
              </a:rPr>
              <a:t>. R. Fischer</a:t>
            </a:r>
            <a:endParaRPr lang="en-US" dirty="0">
              <a:solidFill>
                <a:srgbClr val="800000"/>
              </a:solidFill>
              <a:latin typeface="Arial (Body)"/>
              <a:cs typeface="Arial (Body)"/>
            </a:endParaRP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449263" y="624631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3150" y="114536"/>
            <a:ext cx="5800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n-US" sz="2000" i="1" dirty="0" smtClean="0">
                <a:solidFill>
                  <a:srgbClr val="000090"/>
                </a:solidFill>
              </a:rPr>
              <a:t>Rare earth </a:t>
            </a:r>
            <a:r>
              <a:rPr lang="en-US" sz="2000" i="1" dirty="0" err="1" smtClean="0">
                <a:solidFill>
                  <a:srgbClr val="000090"/>
                </a:solidFill>
              </a:rPr>
              <a:t>tritelluride</a:t>
            </a:r>
            <a:r>
              <a:rPr lang="en-US" sz="2000" i="1" dirty="0" smtClean="0">
                <a:solidFill>
                  <a:srgbClr val="000090"/>
                </a:solidFill>
              </a:rPr>
              <a:t> RTe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3 </a:t>
            </a:r>
            <a:r>
              <a:rPr lang="en-US" sz="2000" i="1" dirty="0" smtClean="0">
                <a:solidFill>
                  <a:srgbClr val="000090"/>
                </a:solidFill>
              </a:rPr>
              <a:t>compounds under pressure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80487" y="88495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5100" indent="-1651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Interplay between </a:t>
            </a:r>
            <a:r>
              <a:rPr lang="en-US" dirty="0" err="1" smtClean="0">
                <a:solidFill>
                  <a:srgbClr val="000090"/>
                </a:solidFill>
              </a:rPr>
              <a:t>CDW’s</a:t>
            </a:r>
            <a:r>
              <a:rPr lang="en-US" dirty="0" smtClean="0">
                <a:solidFill>
                  <a:srgbClr val="000090"/>
                </a:solidFill>
              </a:rPr>
              <a:t>, R AFM order, and SC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7996" y="1244444"/>
            <a:ext cx="244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Coworkers:         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8537" y="1699234"/>
            <a:ext cx="63916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Aft>
                <a:spcPts val="400"/>
              </a:spcAft>
            </a:pPr>
            <a:r>
              <a:rPr lang="en-US" i="1" u="sng" dirty="0" smtClean="0">
                <a:solidFill>
                  <a:srgbClr val="000080"/>
                </a:solidFill>
              </a:rPr>
              <a:t>University of California, San Diego</a:t>
            </a:r>
          </a:p>
          <a:p>
            <a:pPr marL="290513" indent="-290513">
              <a:spcAft>
                <a:spcPts val="4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	J. J. Hamlin</a:t>
            </a:r>
          </a:p>
          <a:p>
            <a:pPr marL="290513" lvl="2" indent="-290513">
              <a:spcAft>
                <a:spcPts val="4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	T. A. Sayles		</a:t>
            </a:r>
            <a:r>
              <a:rPr lang="en-US" i="1" dirty="0" smtClean="0">
                <a:solidFill>
                  <a:srgbClr val="000090"/>
                </a:solidFill>
              </a:rPr>
              <a:t>Quantum Design </a:t>
            </a:r>
          </a:p>
          <a:p>
            <a:pPr marL="290513" lvl="2" indent="-290513">
              <a:spcAft>
                <a:spcPts val="400"/>
              </a:spcAft>
            </a:pPr>
            <a:r>
              <a:rPr lang="en-US" i="1" dirty="0" smtClean="0">
                <a:solidFill>
                  <a:srgbClr val="008000"/>
                </a:solidFill>
              </a:rPr>
              <a:t>	D. A. </a:t>
            </a:r>
            <a:r>
              <a:rPr lang="en-US" i="1" dirty="0" err="1" smtClean="0">
                <a:solidFill>
                  <a:srgbClr val="008000"/>
                </a:solidFill>
              </a:rPr>
              <a:t>Zocco</a:t>
            </a:r>
            <a:r>
              <a:rPr lang="en-US" i="1" dirty="0" smtClean="0">
                <a:solidFill>
                  <a:srgbClr val="008000"/>
                </a:solidFill>
              </a:rPr>
              <a:t>		</a:t>
            </a:r>
            <a:r>
              <a:rPr lang="en-US" i="1" dirty="0" smtClean="0">
                <a:solidFill>
                  <a:srgbClr val="000090"/>
                </a:solidFill>
              </a:rPr>
              <a:t>KIT, Germany</a:t>
            </a:r>
            <a:endParaRPr lang="en-US" dirty="0" smtClean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519929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Aft>
                <a:spcPts val="0"/>
              </a:spcAft>
              <a:defRPr/>
            </a:pP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Rare-earth tritellurides (RTe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): chemical pressure</a:t>
            </a:r>
            <a:endParaRPr lang="en-US" sz="2000" i="1" baseline="300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fontAlgn="auto"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381915" y="4957838"/>
            <a:ext cx="8305800" cy="1732671"/>
            <a:chOff x="433917" y="5289840"/>
            <a:chExt cx="7848600" cy="1606905"/>
          </a:xfrm>
        </p:grpSpPr>
        <p:sp>
          <p:nvSpPr>
            <p:cNvPr id="34" name="Rectangle 33"/>
            <p:cNvSpPr/>
            <p:nvPr/>
          </p:nvSpPr>
          <p:spPr>
            <a:xfrm>
              <a:off x="433917" y="5289840"/>
              <a:ext cx="7848600" cy="160690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566224" y="5297666"/>
              <a:ext cx="7696200" cy="151679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pPr marL="230188" indent="-230188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r>
                <a:rPr lang="en-US" sz="1400" dirty="0" smtClean="0">
                  <a:sym typeface="Symbol"/>
                </a:rPr>
                <a:t>Incommensurate CDW at </a:t>
              </a:r>
              <a:r>
                <a:rPr lang="en-US" sz="1400" dirty="0" smtClean="0"/>
                <a:t>T</a:t>
              </a:r>
              <a:r>
                <a:rPr lang="en-US" sz="1400" baseline="-25000" dirty="0" smtClean="0"/>
                <a:t>CDW,1</a:t>
              </a:r>
              <a:r>
                <a:rPr lang="en-US" sz="1400" dirty="0" smtClean="0">
                  <a:sym typeface="Symbol"/>
                </a:rPr>
                <a:t> with l</a:t>
              </a:r>
              <a:r>
                <a:rPr lang="en-US" sz="1400" dirty="0" smtClean="0"/>
                <a:t>attice modulation characterized by single in-plane </a:t>
              </a:r>
              <a:br>
                <a:rPr lang="en-US" sz="1400" dirty="0" smtClean="0"/>
              </a:br>
              <a:r>
                <a:rPr lang="en-US" sz="1400" dirty="0" err="1" smtClean="0"/>
                <a:t>wavevector</a:t>
              </a:r>
              <a:r>
                <a:rPr lang="en-US" sz="1400" dirty="0" smtClean="0"/>
                <a:t> of about </a:t>
              </a:r>
              <a:r>
                <a:rPr lang="en-US" sz="1400" b="1" dirty="0" smtClean="0"/>
                <a:t>2/7 </a:t>
              </a:r>
              <a:r>
                <a:rPr lang="en-US" sz="1400" b="1" dirty="0" err="1" smtClean="0"/>
                <a:t>c</a:t>
              </a:r>
              <a:r>
                <a:rPr lang="en-US" sz="1400" b="1" dirty="0" smtClean="0"/>
                <a:t>* </a:t>
              </a:r>
              <a:r>
                <a:rPr lang="en-US" sz="1400" b="1" dirty="0" smtClean="0">
                  <a:sym typeface="Symbol"/>
                </a:rPr>
                <a:t>=</a:t>
              </a:r>
              <a:r>
                <a:rPr lang="en-US" sz="1400" b="1" dirty="0" smtClean="0"/>
                <a:t> 0.57</a:t>
              </a:r>
              <a:r>
                <a:rPr lang="el-GR" sz="1400" b="1" dirty="0" smtClean="0"/>
                <a:t> π</a:t>
              </a:r>
              <a:r>
                <a:rPr lang="en-US" sz="1400" b="1" dirty="0" smtClean="0"/>
                <a:t>/</a:t>
              </a:r>
              <a:r>
                <a:rPr lang="en-US" sz="1400" b="1" dirty="0" err="1" smtClean="0"/>
                <a:t>c</a:t>
              </a:r>
              <a:r>
                <a:rPr lang="en-US" sz="1400" dirty="0" smtClean="0"/>
                <a:t>  (</a:t>
              </a:r>
              <a:r>
                <a:rPr lang="en-US" sz="1400" dirty="0" err="1" smtClean="0"/>
                <a:t>c</a:t>
              </a:r>
              <a:r>
                <a:rPr lang="en-US" sz="1400" dirty="0" smtClean="0"/>
                <a:t>* = 2</a:t>
              </a:r>
              <a:r>
                <a:rPr lang="el-GR" sz="1400" dirty="0" smtClean="0"/>
                <a:t>π</a:t>
              </a:r>
              <a:r>
                <a:rPr lang="en-US" sz="1400" dirty="0" smtClean="0"/>
                <a:t>/</a:t>
              </a:r>
              <a:r>
                <a:rPr lang="en-US" sz="1400" dirty="0" err="1" smtClean="0"/>
                <a:t>c</a:t>
              </a:r>
              <a:r>
                <a:rPr lang="en-US" sz="1400" dirty="0" smtClean="0"/>
                <a:t>)</a:t>
              </a:r>
            </a:p>
            <a:p>
              <a:pPr marL="230188" indent="-230188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r>
                <a:rPr lang="en-US" sz="1400" dirty="0" smtClean="0">
                  <a:latin typeface="+mn-lt"/>
                </a:rPr>
                <a:t>Second incommensurate CDW order occurs at T</a:t>
              </a:r>
              <a:r>
                <a:rPr lang="en-US" sz="1400" baseline="-25000" dirty="0" smtClean="0">
                  <a:latin typeface="+mn-lt"/>
                </a:rPr>
                <a:t>CDW, 2</a:t>
              </a:r>
              <a:r>
                <a:rPr lang="en-US" sz="1400" dirty="0" smtClean="0">
                  <a:latin typeface="+mn-lt"/>
                </a:rPr>
                <a:t> &lt; T</a:t>
              </a:r>
              <a:r>
                <a:rPr lang="en-US" sz="1400" baseline="-25000" dirty="0" smtClean="0">
                  <a:latin typeface="+mn-lt"/>
                </a:rPr>
                <a:t>CDW, 1 </a:t>
              </a:r>
              <a:r>
                <a:rPr lang="en-US" sz="1400" dirty="0" smtClean="0">
                  <a:latin typeface="+mn-lt"/>
                </a:rPr>
                <a:t> characterized by a lattice modulation of 1/3 c* = 0.66 </a:t>
              </a:r>
              <a:r>
                <a:rPr lang="el-GR" sz="1400" dirty="0" smtClean="0">
                  <a:latin typeface="+mn-lt"/>
                </a:rPr>
                <a:t>π</a:t>
              </a:r>
              <a:r>
                <a:rPr lang="en-US" sz="1400" dirty="0" smtClean="0">
                  <a:latin typeface="+mn-lt"/>
                </a:rPr>
                <a:t>/c and </a:t>
              </a:r>
              <a:r>
                <a:rPr lang="en-US" sz="1400" u="sng" dirty="0" smtClean="0">
                  <a:latin typeface="+mn-lt"/>
                </a:rPr>
                <a:t>orthogonal</a:t>
              </a:r>
              <a:r>
                <a:rPr lang="en-US" sz="1400" dirty="0" smtClean="0">
                  <a:latin typeface="+mn-lt"/>
                </a:rPr>
                <a:t> to the first CDW</a:t>
              </a:r>
            </a:p>
            <a:p>
              <a:pPr marL="230188" indent="-230188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r>
                <a:rPr lang="en-US" sz="1400" dirty="0" smtClean="0">
                  <a:latin typeface="+mn-lt"/>
                </a:rPr>
                <a:t>Antiferromagnetic order of the rare-earth sublattice occurs at T</a:t>
              </a:r>
              <a:r>
                <a:rPr lang="en-US" sz="1400" baseline="-25000" dirty="0" smtClean="0">
                  <a:latin typeface="+mn-lt"/>
                </a:rPr>
                <a:t>N</a:t>
              </a:r>
              <a:r>
                <a:rPr lang="en-US" sz="1400" dirty="0" smtClean="0">
                  <a:latin typeface="+mn-lt"/>
                </a:rPr>
                <a:t> &lt;&lt; T</a:t>
              </a:r>
              <a:r>
                <a:rPr lang="en-US" sz="1400" baseline="-25000" dirty="0" smtClean="0">
                  <a:latin typeface="+mn-lt"/>
                </a:rPr>
                <a:t>CDW</a:t>
              </a:r>
            </a:p>
            <a:p>
              <a:pPr marL="230188" indent="-230188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r>
                <a:rPr lang="es-AR" sz="1400" b="1" dirty="0" smtClean="0"/>
                <a:t>Chemical pressure </a:t>
              </a:r>
              <a:r>
                <a:rPr lang="es-AR" sz="1400" b="1" dirty="0" smtClean="0">
                  <a:sym typeface="Symbol"/>
                </a:rPr>
                <a:t> applied pressure</a:t>
              </a:r>
            </a:p>
            <a:p>
              <a:pPr marL="230188" indent="-230188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endParaRPr lang="en-US" sz="1400" baseline="-25000" dirty="0" smtClean="0">
                <a:latin typeface="+mn-lt"/>
              </a:endParaRPr>
            </a:p>
            <a:p>
              <a:pPr marL="91440" indent="-274320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endParaRPr lang="en-US" sz="1400" baseline="-25000" dirty="0" smtClean="0">
                <a:latin typeface="+mn-lt"/>
              </a:endParaRPr>
            </a:p>
            <a:p>
              <a:pPr marL="91440" indent="-274320">
                <a:spcBef>
                  <a:spcPct val="0"/>
                </a:spcBef>
                <a:spcAft>
                  <a:spcPts val="600"/>
                </a:spcAft>
                <a:buClr>
                  <a:schemeClr val="tx2"/>
                </a:buClr>
                <a:buSzPct val="100000"/>
                <a:buFont typeface="Wingdings" pitchFamily="2" charset="2"/>
                <a:buChar char="q"/>
                <a:defRPr/>
              </a:pPr>
              <a:endParaRPr lang="en-US" sz="1400" baseline="-25000" dirty="0" smtClean="0">
                <a:latin typeface="+mn-lt"/>
              </a:endParaRPr>
            </a:p>
          </p:txBody>
        </p:sp>
      </p:grpSp>
      <p:grpSp>
        <p:nvGrpSpPr>
          <p:cNvPr id="3" name="Group 37"/>
          <p:cNvGrpSpPr/>
          <p:nvPr/>
        </p:nvGrpSpPr>
        <p:grpSpPr>
          <a:xfrm>
            <a:off x="2686068" y="533400"/>
            <a:ext cx="4997302" cy="3810000"/>
            <a:chOff x="152400" y="457200"/>
            <a:chExt cx="4997302" cy="3810000"/>
          </a:xfrm>
        </p:grpSpPr>
        <p:grpSp>
          <p:nvGrpSpPr>
            <p:cNvPr id="4" name="Group 27"/>
            <p:cNvGrpSpPr/>
            <p:nvPr/>
          </p:nvGrpSpPr>
          <p:grpSpPr>
            <a:xfrm>
              <a:off x="152400" y="457200"/>
              <a:ext cx="4997302" cy="3810000"/>
              <a:chOff x="152400" y="457200"/>
              <a:chExt cx="4997302" cy="3810000"/>
            </a:xfrm>
          </p:grpSpPr>
          <p:sp>
            <p:nvSpPr>
              <p:cNvPr id="43" name="TextBox 42"/>
              <p:cNvSpPr txBox="1">
                <a:spLocks noChangeArrowheads="1"/>
              </p:cNvSpPr>
              <p:nvPr/>
            </p:nvSpPr>
            <p:spPr bwMode="auto">
              <a:xfrm>
                <a:off x="531226" y="4020979"/>
                <a:ext cx="398661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000" dirty="0" smtClean="0">
                    <a:solidFill>
                      <a:srgbClr val="C00000"/>
                    </a:solidFill>
                    <a:latin typeface="+mn-lt"/>
                  </a:rPr>
                  <a:t>N. Ru, J.-H. Chu, and I. R. Fisher, </a:t>
                </a:r>
                <a:r>
                  <a:rPr lang="en-US" sz="1000" i="1" dirty="0" smtClean="0">
                    <a:solidFill>
                      <a:srgbClr val="C00000"/>
                    </a:solidFill>
                    <a:latin typeface="+mn-lt"/>
                  </a:rPr>
                  <a:t>Phys. Rev. B</a:t>
                </a:r>
                <a:r>
                  <a:rPr lang="en-US" sz="1000" dirty="0" smtClean="0">
                    <a:solidFill>
                      <a:srgbClr val="C00000"/>
                    </a:solidFill>
                    <a:latin typeface="+mn-lt"/>
                  </a:rPr>
                  <a:t> </a:t>
                </a:r>
                <a:r>
                  <a:rPr lang="en-US" sz="1000" b="1" dirty="0" smtClean="0">
                    <a:solidFill>
                      <a:srgbClr val="C00000"/>
                    </a:solidFill>
                    <a:latin typeface="+mn-lt"/>
                  </a:rPr>
                  <a:t>78</a:t>
                </a:r>
                <a:r>
                  <a:rPr lang="en-US" sz="1000" dirty="0" smtClean="0">
                    <a:solidFill>
                      <a:srgbClr val="C00000"/>
                    </a:solidFill>
                    <a:latin typeface="+mn-lt"/>
                  </a:rPr>
                  <a:t>, 012410 </a:t>
                </a:r>
                <a:r>
                  <a:rPr lang="en-US" sz="1000" dirty="0">
                    <a:solidFill>
                      <a:srgbClr val="C00000"/>
                    </a:solidFill>
                    <a:latin typeface="+mn-lt"/>
                  </a:rPr>
                  <a:t>(</a:t>
                </a:r>
                <a:r>
                  <a:rPr lang="en-US" sz="1000" dirty="0" smtClean="0">
                    <a:solidFill>
                      <a:srgbClr val="C00000"/>
                    </a:solidFill>
                    <a:latin typeface="+mn-lt"/>
                  </a:rPr>
                  <a:t>2008)</a:t>
                </a:r>
                <a:endParaRPr lang="en-US" sz="1000" dirty="0">
                  <a:solidFill>
                    <a:srgbClr val="C00000"/>
                  </a:solidFill>
                  <a:latin typeface="+mn-lt"/>
                </a:endParaRPr>
              </a:p>
            </p:txBody>
          </p:sp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457200"/>
                <a:ext cx="4997302" cy="358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5" name="Group 35"/>
            <p:cNvGrpSpPr/>
            <p:nvPr/>
          </p:nvGrpSpPr>
          <p:grpSpPr>
            <a:xfrm>
              <a:off x="3218289" y="2292771"/>
              <a:ext cx="1027224" cy="371381"/>
              <a:chOff x="3812674" y="1636919"/>
              <a:chExt cx="1105676" cy="362702"/>
            </a:xfrm>
          </p:grpSpPr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3834925" y="1753400"/>
                <a:ext cx="1083425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+mn-lt"/>
                  </a:rPr>
                  <a:t>pressure</a:t>
                </a:r>
                <a:endParaRPr lang="en-US" sz="16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rot="10800000">
                <a:off x="3812674" y="1636919"/>
                <a:ext cx="914400" cy="158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4176614" y="6294002"/>
            <a:ext cx="449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A. Sacchetti, E. Arcangeletti, A. Perucchi, L. Baldassarre, P. Postorino, S. Lupi, N. Ru, I. R. Fisher, and L. Degiorgi</a:t>
            </a:r>
            <a:r>
              <a:rPr lang="en-US" sz="1000" i="1" dirty="0" smtClean="0">
                <a:solidFill>
                  <a:srgbClr val="C00000"/>
                </a:solidFill>
                <a:latin typeface="+mn-lt"/>
              </a:rPr>
              <a:t>, Phys. Rev. Lett.</a:t>
            </a:r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000" b="1" dirty="0" smtClean="0">
                <a:solidFill>
                  <a:srgbClr val="C00000"/>
                </a:solidFill>
                <a:latin typeface="+mn-lt"/>
              </a:rPr>
              <a:t>98</a:t>
            </a:r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, 026401 </a:t>
            </a:r>
            <a:r>
              <a:rPr lang="en-US" sz="10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2007)</a:t>
            </a:r>
            <a:endParaRPr lang="en-US" sz="10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6" name="Group 22"/>
          <p:cNvGrpSpPr/>
          <p:nvPr/>
        </p:nvGrpSpPr>
        <p:grpSpPr>
          <a:xfrm>
            <a:off x="1316477" y="4343400"/>
            <a:ext cx="6496050" cy="537643"/>
            <a:chOff x="1285875" y="4343400"/>
            <a:chExt cx="6496050" cy="537643"/>
          </a:xfrm>
        </p:grpSpPr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85875" y="4343400"/>
              <a:ext cx="6496050" cy="537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17"/>
            <p:cNvSpPr/>
            <p:nvPr/>
          </p:nvSpPr>
          <p:spPr>
            <a:xfrm>
              <a:off x="3032910" y="4378098"/>
              <a:ext cx="420624" cy="46634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92006" y="4376055"/>
              <a:ext cx="420624" cy="46634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6812" y="4376055"/>
              <a:ext cx="420624" cy="46634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97479" y="4376055"/>
              <a:ext cx="420624" cy="466344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81915" y="846299"/>
            <a:ext cx="1681754" cy="2841625"/>
            <a:chOff x="723900" y="533400"/>
            <a:chExt cx="2019300" cy="3608031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/>
            <a:srcRect l="47826" r="2899"/>
            <a:stretch>
              <a:fillRect/>
            </a:stretch>
          </p:blipFill>
          <p:spPr bwMode="auto">
            <a:xfrm>
              <a:off x="723900" y="533400"/>
              <a:ext cx="1295400" cy="3608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/>
            <a:srcRect t="21120" r="73914" b="13409"/>
            <a:stretch>
              <a:fillRect/>
            </a:stretch>
          </p:blipFill>
          <p:spPr bwMode="auto">
            <a:xfrm>
              <a:off x="2057400" y="1143000"/>
              <a:ext cx="6858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7" name="Straight Connector 26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545275"/>
            <a:ext cx="416762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Straight Arrow Connector 21"/>
          <p:cNvCxnSpPr/>
          <p:nvPr/>
        </p:nvCxnSpPr>
        <p:spPr>
          <a:xfrm rot="10800000" flipV="1">
            <a:off x="6606023" y="1219200"/>
            <a:ext cx="2057400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048648"/>
            <a:ext cx="3200400" cy="266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519929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Aft>
                <a:spcPts val="0"/>
              </a:spcAft>
              <a:defRPr/>
            </a:pP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GdTe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DyTe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2000" i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fontAlgn="auto"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6721117" y="2186808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48775"/>
            <a:ext cx="4191000" cy="342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Straight Arrow Connector 24"/>
          <p:cNvCxnSpPr/>
          <p:nvPr/>
        </p:nvCxnSpPr>
        <p:spPr>
          <a:xfrm rot="5400000">
            <a:off x="1485900" y="876300"/>
            <a:ext cx="2514600" cy="2438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4038600"/>
            <a:ext cx="3352800" cy="26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>
            <a:spLocks/>
          </p:cNvSpPr>
          <p:nvPr/>
        </p:nvSpPr>
        <p:spPr>
          <a:xfrm>
            <a:off x="504628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Critical field measurements of DyTe</a:t>
            </a:r>
            <a:r>
              <a:rPr lang="en-US" sz="2000" i="1" baseline="-25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GdTe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en-US" sz="2000" i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9" y="533400"/>
            <a:ext cx="385846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33399"/>
            <a:ext cx="3886200" cy="30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657600"/>
            <a:ext cx="3276600" cy="261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8"/>
          <p:cNvGrpSpPr/>
          <p:nvPr/>
        </p:nvGrpSpPr>
        <p:grpSpPr>
          <a:xfrm>
            <a:off x="4876800" y="3657600"/>
            <a:ext cx="3352800" cy="2913221"/>
            <a:chOff x="5105400" y="3657600"/>
            <a:chExt cx="3352800" cy="2913221"/>
          </a:xfrm>
        </p:grpSpPr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96694" y="3657600"/>
              <a:ext cx="2970213" cy="2668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5105400" y="6324600"/>
              <a:ext cx="3352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A. F. Kusmartseva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et al.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Phys. Rev. Lett.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000" b="1" dirty="0" smtClean="0">
                  <a:solidFill>
                    <a:srgbClr val="C00000"/>
                  </a:solidFill>
                  <a:latin typeface="+mn-lt"/>
                </a:rPr>
                <a:t>103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236401 (2009)</a:t>
              </a:r>
              <a:endParaRPr lang="en-US" sz="1000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5715000" y="5562600"/>
              <a:ext cx="838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400" b="1" dirty="0" smtClean="0">
                  <a:latin typeface="+mj-lt"/>
                </a:rPr>
                <a:t>1</a:t>
              </a:r>
              <a:r>
                <a:rPr lang="en-US" sz="1400" b="1" i="1" dirty="0" smtClean="0">
                  <a:latin typeface="+mj-lt"/>
                </a:rPr>
                <a:t>T</a:t>
              </a:r>
              <a:r>
                <a:rPr lang="en-US" sz="1400" b="1" dirty="0" smtClean="0">
                  <a:latin typeface="+mj-lt"/>
                </a:rPr>
                <a:t>-TiSe</a:t>
              </a:r>
              <a:r>
                <a:rPr lang="en-US" sz="1400" b="1" baseline="-25000" dirty="0" smtClean="0">
                  <a:latin typeface="+mj-lt"/>
                </a:rPr>
                <a:t>2</a:t>
              </a:r>
              <a:endParaRPr lang="en-US" b="1" dirty="0">
                <a:latin typeface="+mj-lt"/>
              </a:endParaRP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199" y="3648006"/>
            <a:ext cx="3720923" cy="301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652" y="3673352"/>
            <a:ext cx="3716148" cy="300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Connector 14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52" y="609600"/>
            <a:ext cx="5562600" cy="448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504628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 vs P phase 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diagram of LnTe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compounds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15" y="6402982"/>
            <a:ext cx="6447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M. B. Maple, UCSD; J. H. Chu, I. R. Fisher, Stanford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/>
          <p:nvPr/>
        </p:nvGrpSpPr>
        <p:grpSpPr>
          <a:xfrm>
            <a:off x="5777718" y="960787"/>
            <a:ext cx="3326658" cy="2663689"/>
            <a:chOff x="5765058" y="3733800"/>
            <a:chExt cx="3352800" cy="2684621"/>
          </a:xfrm>
        </p:grpSpPr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5765058" y="6172200"/>
              <a:ext cx="3352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A. F. Kusmartseva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et al.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Phys. Rev. Lett.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000" b="1" dirty="0" smtClean="0">
                  <a:solidFill>
                    <a:srgbClr val="C00000"/>
                  </a:solidFill>
                  <a:latin typeface="+mn-lt"/>
                </a:rPr>
                <a:t>103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236401 (2009)</a:t>
              </a:r>
              <a:endParaRPr lang="en-US" sz="1000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5801751" y="3733800"/>
              <a:ext cx="3279415" cy="2366708"/>
              <a:chOff x="5105400" y="1905000"/>
              <a:chExt cx="3912932" cy="2823908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5105400" y="1905000"/>
                <a:ext cx="3912932" cy="2823908"/>
                <a:chOff x="4343400" y="762000"/>
                <a:chExt cx="5004668" cy="3611798"/>
              </a:xfrm>
            </p:grpSpPr>
            <p:pic>
              <p:nvPicPr>
                <p:cNvPr id="47" name="Picture 1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b="40410"/>
                <a:stretch>
                  <a:fillRect/>
                </a:stretch>
              </p:blipFill>
              <p:spPr bwMode="auto">
                <a:xfrm>
                  <a:off x="4343400" y="762000"/>
                  <a:ext cx="5004668" cy="31089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1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3235" t="90112" r="4341"/>
                <a:stretch>
                  <a:fillRect/>
                </a:stretch>
              </p:blipFill>
              <p:spPr bwMode="auto">
                <a:xfrm>
                  <a:off x="4495800" y="3855378"/>
                  <a:ext cx="4648200" cy="518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10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84848" t="57047" r="6061" b="38593"/>
                <a:stretch>
                  <a:fillRect/>
                </a:stretch>
              </p:blipFill>
              <p:spPr bwMode="auto">
                <a:xfrm>
                  <a:off x="8559800" y="3702050"/>
                  <a:ext cx="4572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2326" t="90112" r="84644" b="5527"/>
                <a:stretch>
                  <a:fillRect/>
                </a:stretch>
              </p:blipFill>
              <p:spPr bwMode="auto">
                <a:xfrm>
                  <a:off x="4832350" y="3689350"/>
                  <a:ext cx="1524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46" name="TextBox 17"/>
              <p:cNvSpPr txBox="1">
                <a:spLocks noChangeArrowheads="1"/>
              </p:cNvSpPr>
              <p:nvPr/>
            </p:nvSpPr>
            <p:spPr bwMode="auto">
              <a:xfrm>
                <a:off x="7315200" y="2209800"/>
                <a:ext cx="83820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latin typeface="+mj-lt"/>
                  </a:rPr>
                  <a:t>1</a:t>
                </a:r>
                <a:r>
                  <a:rPr lang="en-US" sz="1400" b="1" i="1" dirty="0" smtClean="0">
                    <a:latin typeface="+mj-lt"/>
                  </a:rPr>
                  <a:t>T</a:t>
                </a:r>
                <a:r>
                  <a:rPr lang="en-US" sz="1400" b="1" dirty="0" smtClean="0">
                    <a:latin typeface="+mj-lt"/>
                  </a:rPr>
                  <a:t>-TiSe</a:t>
                </a:r>
                <a:r>
                  <a:rPr lang="en-US" sz="1400" b="1" baseline="-25000" dirty="0" smtClean="0">
                    <a:latin typeface="+mj-lt"/>
                  </a:rPr>
                  <a:t>2</a:t>
                </a:r>
                <a:endParaRPr lang="en-US" b="1" dirty="0">
                  <a:latin typeface="+mj-lt"/>
                </a:endParaRPr>
              </a:p>
            </p:txBody>
          </p:sp>
        </p:grpSp>
      </p:grpSp>
      <p:grpSp>
        <p:nvGrpSpPr>
          <p:cNvPr id="5" name="Group 34"/>
          <p:cNvGrpSpPr/>
          <p:nvPr/>
        </p:nvGrpSpPr>
        <p:grpSpPr>
          <a:xfrm>
            <a:off x="5855208" y="685799"/>
            <a:ext cx="3165475" cy="3123775"/>
            <a:chOff x="5884862" y="685800"/>
            <a:chExt cx="3165475" cy="2895600"/>
          </a:xfrm>
        </p:grpSpPr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6161087" y="685800"/>
              <a:ext cx="2613025" cy="285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I. V. Berman </a:t>
              </a:r>
              <a:r>
                <a:rPr lang="en-US" sz="1000" i="1" dirty="0">
                  <a:solidFill>
                    <a:srgbClr val="C00000"/>
                  </a:solidFill>
                  <a:latin typeface="Calibri" pitchFamily="34" charset="0"/>
                </a:rPr>
                <a:t>et al.</a:t>
              </a:r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, </a:t>
              </a:r>
              <a:r>
                <a:rPr lang="en-US" sz="1000" i="1" dirty="0">
                  <a:solidFill>
                    <a:srgbClr val="C00000"/>
                  </a:solidFill>
                  <a:latin typeface="Calibri" pitchFamily="34" charset="0"/>
                </a:rPr>
                <a:t>Fiz. Tverd. Tela </a:t>
              </a:r>
              <a:r>
                <a:rPr lang="en-US" sz="1000" b="1" dirty="0">
                  <a:solidFill>
                    <a:srgbClr val="C00000"/>
                  </a:solidFill>
                  <a:latin typeface="Calibri" pitchFamily="34" charset="0"/>
                </a:rPr>
                <a:t>14</a:t>
              </a:r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, 2527 (1972)</a:t>
              </a:r>
            </a:p>
            <a:p>
              <a:pPr algn="ctr"/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[</a:t>
              </a:r>
              <a:r>
                <a:rPr lang="en-US" sz="1000" i="1" dirty="0">
                  <a:solidFill>
                    <a:srgbClr val="C00000"/>
                  </a:solidFill>
                  <a:latin typeface="Calibri" pitchFamily="34" charset="0"/>
                </a:rPr>
                <a:t>Sov. Phys. Solid State </a:t>
              </a:r>
              <a:r>
                <a:rPr lang="en-US" sz="1000" b="1" dirty="0">
                  <a:solidFill>
                    <a:srgbClr val="C00000"/>
                  </a:solidFill>
                  <a:latin typeface="Calibri" pitchFamily="34" charset="0"/>
                </a:rPr>
                <a:t>14</a:t>
              </a:r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, 2192 (1973)].</a:t>
              </a:r>
            </a:p>
          </p:txBody>
        </p:sp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84862" y="990600"/>
              <a:ext cx="316547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itle 1"/>
          <p:cNvSpPr txBox="1">
            <a:spLocks/>
          </p:cNvSpPr>
          <p:nvPr/>
        </p:nvSpPr>
        <p:spPr>
          <a:xfrm>
            <a:off x="504628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 vs P phase 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diagram of LnTe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compounds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09600"/>
            <a:ext cx="5574880" cy="44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8" y="609600"/>
            <a:ext cx="5568740" cy="448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Straight Connector 25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15" y="6402982"/>
            <a:ext cx="6447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M. B. Maple, UCSD; J. H. Chu, I. R. Fisher, Stanford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0328" y="4038600"/>
            <a:ext cx="3124200" cy="24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1"/>
          <p:cNvGrpSpPr/>
          <p:nvPr/>
        </p:nvGrpSpPr>
        <p:grpSpPr>
          <a:xfrm>
            <a:off x="5777718" y="960787"/>
            <a:ext cx="3326658" cy="2663689"/>
            <a:chOff x="5765058" y="3733800"/>
            <a:chExt cx="3352800" cy="2684621"/>
          </a:xfrm>
        </p:grpSpPr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5765058" y="6172200"/>
              <a:ext cx="3352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A. F. Kusmartseva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et al.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Phys. Rev. Lett.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000" b="1" dirty="0" smtClean="0">
                  <a:solidFill>
                    <a:srgbClr val="C00000"/>
                  </a:solidFill>
                  <a:latin typeface="+mn-lt"/>
                </a:rPr>
                <a:t>103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236401 (2009)</a:t>
              </a:r>
              <a:endParaRPr lang="en-US" sz="1000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5801751" y="3733800"/>
              <a:ext cx="3279415" cy="2366708"/>
              <a:chOff x="5105400" y="1905000"/>
              <a:chExt cx="3912932" cy="2823908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5105400" y="1905000"/>
                <a:ext cx="3912932" cy="2823908"/>
                <a:chOff x="4343400" y="762000"/>
                <a:chExt cx="5004668" cy="3611798"/>
              </a:xfrm>
            </p:grpSpPr>
            <p:pic>
              <p:nvPicPr>
                <p:cNvPr id="47" name="Picture 1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b="40410"/>
                <a:stretch>
                  <a:fillRect/>
                </a:stretch>
              </p:blipFill>
              <p:spPr bwMode="auto">
                <a:xfrm>
                  <a:off x="4343400" y="762000"/>
                  <a:ext cx="5004668" cy="31089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1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235" t="90112" r="4341"/>
                <a:stretch>
                  <a:fillRect/>
                </a:stretch>
              </p:blipFill>
              <p:spPr bwMode="auto">
                <a:xfrm>
                  <a:off x="4495800" y="3855378"/>
                  <a:ext cx="4648200" cy="518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1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84848" t="57047" r="6061" b="38593"/>
                <a:stretch>
                  <a:fillRect/>
                </a:stretch>
              </p:blipFill>
              <p:spPr bwMode="auto">
                <a:xfrm>
                  <a:off x="8559800" y="3702050"/>
                  <a:ext cx="4572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2326" t="90112" r="84644" b="5527"/>
                <a:stretch>
                  <a:fillRect/>
                </a:stretch>
              </p:blipFill>
              <p:spPr bwMode="auto">
                <a:xfrm>
                  <a:off x="4832350" y="3689350"/>
                  <a:ext cx="1524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46" name="TextBox 17"/>
              <p:cNvSpPr txBox="1">
                <a:spLocks noChangeArrowheads="1"/>
              </p:cNvSpPr>
              <p:nvPr/>
            </p:nvSpPr>
            <p:spPr bwMode="auto">
              <a:xfrm>
                <a:off x="7315200" y="2209800"/>
                <a:ext cx="83820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latin typeface="+mj-lt"/>
                  </a:rPr>
                  <a:t>1</a:t>
                </a:r>
                <a:r>
                  <a:rPr lang="en-US" sz="1400" b="1" i="1" dirty="0" smtClean="0">
                    <a:latin typeface="+mj-lt"/>
                  </a:rPr>
                  <a:t>T</a:t>
                </a:r>
                <a:r>
                  <a:rPr lang="en-US" sz="1400" b="1" dirty="0" smtClean="0">
                    <a:latin typeface="+mj-lt"/>
                  </a:rPr>
                  <a:t>-TiSe</a:t>
                </a:r>
                <a:r>
                  <a:rPr lang="en-US" sz="1400" b="1" baseline="-25000" dirty="0" smtClean="0">
                    <a:latin typeface="+mj-lt"/>
                  </a:rPr>
                  <a:t>2</a:t>
                </a:r>
                <a:endParaRPr lang="en-US" b="1" dirty="0">
                  <a:latin typeface="+mj-lt"/>
                </a:endParaRPr>
              </a:p>
            </p:txBody>
          </p:sp>
        </p:grpSp>
      </p:grpSp>
      <p:grpSp>
        <p:nvGrpSpPr>
          <p:cNvPr id="5" name="Group 34"/>
          <p:cNvGrpSpPr/>
          <p:nvPr/>
        </p:nvGrpSpPr>
        <p:grpSpPr>
          <a:xfrm>
            <a:off x="5855208" y="685799"/>
            <a:ext cx="3165475" cy="3123775"/>
            <a:chOff x="5884862" y="685800"/>
            <a:chExt cx="3165475" cy="2895600"/>
          </a:xfrm>
        </p:grpSpPr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6161087" y="685800"/>
              <a:ext cx="2613025" cy="285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I. V. Berman </a:t>
              </a:r>
              <a:r>
                <a:rPr lang="en-US" sz="1000" i="1" dirty="0">
                  <a:solidFill>
                    <a:srgbClr val="C00000"/>
                  </a:solidFill>
                  <a:latin typeface="Calibri" pitchFamily="34" charset="0"/>
                </a:rPr>
                <a:t>et al.</a:t>
              </a:r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, </a:t>
              </a:r>
              <a:r>
                <a:rPr lang="en-US" sz="1000" i="1" dirty="0">
                  <a:solidFill>
                    <a:srgbClr val="C00000"/>
                  </a:solidFill>
                  <a:latin typeface="Calibri" pitchFamily="34" charset="0"/>
                </a:rPr>
                <a:t>Fiz. Tverd. Tela </a:t>
              </a:r>
              <a:r>
                <a:rPr lang="en-US" sz="1000" b="1" dirty="0">
                  <a:solidFill>
                    <a:srgbClr val="C00000"/>
                  </a:solidFill>
                  <a:latin typeface="Calibri" pitchFamily="34" charset="0"/>
                </a:rPr>
                <a:t>14</a:t>
              </a:r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, 2527 (1972)</a:t>
              </a:r>
            </a:p>
            <a:p>
              <a:pPr algn="ctr"/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[</a:t>
              </a:r>
              <a:r>
                <a:rPr lang="en-US" sz="1000" i="1" dirty="0">
                  <a:solidFill>
                    <a:srgbClr val="C00000"/>
                  </a:solidFill>
                  <a:latin typeface="Calibri" pitchFamily="34" charset="0"/>
                </a:rPr>
                <a:t>Sov. Phys. Solid State </a:t>
              </a:r>
              <a:r>
                <a:rPr lang="en-US" sz="1000" b="1" dirty="0">
                  <a:solidFill>
                    <a:srgbClr val="C00000"/>
                  </a:solidFill>
                  <a:latin typeface="Calibri" pitchFamily="34" charset="0"/>
                </a:rPr>
                <a:t>14</a:t>
              </a:r>
              <a:r>
                <a:rPr lang="en-US" sz="1000" dirty="0">
                  <a:solidFill>
                    <a:srgbClr val="C00000"/>
                  </a:solidFill>
                  <a:latin typeface="Calibri" pitchFamily="34" charset="0"/>
                </a:rPr>
                <a:t>, 2192 (1973)].</a:t>
              </a:r>
            </a:p>
          </p:txBody>
        </p:sp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4862" y="990600"/>
              <a:ext cx="3165475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itle 1"/>
          <p:cNvSpPr txBox="1">
            <a:spLocks/>
          </p:cNvSpPr>
          <p:nvPr/>
        </p:nvSpPr>
        <p:spPr>
          <a:xfrm>
            <a:off x="504628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 vs P phase 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diagram of LnTe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compounds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609600"/>
            <a:ext cx="5574880" cy="44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8" y="609600"/>
            <a:ext cx="5568740" cy="448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25"/>
          <p:cNvGrpSpPr/>
          <p:nvPr/>
        </p:nvGrpSpPr>
        <p:grpSpPr>
          <a:xfrm>
            <a:off x="259507" y="5348709"/>
            <a:ext cx="5609218" cy="762000"/>
            <a:chOff x="110356" y="5196014"/>
            <a:chExt cx="5459239" cy="762000"/>
          </a:xfrm>
        </p:grpSpPr>
        <p:sp>
          <p:nvSpPr>
            <p:cNvPr id="27" name="Rectangle 26"/>
            <p:cNvSpPr/>
            <p:nvPr/>
          </p:nvSpPr>
          <p:spPr>
            <a:xfrm>
              <a:off x="110356" y="5196014"/>
              <a:ext cx="5404090" cy="76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230341" y="5253700"/>
              <a:ext cx="51500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230188" indent="-230188" algn="just">
                <a:buFont typeface="Wingdings" pitchFamily="2" charset="2"/>
                <a:buChar char="v"/>
                <a:defRPr/>
              </a:pPr>
              <a:r>
                <a:rPr lang="en-US" sz="1400" dirty="0" smtClean="0"/>
                <a:t>At</a:t>
              </a:r>
              <a:r>
                <a:rPr lang="en-US" sz="1400" dirty="0" smtClean="0">
                  <a:latin typeface="+mn-lt"/>
                </a:rPr>
                <a:t> 700 K, insulator–metal transition occurs at lower pressures, so we could expect that pure Te will remain non-metallic at 1 K above 4 </a:t>
              </a:r>
              <a:r>
                <a:rPr lang="en-US" sz="1400" dirty="0" err="1" smtClean="0">
                  <a:latin typeface="+mn-lt"/>
                </a:rPr>
                <a:t>GPa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2210180" y="5727071"/>
              <a:ext cx="335941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C. Hejny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et </a:t>
              </a:r>
              <a:r>
                <a:rPr lang="en-US" sz="1000" i="1" dirty="0">
                  <a:solidFill>
                    <a:srgbClr val="C00000"/>
                  </a:solidFill>
                  <a:latin typeface="+mn-lt"/>
                </a:rPr>
                <a:t>al.</a:t>
              </a:r>
              <a:r>
                <a:rPr lang="en-US" sz="1000" dirty="0">
                  <a:solidFill>
                    <a:srgbClr val="C00000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Phys. Rev. B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000" b="1" dirty="0" smtClean="0">
                  <a:solidFill>
                    <a:srgbClr val="C00000"/>
                  </a:solidFill>
                  <a:latin typeface="+mn-lt"/>
                </a:rPr>
                <a:t>74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174119 (2006)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15" y="6402982"/>
            <a:ext cx="6447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M. B. Maple, UCSD; J. H. Chu, I. R. Fisher, Stanford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0328" y="4038600"/>
            <a:ext cx="3124200" cy="24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1"/>
          <p:cNvGrpSpPr/>
          <p:nvPr/>
        </p:nvGrpSpPr>
        <p:grpSpPr>
          <a:xfrm>
            <a:off x="5777718" y="960787"/>
            <a:ext cx="3326658" cy="2663689"/>
            <a:chOff x="5765058" y="3733800"/>
            <a:chExt cx="3352800" cy="2684621"/>
          </a:xfrm>
        </p:grpSpPr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5765058" y="6172200"/>
              <a:ext cx="3352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A. F. Kusmartseva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et al.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Phys. Rev. Lett.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000" b="1" dirty="0" smtClean="0">
                  <a:solidFill>
                    <a:srgbClr val="C00000"/>
                  </a:solidFill>
                  <a:latin typeface="+mn-lt"/>
                </a:rPr>
                <a:t>103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236401 (2009)</a:t>
              </a:r>
              <a:endParaRPr lang="en-US" sz="1000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5801751" y="3733800"/>
              <a:ext cx="3279415" cy="2366708"/>
              <a:chOff x="5105400" y="1905000"/>
              <a:chExt cx="3912932" cy="2823908"/>
            </a:xfrm>
          </p:grpSpPr>
          <p:grpSp>
            <p:nvGrpSpPr>
              <p:cNvPr id="4" name="Group 23"/>
              <p:cNvGrpSpPr/>
              <p:nvPr/>
            </p:nvGrpSpPr>
            <p:grpSpPr>
              <a:xfrm>
                <a:off x="5105400" y="1905000"/>
                <a:ext cx="3912932" cy="2823908"/>
                <a:chOff x="4343400" y="762000"/>
                <a:chExt cx="5004668" cy="3611798"/>
              </a:xfrm>
            </p:grpSpPr>
            <p:pic>
              <p:nvPicPr>
                <p:cNvPr id="47" name="Picture 1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b="40410"/>
                <a:stretch>
                  <a:fillRect/>
                </a:stretch>
              </p:blipFill>
              <p:spPr bwMode="auto">
                <a:xfrm>
                  <a:off x="4343400" y="762000"/>
                  <a:ext cx="5004668" cy="31089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8" name="Picture 1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235" t="90112" r="4341"/>
                <a:stretch>
                  <a:fillRect/>
                </a:stretch>
              </p:blipFill>
              <p:spPr bwMode="auto">
                <a:xfrm>
                  <a:off x="4495800" y="3855378"/>
                  <a:ext cx="4648200" cy="518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10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84848" t="57047" r="6061" b="38593"/>
                <a:stretch>
                  <a:fillRect/>
                </a:stretch>
              </p:blipFill>
              <p:spPr bwMode="auto">
                <a:xfrm>
                  <a:off x="8559800" y="3702050"/>
                  <a:ext cx="4572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0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2326" t="90112" r="84644" b="5527"/>
                <a:stretch>
                  <a:fillRect/>
                </a:stretch>
              </p:blipFill>
              <p:spPr bwMode="auto">
                <a:xfrm>
                  <a:off x="4832350" y="3689350"/>
                  <a:ext cx="152400" cy="228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46" name="TextBox 17"/>
              <p:cNvSpPr txBox="1">
                <a:spLocks noChangeArrowheads="1"/>
              </p:cNvSpPr>
              <p:nvPr/>
            </p:nvSpPr>
            <p:spPr bwMode="auto">
              <a:xfrm>
                <a:off x="7315200" y="2209800"/>
                <a:ext cx="83820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latin typeface="+mj-lt"/>
                  </a:rPr>
                  <a:t>1</a:t>
                </a:r>
                <a:r>
                  <a:rPr lang="en-US" sz="1400" b="1" i="1" dirty="0" smtClean="0">
                    <a:latin typeface="+mj-lt"/>
                  </a:rPr>
                  <a:t>T</a:t>
                </a:r>
                <a:r>
                  <a:rPr lang="en-US" sz="1400" b="1" dirty="0" smtClean="0">
                    <a:latin typeface="+mj-lt"/>
                  </a:rPr>
                  <a:t>-TiSe</a:t>
                </a:r>
                <a:r>
                  <a:rPr lang="en-US" sz="1400" b="1" baseline="-25000" dirty="0" smtClean="0">
                    <a:latin typeface="+mj-lt"/>
                  </a:rPr>
                  <a:t>2</a:t>
                </a:r>
                <a:endParaRPr lang="en-US" b="1" dirty="0">
                  <a:latin typeface="+mj-lt"/>
                </a:endParaRPr>
              </a:p>
            </p:txBody>
          </p:sp>
        </p:grpSp>
      </p:grpSp>
      <p:sp>
        <p:nvSpPr>
          <p:cNvPr id="25" name="Title 1"/>
          <p:cNvSpPr txBox="1">
            <a:spLocks/>
          </p:cNvSpPr>
          <p:nvPr/>
        </p:nvSpPr>
        <p:spPr>
          <a:xfrm>
            <a:off x="504628" y="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 vs P phase 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diagram of LnTe</a:t>
            </a:r>
            <a:r>
              <a:rPr lang="en-US" sz="2000" i="1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20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compounds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609600"/>
            <a:ext cx="5574880" cy="44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25"/>
          <p:cNvGrpSpPr/>
          <p:nvPr/>
        </p:nvGrpSpPr>
        <p:grpSpPr>
          <a:xfrm>
            <a:off x="259507" y="5348709"/>
            <a:ext cx="5609218" cy="762000"/>
            <a:chOff x="110356" y="5196014"/>
            <a:chExt cx="5459239" cy="762000"/>
          </a:xfrm>
        </p:grpSpPr>
        <p:sp>
          <p:nvSpPr>
            <p:cNvPr id="27" name="Rectangle 26"/>
            <p:cNvSpPr/>
            <p:nvPr/>
          </p:nvSpPr>
          <p:spPr>
            <a:xfrm>
              <a:off x="110356" y="5196014"/>
              <a:ext cx="5404090" cy="76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230341" y="5253700"/>
              <a:ext cx="51500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230188" indent="-230188" algn="just">
                <a:buFont typeface="Wingdings" pitchFamily="2" charset="2"/>
                <a:buChar char="v"/>
                <a:defRPr/>
              </a:pPr>
              <a:r>
                <a:rPr lang="en-US" sz="1400" dirty="0" smtClean="0"/>
                <a:t>At</a:t>
              </a:r>
              <a:r>
                <a:rPr lang="en-US" sz="1400" dirty="0" smtClean="0">
                  <a:latin typeface="+mn-lt"/>
                </a:rPr>
                <a:t> 700 K, insulator–metal transition occurs at lower pressures, so we could expect that pure Te will remain non-metallic at 1 K above 4 </a:t>
              </a:r>
              <a:r>
                <a:rPr lang="en-US" sz="1400" dirty="0" err="1" smtClean="0">
                  <a:latin typeface="+mn-lt"/>
                </a:rPr>
                <a:t>GPa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2210180" y="5727071"/>
              <a:ext cx="335941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C. Hejny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et </a:t>
              </a:r>
              <a:r>
                <a:rPr lang="en-US" sz="1000" i="1" dirty="0">
                  <a:solidFill>
                    <a:srgbClr val="C00000"/>
                  </a:solidFill>
                  <a:latin typeface="+mn-lt"/>
                </a:rPr>
                <a:t>al.</a:t>
              </a:r>
              <a:r>
                <a:rPr lang="en-US" sz="1000" dirty="0">
                  <a:solidFill>
                    <a:srgbClr val="C00000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rgbClr val="C00000"/>
                  </a:solidFill>
                  <a:latin typeface="+mn-lt"/>
                </a:rPr>
                <a:t>Phys. Rev. B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1000" b="1" dirty="0" smtClean="0">
                  <a:solidFill>
                    <a:srgbClr val="C00000"/>
                  </a:solidFill>
                  <a:latin typeface="+mn-lt"/>
                </a:rPr>
                <a:t>74</a:t>
              </a:r>
              <a:r>
                <a:rPr lang="en-US" sz="1000" dirty="0" smtClean="0">
                  <a:solidFill>
                    <a:srgbClr val="C00000"/>
                  </a:solidFill>
                  <a:latin typeface="+mn-lt"/>
                </a:rPr>
                <a:t>, 174119 (2006)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152400" y="457200"/>
            <a:ext cx="8763000" cy="0"/>
          </a:xfrm>
          <a:prstGeom prst="line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15" y="6402982"/>
            <a:ext cx="6447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D. A. </a:t>
            </a:r>
            <a:r>
              <a:rPr lang="en-US" sz="1400" i="1" dirty="0" err="1" smtClean="0">
                <a:solidFill>
                  <a:srgbClr val="008000"/>
                </a:solidFill>
              </a:rPr>
              <a:t>Zocco</a:t>
            </a:r>
            <a:r>
              <a:rPr lang="en-US" sz="1400" i="1" dirty="0" smtClean="0">
                <a:solidFill>
                  <a:srgbClr val="008000"/>
                </a:solidFill>
              </a:rPr>
              <a:t>, J. J. Hamlin, M. B. Maple, UCSD; J. H. Chu, I. R. Fisher, Stanford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4956" y="5093362"/>
            <a:ext cx="4647426" cy="1469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2250" lvl="1" indent="-222250">
              <a:spcAft>
                <a:spcPts val="700"/>
              </a:spcAft>
              <a:buFont typeface="Wingdings" charset="2"/>
              <a:buChar char="§"/>
            </a:pPr>
            <a:r>
              <a:rPr lang="en-US" dirty="0" err="1" smtClean="0">
                <a:latin typeface="Symbol" charset="2"/>
                <a:cs typeface="Symbol" charset="2"/>
              </a:rPr>
              <a:t>r(</a:t>
            </a:r>
            <a:r>
              <a:rPr lang="en-US" dirty="0" err="1" smtClean="0"/>
              <a:t>T</a:t>
            </a:r>
            <a:r>
              <a:rPr lang="en-US" dirty="0" smtClean="0"/>
              <a:t>) ~ </a:t>
            </a:r>
            <a:r>
              <a:rPr lang="en-US" dirty="0" err="1" smtClean="0"/>
              <a:t>T</a:t>
            </a:r>
            <a:r>
              <a:rPr lang="en-US" baseline="30000" dirty="0" err="1" smtClean="0"/>
              <a:t>n</a:t>
            </a:r>
            <a:r>
              <a:rPr lang="en-US" dirty="0" smtClean="0"/>
              <a:t>	(0.5 ≤ </a:t>
            </a:r>
            <a:r>
              <a:rPr lang="en-US" dirty="0" err="1" smtClean="0"/>
              <a:t>n</a:t>
            </a:r>
            <a:r>
              <a:rPr lang="en-US" dirty="0" smtClean="0"/>
              <a:t> ≤ 1.5; usually close to 1) </a:t>
            </a:r>
          </a:p>
          <a:p>
            <a:pPr marL="222250" lvl="1" indent="-222250">
              <a:spcAft>
                <a:spcPts val="700"/>
              </a:spcAft>
              <a:buFont typeface="Wingdings" charset="2"/>
              <a:buChar char="§"/>
            </a:pPr>
            <a:r>
              <a:rPr lang="en-US" dirty="0" smtClean="0"/>
              <a:t>C(T)/T =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(T</a:t>
            </a:r>
            <a:r>
              <a:rPr lang="en-US" dirty="0" smtClean="0"/>
              <a:t>) ~ -</a:t>
            </a:r>
            <a:r>
              <a:rPr lang="en-US" dirty="0" err="1" smtClean="0"/>
              <a:t>log(T</a:t>
            </a:r>
            <a:r>
              <a:rPr lang="en-US" dirty="0" smtClean="0"/>
              <a:t>)</a:t>
            </a:r>
          </a:p>
          <a:p>
            <a:pPr marL="222250" lvl="1" indent="-222250">
              <a:spcAft>
                <a:spcPts val="700"/>
              </a:spcAft>
              <a:buFont typeface="Wingdings" charset="2"/>
              <a:buChar char="§"/>
            </a:pP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dirty="0" err="1" smtClean="0"/>
              <a:t>(T</a:t>
            </a:r>
            <a:r>
              <a:rPr lang="en-US" dirty="0" smtClean="0"/>
              <a:t>) ~ various non-Curie Weiss forms </a:t>
            </a:r>
          </a:p>
          <a:p>
            <a:pPr marL="222250" lvl="1" indent="-222250">
              <a:spcAft>
                <a:spcPts val="700"/>
              </a:spcAft>
              <a:buFont typeface="Wingdings" charset="2"/>
              <a:buChar char="§"/>
            </a:pP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dirty="0" err="1" smtClean="0"/>
              <a:t>’’(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err="1" smtClean="0"/>
              <a:t>,T</a:t>
            </a:r>
            <a:r>
              <a:rPr lang="en-US" dirty="0" smtClean="0"/>
              <a:t>) scales as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/T </a:t>
            </a:r>
          </a:p>
        </p:txBody>
      </p:sp>
      <p:sp>
        <p:nvSpPr>
          <p:cNvPr id="5" name="Line 47"/>
          <p:cNvSpPr>
            <a:spLocks noChangeShapeType="1"/>
          </p:cNvSpPr>
          <p:nvPr/>
        </p:nvSpPr>
        <p:spPr bwMode="auto">
          <a:xfrm>
            <a:off x="381000" y="522916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84425" y="59109"/>
            <a:ext cx="5668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Quantum phase transitions and criticality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471" y="675246"/>
            <a:ext cx="5968301" cy="2113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7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Quantum phase transition (QPT)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Occurs at critical value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baseline="-25000" dirty="0" smtClean="0"/>
              <a:t>c</a:t>
            </a:r>
            <a:r>
              <a:rPr lang="en-US" dirty="0" smtClean="0"/>
              <a:t> of external control parameter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spin or charge ordered phase suppressed to 0 K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j-lt"/>
                <a:cs typeface="Symbol" charset="2"/>
              </a:rPr>
              <a:t>=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err="1" smtClean="0"/>
              <a:t>x</a:t>
            </a:r>
            <a:r>
              <a:rPr lang="en-US" dirty="0" smtClean="0"/>
              <a:t>, P, H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order; e.g.,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latin typeface="+mj-lt"/>
                <a:cs typeface="Symbol" charset="2"/>
              </a:rPr>
              <a:t>c</a:t>
            </a:r>
            <a:r>
              <a:rPr lang="en-US" dirty="0" smtClean="0"/>
              <a:t> → 0 K (clean FM)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order; e.g., T</a:t>
            </a:r>
            <a:r>
              <a:rPr lang="en-US" baseline="-25000" dirty="0" smtClean="0"/>
              <a:t>N</a:t>
            </a:r>
            <a:r>
              <a:rPr lang="en-US" dirty="0" smtClean="0"/>
              <a:t> → 0 K (AFM),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cs typeface="Symbol" charset="2"/>
              </a:rPr>
              <a:t>c</a:t>
            </a:r>
            <a:r>
              <a:rPr lang="en-US" dirty="0" smtClean="0"/>
              <a:t> → 0 K (dirty FM)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2897116"/>
            <a:ext cx="7470089" cy="2144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7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Quantum critical point (QCP) </a:t>
            </a:r>
          </a:p>
          <a:p>
            <a:pPr marL="452438" lvl="1" indent="-277813">
              <a:spcAft>
                <a:spcPts val="700"/>
              </a:spcAft>
              <a:buFont typeface="Lucida Grande"/>
              <a:buChar char="−"/>
            </a:pPr>
            <a:r>
              <a:rPr lang="en-US" dirty="0" smtClean="0">
                <a:latin typeface="+mj-lt"/>
                <a:cs typeface="Symbol" charset="2"/>
              </a:rPr>
              <a:t>QCP:</a:t>
            </a:r>
            <a:r>
              <a:rPr lang="en-US" dirty="0" smtClean="0">
                <a:latin typeface="Symbol" charset="2"/>
                <a:cs typeface="Symbol" charset="2"/>
              </a:rPr>
              <a:t> d</a:t>
            </a:r>
            <a:r>
              <a:rPr lang="en-US" baseline="-25000" dirty="0" smtClean="0"/>
              <a:t>c</a:t>
            </a:r>
            <a:r>
              <a:rPr lang="en-US" dirty="0" smtClean="0"/>
              <a:t> where 2</a:t>
            </a:r>
            <a:r>
              <a:rPr lang="en-US" baseline="30000" dirty="0" smtClean="0"/>
              <a:t>nd</a:t>
            </a:r>
            <a:r>
              <a:rPr lang="en-US" dirty="0" smtClean="0"/>
              <a:t> order phase transition </a:t>
            </a:r>
            <a:r>
              <a:rPr lang="en-US" sz="2000" dirty="0" smtClean="0"/>
              <a:t>→</a:t>
            </a:r>
            <a:r>
              <a:rPr lang="en-US" dirty="0" smtClean="0"/>
              <a:t> 0 K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Order parameter (OP) fluctuations near QCP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Breakdown of Landau Fermi liquid paradigm in vicinity of QCP  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Non-Fermi liquid (NFL) behavior at low T </a:t>
            </a:r>
            <a:br>
              <a:rPr lang="en-US" dirty="0" smtClean="0"/>
            </a:br>
            <a:r>
              <a:rPr lang="en-US" dirty="0" smtClean="0"/>
              <a:t>(physical properties exhibit weak power law, logarithmic divergences in 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3224" y="2836114"/>
            <a:ext cx="30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</a:rPr>
              <a:t>Electronic correlations</a:t>
            </a:r>
            <a:endParaRPr lang="en-US" sz="2400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/>
          <p:cNvPicPr>
            <a:picLocks noChangeAspect="1" noChangeArrowheads="1"/>
          </p:cNvPicPr>
          <p:nvPr/>
        </p:nvPicPr>
        <p:blipFill>
          <a:blip r:embed="rId2"/>
          <a:srcRect l="6969" r="9416"/>
          <a:stretch>
            <a:fillRect/>
          </a:stretch>
        </p:blipFill>
        <p:spPr bwMode="auto">
          <a:xfrm>
            <a:off x="4191000" y="2551113"/>
            <a:ext cx="44958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Line 4"/>
          <p:cNvSpPr>
            <a:spLocks noChangeShapeType="1"/>
          </p:cNvSpPr>
          <p:nvPr/>
        </p:nvSpPr>
        <p:spPr bwMode="auto">
          <a:xfrm>
            <a:off x="228600" y="609600"/>
            <a:ext cx="8686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TextBox 4"/>
          <p:cNvSpPr txBox="1">
            <a:spLocks noChangeArrowheads="1"/>
          </p:cNvSpPr>
          <p:nvPr/>
        </p:nvSpPr>
        <p:spPr bwMode="auto">
          <a:xfrm>
            <a:off x="1905000" y="76200"/>
            <a:ext cx="516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2</a:t>
            </a:r>
            <a:r>
              <a:rPr lang="en-US" sz="2000" i="1" baseline="30000" dirty="0">
                <a:solidFill>
                  <a:srgbClr val="000090"/>
                </a:solidFill>
              </a:rPr>
              <a:t>nd</a:t>
            </a:r>
            <a:r>
              <a:rPr lang="en-US" sz="2000" i="1" dirty="0">
                <a:solidFill>
                  <a:srgbClr val="000090"/>
                </a:solidFill>
              </a:rPr>
              <a:t> breakthrough in superconducting materials?</a:t>
            </a:r>
            <a:endParaRPr lang="en-US" sz="2000" dirty="0"/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3"/>
          <a:srcRect l="1793" t="5421" r="3761" b="61626"/>
          <a:stretch>
            <a:fillRect/>
          </a:stretch>
        </p:blipFill>
        <p:spPr bwMode="auto">
          <a:xfrm>
            <a:off x="1905000" y="685800"/>
            <a:ext cx="57912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2"/>
          <p:cNvPicPr>
            <a:picLocks noChangeAspect="1" noChangeArrowheads="1"/>
          </p:cNvPicPr>
          <p:nvPr/>
        </p:nvPicPr>
        <p:blipFill>
          <a:blip r:embed="rId4"/>
          <a:srcRect b="66447"/>
          <a:stretch>
            <a:fillRect/>
          </a:stretch>
        </p:blipFill>
        <p:spPr bwMode="auto">
          <a:xfrm>
            <a:off x="414338" y="1447800"/>
            <a:ext cx="84677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011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2895600"/>
            <a:ext cx="30908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6537325" y="3044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rgbClr val="000080"/>
              </a:solidFill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2346325" y="2930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rgbClr val="000080"/>
              </a:solidFill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2371725" y="32226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rgbClr val="000080"/>
              </a:solidFill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359525" y="3108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rgbClr val="000080"/>
              </a:solidFill>
            </a:endParaRPr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 flipV="1">
            <a:off x="304800" y="482856"/>
            <a:ext cx="8534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2859088" y="47625"/>
            <a:ext cx="347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>
                <a:solidFill>
                  <a:srgbClr val="000080"/>
                </a:solidFill>
              </a:rPr>
              <a:t>Superconductivity in </a:t>
            </a:r>
            <a:r>
              <a:rPr lang="en-US" sz="2000" i="1" dirty="0" err="1">
                <a:solidFill>
                  <a:srgbClr val="000080"/>
                </a:solidFill>
              </a:rPr>
              <a:t>LaFePO</a:t>
            </a:r>
            <a:endParaRPr lang="en-US" dirty="0">
              <a:solidFill>
                <a:srgbClr val="000080"/>
              </a:solidFill>
            </a:endParaRPr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6362700" y="28781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rgbClr val="000080"/>
              </a:solidFill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73530" y="4502595"/>
            <a:ext cx="3161569" cy="1618905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8275" indent="-168275">
              <a:spcBef>
                <a:spcPct val="10000"/>
              </a:spcBef>
              <a:buFontTx/>
              <a:buChar char="•"/>
            </a:pPr>
            <a:r>
              <a:rPr lang="en-US" sz="1600" dirty="0" err="1">
                <a:solidFill>
                  <a:srgbClr val="020280"/>
                </a:solidFill>
              </a:rPr>
              <a:t>LaFePO</a:t>
            </a:r>
            <a:r>
              <a:rPr lang="en-US" sz="1600" dirty="0">
                <a:solidFill>
                  <a:srgbClr val="020280"/>
                </a:solidFill>
              </a:rPr>
              <a:t> single crystals grown</a:t>
            </a:r>
            <a:br>
              <a:rPr lang="en-US" sz="1600" dirty="0">
                <a:solidFill>
                  <a:srgbClr val="020280"/>
                </a:solidFill>
              </a:rPr>
            </a:br>
            <a:r>
              <a:rPr lang="en-US" sz="1600" dirty="0">
                <a:solidFill>
                  <a:srgbClr val="020280"/>
                </a:solidFill>
              </a:rPr>
              <a:t>in </a:t>
            </a:r>
            <a:r>
              <a:rPr lang="en-US" sz="1600" dirty="0" err="1">
                <a:solidFill>
                  <a:srgbClr val="020280"/>
                </a:solidFill>
              </a:rPr>
              <a:t>Sn</a:t>
            </a:r>
            <a:r>
              <a:rPr lang="en-US" sz="1600" dirty="0">
                <a:solidFill>
                  <a:srgbClr val="020280"/>
                </a:solidFill>
              </a:rPr>
              <a:t> flux</a:t>
            </a:r>
          </a:p>
          <a:p>
            <a:pPr marL="168275" indent="-168275"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rgbClr val="020280"/>
                </a:solidFill>
              </a:rPr>
              <a:t>Superconductivity: </a:t>
            </a:r>
            <a:r>
              <a:rPr lang="en-US" sz="1600" dirty="0" err="1">
                <a:solidFill>
                  <a:srgbClr val="020280"/>
                </a:solidFill>
              </a:rPr>
              <a:t>T</a:t>
            </a:r>
            <a:r>
              <a:rPr lang="en-US" sz="1600" baseline="-25000" dirty="0" err="1">
                <a:solidFill>
                  <a:srgbClr val="020280"/>
                </a:solidFill>
              </a:rPr>
              <a:t>c</a:t>
            </a:r>
            <a:r>
              <a:rPr lang="en-US" sz="1600" dirty="0">
                <a:solidFill>
                  <a:srgbClr val="020280"/>
                </a:solidFill>
              </a:rPr>
              <a:t> = 6.7 K</a:t>
            </a:r>
          </a:p>
          <a:p>
            <a:pPr marL="168275" indent="-168275">
              <a:spcBef>
                <a:spcPct val="10000"/>
              </a:spcBef>
              <a:buFontTx/>
              <a:buChar char="•"/>
            </a:pPr>
            <a:r>
              <a:rPr lang="en-US" sz="1600" dirty="0">
                <a:solidFill>
                  <a:srgbClr val="020280"/>
                </a:solidFill>
              </a:rPr>
              <a:t>Significant anisotropy of resistively determined H</a:t>
            </a:r>
            <a:r>
              <a:rPr lang="en-US" sz="1600" baseline="-25000" dirty="0">
                <a:solidFill>
                  <a:srgbClr val="020280"/>
                </a:solidFill>
              </a:rPr>
              <a:t>c2</a:t>
            </a:r>
            <a:r>
              <a:rPr lang="en-US" sz="1600" dirty="0">
                <a:solidFill>
                  <a:srgbClr val="020280"/>
                </a:solidFill>
              </a:rPr>
              <a:t>(T)</a:t>
            </a:r>
            <a:br>
              <a:rPr lang="en-US" sz="1600" dirty="0">
                <a:solidFill>
                  <a:srgbClr val="020280"/>
                </a:solidFill>
              </a:rPr>
            </a:br>
            <a:r>
              <a:rPr lang="en-US" sz="1600" dirty="0">
                <a:solidFill>
                  <a:srgbClr val="020280"/>
                </a:solidFill>
              </a:rPr>
              <a:t>curves</a:t>
            </a:r>
          </a:p>
        </p:txBody>
      </p:sp>
      <p:pic>
        <p:nvPicPr>
          <p:cNvPr id="12084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3429000" cy="28956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</p:pic>
      <p:pic>
        <p:nvPicPr>
          <p:cNvPr id="12084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762000"/>
            <a:ext cx="4837113" cy="59436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</p:pic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493713" y="609600"/>
            <a:ext cx="40782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rgbClr val="008040"/>
                </a:solidFill>
              </a:rPr>
              <a:t>J. J. Hamlin, R. E. Baumbach, D. A. Zocco, </a:t>
            </a:r>
            <a:br>
              <a:rPr lang="en-US" sz="1400" i="1">
                <a:solidFill>
                  <a:srgbClr val="008040"/>
                </a:solidFill>
              </a:rPr>
            </a:br>
            <a:r>
              <a:rPr lang="en-US" sz="1400" i="1">
                <a:solidFill>
                  <a:srgbClr val="008040"/>
                </a:solidFill>
              </a:rPr>
              <a:t>T. A. Sayles, M. B. Maple, JPCM </a:t>
            </a:r>
            <a:r>
              <a:rPr lang="en-US" sz="1400" b="1" i="1">
                <a:solidFill>
                  <a:srgbClr val="008040"/>
                </a:solidFill>
              </a:rPr>
              <a:t>20</a:t>
            </a:r>
            <a:r>
              <a:rPr lang="en-US" sz="1400" i="1">
                <a:solidFill>
                  <a:srgbClr val="008040"/>
                </a:solidFill>
              </a:rPr>
              <a:t>, 365220 (08)</a:t>
            </a:r>
            <a:endParaRPr lang="en-US" sz="1200" i="1">
              <a:solidFill>
                <a:srgbClr val="008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839788" y="103002"/>
            <a:ext cx="7464425" cy="46355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 defTabSz="414338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111875" algn="l"/>
                <a:tab pos="6565900" algn="l"/>
                <a:tab pos="7223125" algn="l"/>
              </a:tabLst>
            </a:pPr>
            <a:r>
              <a:rPr lang="en-US" sz="2000" i="1" dirty="0">
                <a:solidFill>
                  <a:srgbClr val="020280"/>
                </a:solidFill>
                <a:ea typeface="MS Gothic" charset="0"/>
                <a:cs typeface="MS Gothic" charset="0"/>
              </a:rPr>
              <a:t>Comparison of </a:t>
            </a:r>
            <a:r>
              <a:rPr lang="en-US" sz="2000" i="1" dirty="0" err="1">
                <a:solidFill>
                  <a:srgbClr val="020280"/>
                </a:solidFill>
                <a:ea typeface="MS Gothic" charset="0"/>
                <a:cs typeface="MS Gothic" charset="0"/>
              </a:rPr>
              <a:t>T</a:t>
            </a:r>
            <a:r>
              <a:rPr lang="en-US" sz="2000" i="1" baseline="-33000" dirty="0" err="1">
                <a:solidFill>
                  <a:srgbClr val="020280"/>
                </a:solidFill>
                <a:ea typeface="MS Gothic" charset="0"/>
                <a:cs typeface="MS Gothic" charset="0"/>
              </a:rPr>
              <a:t>c</a:t>
            </a:r>
            <a:r>
              <a:rPr lang="en-US" sz="2000" i="1" baseline="-33000" dirty="0">
                <a:solidFill>
                  <a:srgbClr val="020280"/>
                </a:solidFill>
                <a:ea typeface="MS Gothic" charset="0"/>
                <a:cs typeface="MS Gothic" charset="0"/>
              </a:rPr>
              <a:t> </a:t>
            </a:r>
            <a:r>
              <a:rPr lang="en-US" sz="2000" i="1" dirty="0" err="1">
                <a:solidFill>
                  <a:srgbClr val="020280"/>
                </a:solidFill>
                <a:ea typeface="MS Gothic" charset="0"/>
                <a:cs typeface="MS Gothic" charset="0"/>
              </a:rPr>
              <a:t>vs</a:t>
            </a:r>
            <a:r>
              <a:rPr lang="en-US" sz="2000" i="1" dirty="0">
                <a:solidFill>
                  <a:srgbClr val="020280"/>
                </a:solidFill>
                <a:ea typeface="MS Gothic" charset="0"/>
                <a:cs typeface="MS Gothic" charset="0"/>
              </a:rPr>
              <a:t> </a:t>
            </a:r>
            <a:r>
              <a:rPr lang="en-US" sz="2000" i="1" dirty="0" err="1">
                <a:solidFill>
                  <a:srgbClr val="020280"/>
                </a:solidFill>
                <a:ea typeface="MS Gothic" charset="0"/>
                <a:cs typeface="MS Gothic" charset="0"/>
              </a:rPr>
              <a:t>Ln</a:t>
            </a:r>
            <a:r>
              <a:rPr lang="en-US" sz="2000" i="1" dirty="0">
                <a:solidFill>
                  <a:srgbClr val="020280"/>
                </a:solidFill>
                <a:ea typeface="MS Gothic" charset="0"/>
                <a:cs typeface="MS Gothic" charset="0"/>
              </a:rPr>
              <a:t> for </a:t>
            </a:r>
            <a:r>
              <a:rPr lang="en-US" sz="2000" i="1" dirty="0" err="1">
                <a:solidFill>
                  <a:srgbClr val="020280"/>
                </a:solidFill>
                <a:ea typeface="MS Gothic" charset="0"/>
                <a:cs typeface="MS Gothic" charset="0"/>
              </a:rPr>
              <a:t>Pn</a:t>
            </a:r>
            <a:r>
              <a:rPr lang="en-US" sz="2000" i="1" dirty="0">
                <a:solidFill>
                  <a:srgbClr val="020280"/>
                </a:solidFill>
                <a:ea typeface="MS Gothic" charset="0"/>
                <a:cs typeface="MS Gothic" charset="0"/>
              </a:rPr>
              <a:t> = P, As</a:t>
            </a:r>
            <a:endParaRPr lang="en-US" sz="2000" dirty="0">
              <a:solidFill>
                <a:srgbClr val="020280"/>
              </a:solidFill>
              <a:ea typeface="MS Gothic" charset="0"/>
              <a:cs typeface="MS Gothic" charset="0"/>
            </a:endParaRP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646" y="838765"/>
            <a:ext cx="4954588" cy="4338638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516711" y="2453573"/>
            <a:ext cx="3352800" cy="3771384"/>
          </a:xfrm>
          <a:prstGeom prst="rect">
            <a:avLst/>
          </a:prstGeom>
          <a:noFill/>
          <a:ln w="19050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 marL="115888" indent="-115888" defTabSz="414338" eaLnBrk="1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Pn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= As: </a:t>
            </a: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T</a:t>
            </a:r>
            <a:r>
              <a:rPr lang="en-US" baseline="-25000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c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increases with </a:t>
            </a: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Ln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to maximum value of 55 K for </a:t>
            </a: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Sm</a:t>
            </a:r>
            <a:endParaRPr lang="en-US" dirty="0" smtClean="0">
              <a:solidFill>
                <a:srgbClr val="020280"/>
              </a:solidFill>
              <a:ea typeface="MS Gothic" charset="0"/>
              <a:cs typeface="MS Gothic" charset="0"/>
            </a:endParaRPr>
          </a:p>
          <a:p>
            <a:pPr marL="115888" indent="-115888" defTabSz="414338" eaLnBrk="1"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Pn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= P: </a:t>
            </a: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T</a:t>
            </a:r>
            <a:r>
              <a:rPr lang="en-US" baseline="-25000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c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much smaller and decreases with </a:t>
            </a: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Ln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(magnetic pair breaking?) </a:t>
            </a:r>
          </a:p>
          <a:p>
            <a:pPr marL="115888" indent="-115888" defTabSz="414338" eaLnBrk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-111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Suggests difference in character of SC of “1111” Fe</a:t>
            </a:r>
            <a:b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</a:br>
            <a:r>
              <a:rPr lang="en-US" dirty="0" err="1" smtClean="0">
                <a:solidFill>
                  <a:srgbClr val="800000"/>
                </a:solidFill>
                <a:ea typeface="MS Gothic" charset="0"/>
                <a:cs typeface="MS Gothic" charset="0"/>
              </a:rPr>
              <a:t>arsenides</a:t>
            </a: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 and </a:t>
            </a:r>
            <a:r>
              <a:rPr lang="en-US" dirty="0" err="1" smtClean="0">
                <a:solidFill>
                  <a:srgbClr val="800000"/>
                </a:solidFill>
                <a:ea typeface="MS Gothic" charset="0"/>
                <a:cs typeface="MS Gothic" charset="0"/>
              </a:rPr>
              <a:t>phosphides</a:t>
            </a:r>
            <a:endParaRPr lang="en-US" dirty="0" smtClean="0">
              <a:solidFill>
                <a:srgbClr val="800000"/>
              </a:solidFill>
              <a:ea typeface="MS Gothic" charset="0"/>
              <a:cs typeface="MS Gothic" charset="0"/>
            </a:endParaRPr>
          </a:p>
          <a:p>
            <a:pPr marL="115888" indent="-115888" defTabSz="414338" eaLnBrk="1"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-111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“1111” Fe </a:t>
            </a:r>
            <a:r>
              <a:rPr lang="en-US" dirty="0" err="1" smtClean="0">
                <a:solidFill>
                  <a:srgbClr val="800000"/>
                </a:solidFill>
                <a:ea typeface="MS Gothic" charset="0"/>
                <a:cs typeface="MS Gothic" charset="0"/>
              </a:rPr>
              <a:t>phosphides</a:t>
            </a: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 do not exhibit structural or SDW transitions</a:t>
            </a:r>
          </a:p>
        </p:txBody>
      </p:sp>
      <p:sp>
        <p:nvSpPr>
          <p:cNvPr id="131077" name="Line 5"/>
          <p:cNvSpPr>
            <a:spLocks noChangeShapeType="1"/>
          </p:cNvSpPr>
          <p:nvPr/>
        </p:nvSpPr>
        <p:spPr bwMode="auto">
          <a:xfrm>
            <a:off x="342900" y="577314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839788" y="5453120"/>
            <a:ext cx="44434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en-US" sz="1400" i="1" dirty="0">
                <a:solidFill>
                  <a:srgbClr val="008000"/>
                </a:solidFill>
              </a:rPr>
              <a:t>R. E. </a:t>
            </a:r>
            <a:r>
              <a:rPr lang="en-US" sz="1400" i="1" dirty="0" err="1">
                <a:solidFill>
                  <a:srgbClr val="008000"/>
                </a:solidFill>
              </a:rPr>
              <a:t>Baumbach</a:t>
            </a:r>
            <a:r>
              <a:rPr lang="en-US" sz="1400" i="1" dirty="0">
                <a:solidFill>
                  <a:srgbClr val="008000"/>
                </a:solidFill>
              </a:rPr>
              <a:t>, J. J. Hamlin, L. </a:t>
            </a:r>
            <a:r>
              <a:rPr lang="en-US" sz="1400" i="1" dirty="0" err="1">
                <a:solidFill>
                  <a:srgbClr val="008000"/>
                </a:solidFill>
              </a:rPr>
              <a:t>Shu</a:t>
            </a:r>
            <a:r>
              <a:rPr lang="en-US" sz="1400" i="1" dirty="0">
                <a:solidFill>
                  <a:srgbClr val="008000"/>
                </a:solidFill>
              </a:rPr>
              <a:t>, D. A. </a:t>
            </a:r>
            <a:r>
              <a:rPr lang="en-US" sz="1400" i="1" dirty="0" err="1">
                <a:solidFill>
                  <a:srgbClr val="008000"/>
                </a:solidFill>
              </a:rPr>
              <a:t>Zocco</a:t>
            </a:r>
            <a:r>
              <a:rPr lang="en-US" sz="1400" i="1" dirty="0">
                <a:solidFill>
                  <a:srgbClr val="008000"/>
                </a:solidFill>
              </a:rPr>
              <a:t>, </a:t>
            </a:r>
            <a:br>
              <a:rPr lang="en-US" sz="1400" i="1" dirty="0">
                <a:solidFill>
                  <a:srgbClr val="008000"/>
                </a:solidFill>
              </a:rPr>
            </a:br>
            <a:r>
              <a:rPr lang="en-US" sz="1400" i="1" dirty="0">
                <a:solidFill>
                  <a:srgbClr val="008000"/>
                </a:solidFill>
              </a:rPr>
              <a:t>N. M. </a:t>
            </a:r>
            <a:r>
              <a:rPr lang="en-US" sz="1400" i="1" dirty="0" err="1">
                <a:solidFill>
                  <a:srgbClr val="008000"/>
                </a:solidFill>
              </a:rPr>
              <a:t>Crisosto</a:t>
            </a:r>
            <a:r>
              <a:rPr lang="en-US" sz="1400" i="1" dirty="0">
                <a:solidFill>
                  <a:srgbClr val="008000"/>
                </a:solidFill>
              </a:rPr>
              <a:t>, and M. B. Maple, NJP </a:t>
            </a:r>
            <a:r>
              <a:rPr lang="en-US" sz="1400" b="1" i="1" dirty="0">
                <a:solidFill>
                  <a:srgbClr val="008000"/>
                </a:solidFill>
              </a:rPr>
              <a:t>11</a:t>
            </a:r>
            <a:r>
              <a:rPr lang="en-US" sz="1400" i="1" dirty="0">
                <a:solidFill>
                  <a:srgbClr val="008000"/>
                </a:solidFill>
              </a:rPr>
              <a:t>, 025018 (09)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7096" y="894811"/>
            <a:ext cx="3026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5888" indent="-115888" defTabSz="414338"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Solid circles: LnFeAsO</a:t>
            </a:r>
            <a:r>
              <a:rPr lang="en-US" baseline="-33000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1-x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F</a:t>
            </a:r>
            <a:r>
              <a:rPr lang="en-US" baseline="-33000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x</a:t>
            </a:r>
            <a:endParaRPr lang="en-US" dirty="0" smtClean="0">
              <a:solidFill>
                <a:srgbClr val="020280"/>
              </a:solidFill>
              <a:ea typeface="MS Gothic" charset="0"/>
              <a:cs typeface="MS Gothic" charset="0"/>
            </a:endParaRPr>
          </a:p>
          <a:p>
            <a:pPr marL="115888" indent="-115888" defTabSz="414338"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Open circles: LnFeAsO</a:t>
            </a:r>
            <a:r>
              <a:rPr lang="en-US" baseline="-33000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1-x</a:t>
            </a: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 </a:t>
            </a:r>
          </a:p>
          <a:p>
            <a:pPr marL="115888" indent="-115888" defTabSz="414338"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smtClean="0">
                <a:solidFill>
                  <a:srgbClr val="020280"/>
                </a:solidFill>
                <a:ea typeface="MS Gothic" charset="0"/>
                <a:cs typeface="MS Gothic" charset="0"/>
              </a:rPr>
              <a:t>Solid squares: </a:t>
            </a:r>
            <a:r>
              <a:rPr lang="en-US" dirty="0" err="1" smtClean="0">
                <a:solidFill>
                  <a:srgbClr val="020280"/>
                </a:solidFill>
                <a:ea typeface="MS Gothic" charset="0"/>
                <a:cs typeface="MS Gothic" charset="0"/>
              </a:rPr>
              <a:t>LnFePO</a:t>
            </a:r>
            <a:endParaRPr lang="en-US" dirty="0" smtClean="0">
              <a:solidFill>
                <a:srgbClr val="020280"/>
              </a:solidFill>
              <a:ea typeface="MS Gothic" charset="0"/>
              <a:cs typeface="MS Gothic" charset="0"/>
            </a:endParaRPr>
          </a:p>
          <a:p>
            <a:pPr marL="115888" indent="-115888" defTabSz="414338">
              <a:buClr>
                <a:srgbClr val="000000"/>
              </a:buClr>
              <a:buSzPct val="100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dirty="0" err="1" smtClean="0">
                <a:solidFill>
                  <a:srgbClr val="800000"/>
                </a:solidFill>
                <a:ea typeface="MS Gothic" charset="0"/>
                <a:cs typeface="MS Gothic" charset="0"/>
              </a:rPr>
              <a:t>Ln</a:t>
            </a: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 = La, </a:t>
            </a:r>
            <a:r>
              <a:rPr lang="en-US" dirty="0" err="1" smtClean="0">
                <a:solidFill>
                  <a:srgbClr val="800000"/>
                </a:solidFill>
                <a:ea typeface="MS Gothic" charset="0"/>
                <a:cs typeface="MS Gothic" charset="0"/>
              </a:rPr>
              <a:t>Ce</a:t>
            </a: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, Pr, </a:t>
            </a:r>
            <a:r>
              <a:rPr lang="en-US" dirty="0" err="1" smtClean="0">
                <a:solidFill>
                  <a:srgbClr val="800000"/>
                </a:solidFill>
                <a:ea typeface="MS Gothic" charset="0"/>
                <a:cs typeface="MS Gothic" charset="0"/>
              </a:rPr>
              <a:t>Nd</a:t>
            </a:r>
            <a:r>
              <a:rPr lang="en-US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 (UCSD)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0454" y="2379101"/>
            <a:ext cx="3352800" cy="3582019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8"/>
          <p:cNvSpPr>
            <a:spLocks/>
          </p:cNvSpPr>
          <p:nvPr/>
        </p:nvSpPr>
        <p:spPr bwMode="auto">
          <a:xfrm>
            <a:off x="4991100" y="862013"/>
            <a:ext cx="2476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950"/>
              </a:spcBef>
            </a:pPr>
            <a:r>
              <a:rPr lang="en-US" sz="1600">
                <a:latin typeface="Arial Bold" charset="0"/>
                <a:cs typeface="Arial Bold" charset="0"/>
                <a:sym typeface="Arial Bold" charset="0"/>
              </a:rPr>
              <a:t>Conventional  Metals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9600" y="239713"/>
            <a:ext cx="6019800" cy="687387"/>
            <a:chOff x="0" y="0"/>
            <a:chExt cx="4224" cy="432"/>
          </a:xfrm>
        </p:grpSpPr>
        <p:sp>
          <p:nvSpPr>
            <p:cNvPr id="57" name="AutoShape 11"/>
            <p:cNvSpPr>
              <a:spLocks/>
            </p:cNvSpPr>
            <p:nvPr/>
          </p:nvSpPr>
          <p:spPr bwMode="auto">
            <a:xfrm rot="10800000">
              <a:off x="0" y="0"/>
              <a:ext cx="4224" cy="432"/>
            </a:xfrm>
            <a:prstGeom prst="rightArrow">
              <a:avLst>
                <a:gd name="adj1" fmla="val 50000"/>
                <a:gd name="adj2" fmla="val 163189"/>
              </a:avLst>
            </a:prstGeom>
            <a:gradFill rotWithShape="0">
              <a:gsLst>
                <a:gs pos="0">
                  <a:srgbClr val="BABABA"/>
                </a:gs>
                <a:gs pos="34999">
                  <a:srgbClr val="CECECE"/>
                </a:gs>
                <a:gs pos="100000">
                  <a:srgbClr val="ECECEC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9999" dir="5400000" algn="ctr" rotWithShape="0">
                <a:schemeClr val="bg2">
                  <a:alpha val="37999"/>
                </a:schemeClr>
              </a:outerShdw>
            </a:effectLst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3715" name="Rectangle 12"/>
            <p:cNvSpPr>
              <a:spLocks/>
            </p:cNvSpPr>
            <p:nvPr/>
          </p:nvSpPr>
          <p:spPr bwMode="auto">
            <a:xfrm>
              <a:off x="1632" y="96"/>
              <a:ext cx="1816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>
                  <a:cs typeface="Arial" charset="0"/>
                  <a:sym typeface="Arial" charset="0"/>
                </a:rPr>
                <a:t>Coulomb repulsion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400800" y="1143000"/>
            <a:ext cx="1387475" cy="1219200"/>
            <a:chOff x="0" y="48"/>
            <a:chExt cx="873" cy="768"/>
          </a:xfrm>
        </p:grpSpPr>
        <p:sp>
          <p:nvSpPr>
            <p:cNvPr id="113708" name="AutoShape 14"/>
            <p:cNvSpPr>
              <a:spLocks/>
            </p:cNvSpPr>
            <p:nvPr/>
          </p:nvSpPr>
          <p:spPr bwMode="auto">
            <a:xfrm>
              <a:off x="1" y="432"/>
              <a:ext cx="288" cy="2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21600" y="0"/>
                  </a:moveTo>
                  <a:cubicBezTo>
                    <a:pt x="21600" y="11620"/>
                    <a:pt x="12420" y="21160"/>
                    <a:pt x="817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D99594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3709" name="AutoShape 15"/>
            <p:cNvSpPr>
              <a:spLocks/>
            </p:cNvSpPr>
            <p:nvPr/>
          </p:nvSpPr>
          <p:spPr bwMode="auto">
            <a:xfrm>
              <a:off x="0" y="144"/>
              <a:ext cx="289" cy="575"/>
            </a:xfrm>
            <a:custGeom>
              <a:avLst/>
              <a:gdLst>
                <a:gd name="T0" fmla="*/ 0 w 21532"/>
                <a:gd name="T1" fmla="*/ 0 h 21565"/>
                <a:gd name="T2" fmla="*/ 0 w 21532"/>
                <a:gd name="T3" fmla="*/ 0 h 21565"/>
                <a:gd name="T4" fmla="*/ 0 w 21532"/>
                <a:gd name="T5" fmla="*/ 0 h 21565"/>
                <a:gd name="T6" fmla="*/ 0 w 21532"/>
                <a:gd name="T7" fmla="*/ 0 h 21565"/>
                <a:gd name="T8" fmla="*/ 0 w 21532"/>
                <a:gd name="T9" fmla="*/ 0 h 21565"/>
                <a:gd name="T10" fmla="*/ 0 w 21532"/>
                <a:gd name="T11" fmla="*/ 0 h 21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532"/>
                <a:gd name="T19" fmla="*/ 0 h 21565"/>
                <a:gd name="T20" fmla="*/ 21532 w 21532"/>
                <a:gd name="T21" fmla="*/ 21565 h 21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532" h="21565">
                  <a:moveTo>
                    <a:pt x="0" y="0"/>
                  </a:moveTo>
                  <a:cubicBezTo>
                    <a:pt x="11822" y="-35"/>
                    <a:pt x="21462" y="4764"/>
                    <a:pt x="21531" y="10720"/>
                  </a:cubicBezTo>
                  <a:cubicBezTo>
                    <a:pt x="21600" y="16640"/>
                    <a:pt x="12182" y="21480"/>
                    <a:pt x="431" y="21565"/>
                  </a:cubicBezTo>
                  <a:lnTo>
                    <a:pt x="125" y="10783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FFFF">
                <a:alpha val="0"/>
              </a:srgbClr>
            </a:solidFill>
            <a:ln w="38100">
              <a:solidFill>
                <a:srgbClr val="953734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0" y="48"/>
              <a:ext cx="433" cy="768"/>
              <a:chOff x="-1" y="48"/>
              <a:chExt cx="433" cy="768"/>
            </a:xfrm>
          </p:grpSpPr>
          <p:sp>
            <p:nvSpPr>
              <p:cNvPr id="113712" name="Line 17"/>
              <p:cNvSpPr>
                <a:spLocks noChangeShapeType="1"/>
              </p:cNvSpPr>
              <p:nvPr/>
            </p:nvSpPr>
            <p:spPr bwMode="auto">
              <a:xfrm>
                <a:off x="-1" y="48"/>
                <a:ext cx="0" cy="76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713" name="Line 18"/>
              <p:cNvSpPr>
                <a:spLocks noChangeShapeType="1"/>
              </p:cNvSpPr>
              <p:nvPr/>
            </p:nvSpPr>
            <p:spPr bwMode="auto">
              <a:xfrm>
                <a:off x="0" y="431"/>
                <a:ext cx="432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13711" name="Rectangle 19"/>
            <p:cNvSpPr>
              <a:spLocks/>
            </p:cNvSpPr>
            <p:nvPr/>
          </p:nvSpPr>
          <p:spPr bwMode="auto">
            <a:xfrm>
              <a:off x="481" y="288"/>
              <a:ext cx="3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>
                  <a:latin typeface="Lucida Grande" charset="0"/>
                  <a:sym typeface="Lucida Grande" charset="0"/>
                </a:rPr>
                <a:t>E</a:t>
              </a:r>
              <a:r>
                <a:rPr lang="en-US" baseline="-25000">
                  <a:latin typeface="Lucida Grande" charset="0"/>
                  <a:sym typeface="Lucida Grande" charset="0"/>
                </a:rPr>
                <a:t>F</a:t>
              </a: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 flipH="1">
            <a:off x="152400" y="1077913"/>
            <a:ext cx="685800" cy="1371600"/>
            <a:chOff x="0" y="0"/>
            <a:chExt cx="336" cy="864"/>
          </a:xfrm>
        </p:grpSpPr>
        <p:sp>
          <p:nvSpPr>
            <p:cNvPr id="113703" name="AutoShape 35"/>
            <p:cNvSpPr>
              <a:spLocks/>
            </p:cNvSpPr>
            <p:nvPr/>
          </p:nvSpPr>
          <p:spPr bwMode="auto">
            <a:xfrm>
              <a:off x="0" y="47"/>
              <a:ext cx="292" cy="288"/>
            </a:xfrm>
            <a:custGeom>
              <a:avLst/>
              <a:gdLst>
                <a:gd name="T0" fmla="*/ 0 w 21440"/>
                <a:gd name="T1" fmla="*/ 0 h 21518"/>
                <a:gd name="T2" fmla="*/ 0 w 21440"/>
                <a:gd name="T3" fmla="*/ 0 h 21518"/>
                <a:gd name="T4" fmla="*/ 0 w 21440"/>
                <a:gd name="T5" fmla="*/ 0 h 21518"/>
                <a:gd name="T6" fmla="*/ 0 w 21440"/>
                <a:gd name="T7" fmla="*/ 0 h 21518"/>
                <a:gd name="T8" fmla="*/ 0 w 21440"/>
                <a:gd name="T9" fmla="*/ 0 h 21518"/>
                <a:gd name="T10" fmla="*/ 0 w 21440"/>
                <a:gd name="T11" fmla="*/ 0 h 21518"/>
                <a:gd name="T12" fmla="*/ 0 w 21440"/>
                <a:gd name="T13" fmla="*/ 0 h 215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440"/>
                <a:gd name="T22" fmla="*/ 0 h 21518"/>
                <a:gd name="T23" fmla="*/ 21440 w 21440"/>
                <a:gd name="T24" fmla="*/ 21518 h 215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440" h="21518">
                  <a:moveTo>
                    <a:pt x="0" y="1"/>
                  </a:moveTo>
                  <a:cubicBezTo>
                    <a:pt x="11677" y="-82"/>
                    <a:pt x="21275" y="4668"/>
                    <a:pt x="21437" y="10609"/>
                  </a:cubicBezTo>
                  <a:cubicBezTo>
                    <a:pt x="21600" y="16551"/>
                    <a:pt x="12266" y="21434"/>
                    <a:pt x="589" y="21517"/>
                  </a:cubicBezTo>
                  <a:cubicBezTo>
                    <a:pt x="470" y="21518"/>
                    <a:pt x="352" y="21518"/>
                    <a:pt x="234" y="21518"/>
                  </a:cubicBezTo>
                  <a:lnTo>
                    <a:pt x="294" y="10759"/>
                  </a:lnTo>
                  <a:lnTo>
                    <a:pt x="0" y="1"/>
                  </a:lnTo>
                  <a:close/>
                  <a:moveTo>
                    <a:pt x="0" y="1"/>
                  </a:moveTo>
                </a:path>
              </a:pathLst>
            </a:custGeom>
            <a:solidFill>
              <a:srgbClr val="FFFFFF">
                <a:alpha val="0"/>
              </a:srgbClr>
            </a:solidFill>
            <a:ln w="38100">
              <a:solidFill>
                <a:srgbClr val="953734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3704" name="AutoShape 36"/>
            <p:cNvSpPr>
              <a:spLocks/>
            </p:cNvSpPr>
            <p:nvPr/>
          </p:nvSpPr>
          <p:spPr bwMode="auto">
            <a:xfrm>
              <a:off x="0" y="487"/>
              <a:ext cx="289" cy="288"/>
            </a:xfrm>
            <a:custGeom>
              <a:avLst/>
              <a:gdLst>
                <a:gd name="T0" fmla="*/ 0 w 21558"/>
                <a:gd name="T1" fmla="*/ 0 h 21579"/>
                <a:gd name="T2" fmla="*/ 0 w 21558"/>
                <a:gd name="T3" fmla="*/ 0 h 21579"/>
                <a:gd name="T4" fmla="*/ 0 w 21558"/>
                <a:gd name="T5" fmla="*/ 0 h 21579"/>
                <a:gd name="T6" fmla="*/ 0 w 21558"/>
                <a:gd name="T7" fmla="*/ 0 h 21579"/>
                <a:gd name="T8" fmla="*/ 0 w 21558"/>
                <a:gd name="T9" fmla="*/ 0 h 21579"/>
                <a:gd name="T10" fmla="*/ 0 w 21558"/>
                <a:gd name="T11" fmla="*/ 0 h 215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558"/>
                <a:gd name="T19" fmla="*/ 0 h 21579"/>
                <a:gd name="T20" fmla="*/ 21558 w 21558"/>
                <a:gd name="T21" fmla="*/ 21579 h 215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558" h="21579">
                  <a:moveTo>
                    <a:pt x="0" y="0"/>
                  </a:moveTo>
                  <a:cubicBezTo>
                    <a:pt x="11863" y="-21"/>
                    <a:pt x="21515" y="4792"/>
                    <a:pt x="21558" y="10751"/>
                  </a:cubicBezTo>
                  <a:cubicBezTo>
                    <a:pt x="21600" y="16692"/>
                    <a:pt x="12072" y="21533"/>
                    <a:pt x="244" y="21579"/>
                  </a:cubicBezTo>
                  <a:lnTo>
                    <a:pt x="77" y="1079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99594"/>
            </a:solidFill>
            <a:ln w="38100">
              <a:solidFill>
                <a:srgbClr val="953734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0" y="0"/>
              <a:ext cx="336" cy="864"/>
              <a:chOff x="0" y="0"/>
              <a:chExt cx="336" cy="864"/>
            </a:xfrm>
          </p:grpSpPr>
          <p:sp>
            <p:nvSpPr>
              <p:cNvPr id="113706" name="Line 3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1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707" name="Line 39"/>
              <p:cNvSpPr>
                <a:spLocks noChangeShapeType="1"/>
              </p:cNvSpPr>
              <p:nvPr/>
            </p:nvSpPr>
            <p:spPr bwMode="auto">
              <a:xfrm>
                <a:off x="0" y="431"/>
                <a:ext cx="336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13671" name="Rectangle 21"/>
          <p:cNvSpPr>
            <a:spLocks/>
          </p:cNvSpPr>
          <p:nvPr/>
        </p:nvSpPr>
        <p:spPr bwMode="auto">
          <a:xfrm>
            <a:off x="0" y="838200"/>
            <a:ext cx="3467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950"/>
              </a:spcBef>
            </a:pPr>
            <a:r>
              <a:rPr lang="en-US" sz="1600">
                <a:latin typeface="Arial Bold" charset="0"/>
                <a:cs typeface="Arial Bold" charset="0"/>
                <a:sym typeface="Arial Bold" charset="0"/>
              </a:rPr>
              <a:t>Mott insulators</a:t>
            </a:r>
          </a:p>
        </p:txBody>
      </p: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946150" y="1154113"/>
            <a:ext cx="4159250" cy="1208087"/>
            <a:chOff x="0" y="0"/>
            <a:chExt cx="2620" cy="1213"/>
          </a:xfrm>
        </p:grpSpPr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0" y="0"/>
              <a:ext cx="2620" cy="1213"/>
              <a:chOff x="0" y="0"/>
              <a:chExt cx="2620" cy="1213"/>
            </a:xfrm>
          </p:grpSpPr>
          <p:sp>
            <p:nvSpPr>
              <p:cNvPr id="113701" name="Rectangle 5"/>
              <p:cNvSpPr>
                <a:spLocks/>
              </p:cNvSpPr>
              <p:nvPr/>
            </p:nvSpPr>
            <p:spPr bwMode="auto">
              <a:xfrm>
                <a:off x="248" y="0"/>
                <a:ext cx="2372" cy="1213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E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13702" name="Rectangle 6"/>
              <p:cNvSpPr>
                <a:spLocks/>
              </p:cNvSpPr>
              <p:nvPr/>
            </p:nvSpPr>
            <p:spPr bwMode="auto">
              <a:xfrm>
                <a:off x="0" y="0"/>
                <a:ext cx="256" cy="1212"/>
              </a:xfrm>
              <a:prstGeom prst="rect">
                <a:avLst/>
              </a:prstGeom>
              <a:gradFill rotWithShape="0">
                <a:gsLst>
                  <a:gs pos="0">
                    <a:srgbClr val="4D0808"/>
                  </a:gs>
                  <a:gs pos="30000">
                    <a:srgbClr val="FF0300"/>
                  </a:gs>
                  <a:gs pos="55000">
                    <a:srgbClr val="FF7A00"/>
                  </a:gs>
                  <a:gs pos="100000">
                    <a:srgbClr val="FFF200"/>
                  </a:gs>
                </a:gsLst>
                <a:lin ang="0"/>
              </a:gra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endParaRPr lang="en-US">
                  <a:latin typeface="Calibri" charset="0"/>
                </a:endParaRPr>
              </a:p>
            </p:txBody>
          </p:sp>
        </p:grp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3617913" y="1001713"/>
            <a:ext cx="1411287" cy="1373187"/>
            <a:chOff x="0" y="0"/>
            <a:chExt cx="889" cy="864"/>
          </a:xfrm>
        </p:grpSpPr>
        <p:sp>
          <p:nvSpPr>
            <p:cNvPr id="113691" name="AutoShape 23"/>
            <p:cNvSpPr>
              <a:spLocks/>
            </p:cNvSpPr>
            <p:nvPr/>
          </p:nvSpPr>
          <p:spPr bwMode="auto">
            <a:xfrm>
              <a:off x="0" y="424"/>
              <a:ext cx="408" cy="56"/>
            </a:xfrm>
            <a:custGeom>
              <a:avLst/>
              <a:gdLst>
                <a:gd name="T0" fmla="*/ 0 w 20151"/>
                <a:gd name="T1" fmla="*/ 0 h 21600"/>
                <a:gd name="T2" fmla="*/ 0 w 20151"/>
                <a:gd name="T3" fmla="*/ 0 h 21600"/>
                <a:gd name="T4" fmla="*/ 0 w 20151"/>
                <a:gd name="T5" fmla="*/ 0 h 21600"/>
                <a:gd name="T6" fmla="*/ 0 w 20151"/>
                <a:gd name="T7" fmla="*/ 0 h 21600"/>
                <a:gd name="T8" fmla="*/ 0 w 20151"/>
                <a:gd name="T9" fmla="*/ 0 h 21600"/>
                <a:gd name="T10" fmla="*/ 0 w 20151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151"/>
                <a:gd name="T19" fmla="*/ 0 h 21600"/>
                <a:gd name="T20" fmla="*/ 20151 w 20151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151" h="21600">
                  <a:moveTo>
                    <a:pt x="19916" y="0"/>
                  </a:moveTo>
                  <a:cubicBezTo>
                    <a:pt x="21600" y="10242"/>
                    <a:pt x="14049" y="19815"/>
                    <a:pt x="3050" y="21384"/>
                  </a:cubicBezTo>
                  <a:cubicBezTo>
                    <a:pt x="2052" y="21526"/>
                    <a:pt x="1044" y="21598"/>
                    <a:pt x="34" y="21600"/>
                  </a:cubicBezTo>
                  <a:lnTo>
                    <a:pt x="0" y="2840"/>
                  </a:lnTo>
                  <a:lnTo>
                    <a:pt x="19916" y="0"/>
                  </a:lnTo>
                  <a:close/>
                  <a:moveTo>
                    <a:pt x="19916" y="0"/>
                  </a:moveTo>
                </a:path>
              </a:pathLst>
            </a:custGeom>
            <a:solidFill>
              <a:srgbClr val="D99594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3692" name="AutoShape 24"/>
            <p:cNvSpPr>
              <a:spLocks/>
            </p:cNvSpPr>
            <p:nvPr/>
          </p:nvSpPr>
          <p:spPr bwMode="auto">
            <a:xfrm>
              <a:off x="13" y="384"/>
              <a:ext cx="409" cy="95"/>
            </a:xfrm>
            <a:custGeom>
              <a:avLst/>
              <a:gdLst>
                <a:gd name="T0" fmla="*/ 0 w 21592"/>
                <a:gd name="T1" fmla="*/ 0 h 21596"/>
                <a:gd name="T2" fmla="*/ 0 w 21592"/>
                <a:gd name="T3" fmla="*/ 0 h 21596"/>
                <a:gd name="T4" fmla="*/ 0 w 21592"/>
                <a:gd name="T5" fmla="*/ 0 h 21596"/>
                <a:gd name="T6" fmla="*/ 0 w 21592"/>
                <a:gd name="T7" fmla="*/ 0 h 21596"/>
                <a:gd name="T8" fmla="*/ 0 w 21592"/>
                <a:gd name="T9" fmla="*/ 0 h 21596"/>
                <a:gd name="T10" fmla="*/ 0 w 21592"/>
                <a:gd name="T11" fmla="*/ 0 h 215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592"/>
                <a:gd name="T19" fmla="*/ 0 h 21596"/>
                <a:gd name="T20" fmla="*/ 21592 w 21592"/>
                <a:gd name="T21" fmla="*/ 21596 h 215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592" h="21596">
                  <a:moveTo>
                    <a:pt x="0" y="0"/>
                  </a:moveTo>
                  <a:cubicBezTo>
                    <a:pt x="11917" y="-4"/>
                    <a:pt x="21584" y="4827"/>
                    <a:pt x="21592" y="10791"/>
                  </a:cubicBezTo>
                  <a:cubicBezTo>
                    <a:pt x="21600" y="16750"/>
                    <a:pt x="11959" y="21586"/>
                    <a:pt x="51" y="21596"/>
                  </a:cubicBezTo>
                  <a:lnTo>
                    <a:pt x="15" y="1079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FFFF">
                <a:alpha val="0"/>
              </a:srgbClr>
            </a:solidFill>
            <a:ln w="38100">
              <a:solidFill>
                <a:srgbClr val="953734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3693" name="AutoShape 25"/>
            <p:cNvSpPr>
              <a:spLocks/>
            </p:cNvSpPr>
            <p:nvPr/>
          </p:nvSpPr>
          <p:spPr bwMode="auto">
            <a:xfrm>
              <a:off x="9" y="527"/>
              <a:ext cx="288" cy="192"/>
            </a:xfrm>
            <a:custGeom>
              <a:avLst/>
              <a:gdLst>
                <a:gd name="T0" fmla="*/ 0 w 21577"/>
                <a:gd name="T1" fmla="*/ 0 h 21588"/>
                <a:gd name="T2" fmla="*/ 0 w 21577"/>
                <a:gd name="T3" fmla="*/ 0 h 21588"/>
                <a:gd name="T4" fmla="*/ 0 w 21577"/>
                <a:gd name="T5" fmla="*/ 0 h 21588"/>
                <a:gd name="T6" fmla="*/ 0 w 21577"/>
                <a:gd name="T7" fmla="*/ 0 h 21588"/>
                <a:gd name="T8" fmla="*/ 0 w 21577"/>
                <a:gd name="T9" fmla="*/ 0 h 21588"/>
                <a:gd name="T10" fmla="*/ 0 w 21577"/>
                <a:gd name="T11" fmla="*/ 0 h 215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577"/>
                <a:gd name="T19" fmla="*/ 0 h 21588"/>
                <a:gd name="T20" fmla="*/ 21577 w 21577"/>
                <a:gd name="T21" fmla="*/ 21588 h 215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577" h="21588">
                  <a:moveTo>
                    <a:pt x="0" y="0"/>
                  </a:moveTo>
                  <a:cubicBezTo>
                    <a:pt x="11893" y="-12"/>
                    <a:pt x="21554" y="4811"/>
                    <a:pt x="21577" y="10773"/>
                  </a:cubicBezTo>
                  <a:cubicBezTo>
                    <a:pt x="21600" y="16722"/>
                    <a:pt x="12014" y="21560"/>
                    <a:pt x="145" y="21588"/>
                  </a:cubicBezTo>
                  <a:lnTo>
                    <a:pt x="42" y="10794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99594"/>
            </a:solidFill>
            <a:ln w="38100">
              <a:solidFill>
                <a:srgbClr val="953734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9" y="0"/>
              <a:ext cx="879" cy="864"/>
              <a:chOff x="0" y="0"/>
              <a:chExt cx="879" cy="864"/>
            </a:xfrm>
          </p:grpSpPr>
          <p:sp>
            <p:nvSpPr>
              <p:cNvPr id="113695" name="AutoShape 27"/>
              <p:cNvSpPr>
                <a:spLocks/>
              </p:cNvSpPr>
              <p:nvPr/>
            </p:nvSpPr>
            <p:spPr bwMode="auto">
              <a:xfrm>
                <a:off x="0" y="143"/>
                <a:ext cx="288" cy="192"/>
              </a:xfrm>
              <a:custGeom>
                <a:avLst/>
                <a:gdLst>
                  <a:gd name="T0" fmla="*/ 0 w 21577"/>
                  <a:gd name="T1" fmla="*/ 0 h 21588"/>
                  <a:gd name="T2" fmla="*/ 0 w 21577"/>
                  <a:gd name="T3" fmla="*/ 0 h 21588"/>
                  <a:gd name="T4" fmla="*/ 0 w 21577"/>
                  <a:gd name="T5" fmla="*/ 0 h 21588"/>
                  <a:gd name="T6" fmla="*/ 0 w 21577"/>
                  <a:gd name="T7" fmla="*/ 0 h 21588"/>
                  <a:gd name="T8" fmla="*/ 0 w 21577"/>
                  <a:gd name="T9" fmla="*/ 0 h 21588"/>
                  <a:gd name="T10" fmla="*/ 0 w 21577"/>
                  <a:gd name="T11" fmla="*/ 0 h 21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577"/>
                  <a:gd name="T19" fmla="*/ 0 h 21588"/>
                  <a:gd name="T20" fmla="*/ 21577 w 21577"/>
                  <a:gd name="T21" fmla="*/ 21588 h 215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577" h="21588">
                    <a:moveTo>
                      <a:pt x="0" y="0"/>
                    </a:moveTo>
                    <a:cubicBezTo>
                      <a:pt x="11893" y="-12"/>
                      <a:pt x="21554" y="4811"/>
                      <a:pt x="21577" y="10773"/>
                    </a:cubicBezTo>
                    <a:cubicBezTo>
                      <a:pt x="21600" y="16722"/>
                      <a:pt x="12014" y="21560"/>
                      <a:pt x="145" y="21588"/>
                    </a:cubicBezTo>
                    <a:lnTo>
                      <a:pt x="42" y="1079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>
                  <a:alpha val="0"/>
                </a:srgbClr>
              </a:solidFill>
              <a:ln w="38100">
                <a:solidFill>
                  <a:srgbClr val="953734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1" name="Group 28"/>
              <p:cNvGrpSpPr>
                <a:grpSpLocks/>
              </p:cNvGrpSpPr>
              <p:nvPr/>
            </p:nvGrpSpPr>
            <p:grpSpPr bwMode="auto">
              <a:xfrm>
                <a:off x="1" y="0"/>
                <a:ext cx="496" cy="864"/>
                <a:chOff x="0" y="0"/>
                <a:chExt cx="496" cy="864"/>
              </a:xfrm>
            </p:grpSpPr>
            <p:sp>
              <p:nvSpPr>
                <p:cNvPr id="113698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0" y="0"/>
                  <a:ext cx="1" cy="86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13699" name="Line 30"/>
                <p:cNvSpPr>
                  <a:spLocks noChangeShapeType="1"/>
                </p:cNvSpPr>
                <p:nvPr/>
              </p:nvSpPr>
              <p:spPr bwMode="auto">
                <a:xfrm>
                  <a:off x="7" y="431"/>
                  <a:ext cx="489" cy="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13697" name="Rectangle 31"/>
              <p:cNvSpPr>
                <a:spLocks/>
              </p:cNvSpPr>
              <p:nvPr/>
            </p:nvSpPr>
            <p:spPr bwMode="auto">
              <a:xfrm>
                <a:off x="487" y="288"/>
                <a:ext cx="392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r>
                  <a:rPr lang="en-US">
                    <a:latin typeface="Lucida Grande" charset="0"/>
                    <a:sym typeface="Lucida Grande" charset="0"/>
                  </a:rPr>
                  <a:t>E</a:t>
                </a:r>
                <a:r>
                  <a:rPr lang="en-US" baseline="-25000">
                    <a:latin typeface="Lucida Grande" charset="0"/>
                    <a:sym typeface="Lucida Grande" charset="0"/>
                  </a:rPr>
                  <a:t>F</a:t>
                </a:r>
              </a:p>
            </p:txBody>
          </p:sp>
        </p:grpSp>
      </p:grpSp>
      <p:sp>
        <p:nvSpPr>
          <p:cNvPr id="113674" name="Rectangle 21"/>
          <p:cNvSpPr>
            <a:spLocks/>
          </p:cNvSpPr>
          <p:nvPr/>
        </p:nvSpPr>
        <p:spPr bwMode="auto">
          <a:xfrm>
            <a:off x="2476500" y="838200"/>
            <a:ext cx="3467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950"/>
              </a:spcBef>
            </a:pPr>
            <a:r>
              <a:rPr lang="en-US" sz="160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Correlated    Metals</a:t>
            </a:r>
          </a:p>
        </p:txBody>
      </p:sp>
      <p:pic>
        <p:nvPicPr>
          <p:cNvPr id="113675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6102"/>
          <a:stretch>
            <a:fillRect/>
          </a:stretch>
        </p:blipFill>
        <p:spPr bwMode="auto">
          <a:xfrm>
            <a:off x="-533400" y="1981200"/>
            <a:ext cx="8305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" name="Picture 83" descr="dru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9599"/>
          <a:stretch>
            <a:fillRect/>
          </a:stretch>
        </p:blipFill>
        <p:spPr bwMode="auto">
          <a:xfrm>
            <a:off x="1981200" y="3375025"/>
            <a:ext cx="1524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" name="Straight Connector 91"/>
          <p:cNvCxnSpPr>
            <a:cxnSpLocks noChangeShapeType="1"/>
          </p:cNvCxnSpPr>
          <p:nvPr/>
        </p:nvCxnSpPr>
        <p:spPr bwMode="auto">
          <a:xfrm rot="10800000" flipV="1">
            <a:off x="2941638" y="2971800"/>
            <a:ext cx="411162" cy="40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2286000" y="5181600"/>
            <a:ext cx="1239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alibri" charset="0"/>
              </a:rPr>
              <a:t>Paul Drude</a:t>
            </a:r>
          </a:p>
        </p:txBody>
      </p:sp>
      <p:graphicFrame>
        <p:nvGraphicFramePr>
          <p:cNvPr id="94" name="Object 3"/>
          <p:cNvGraphicFramePr>
            <a:graphicFrameLocks noChangeAspect="1"/>
          </p:cNvGraphicFramePr>
          <p:nvPr/>
        </p:nvGraphicFramePr>
        <p:xfrm>
          <a:off x="1550988" y="5486400"/>
          <a:ext cx="2579687" cy="555625"/>
        </p:xfrm>
        <a:graphic>
          <a:graphicData uri="http://schemas.openxmlformats.org/presentationml/2006/ole">
            <p:oleObj spid="_x0000_s224258" name="Equation" r:id="rId6" imgW="1295400" imgH="279400" progId="Equation.3">
              <p:embed/>
            </p:oleObj>
          </a:graphicData>
        </a:graphic>
      </p:graphicFrame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3657600" y="3352800"/>
            <a:ext cx="1524000" cy="1752600"/>
            <a:chOff x="6858000" y="2438400"/>
            <a:chExt cx="1752600" cy="1981200"/>
          </a:xfrm>
        </p:grpSpPr>
        <p:pic>
          <p:nvPicPr>
            <p:cNvPr id="113689" name="Picture 50" descr="book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438400"/>
              <a:ext cx="17526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90" name="TextBox 51"/>
            <p:cNvSpPr txBox="1">
              <a:spLocks noChangeArrowheads="1"/>
            </p:cNvSpPr>
            <p:nvPr/>
          </p:nvSpPr>
          <p:spPr bwMode="auto">
            <a:xfrm rot="-1164872">
              <a:off x="7144954" y="2714151"/>
              <a:ext cx="1113815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  <a:latin typeface="Calibri" charset="0"/>
                </a:rPr>
                <a:t>band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charset="0"/>
                </a:rPr>
                <a:t>theory</a:t>
              </a:r>
            </a:p>
          </p:txBody>
        </p:sp>
      </p:grpSp>
      <p:cxnSp>
        <p:nvCxnSpPr>
          <p:cNvPr id="98" name="Straight Connector 97"/>
          <p:cNvCxnSpPr>
            <a:cxnSpLocks noChangeShapeType="1"/>
          </p:cNvCxnSpPr>
          <p:nvPr/>
        </p:nvCxnSpPr>
        <p:spPr bwMode="auto">
          <a:xfrm rot="10800000" flipH="1" flipV="1">
            <a:off x="3962400" y="2971800"/>
            <a:ext cx="411163" cy="40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-76200" y="-107950"/>
            <a:ext cx="93726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300" dirty="0" smtClean="0">
                <a:cs typeface="Arial" charset="0"/>
              </a:rPr>
              <a:t>An </a:t>
            </a:r>
            <a:r>
              <a:rPr lang="en-US" sz="2300" dirty="0">
                <a:cs typeface="Arial" charset="0"/>
              </a:rPr>
              <a:t>IR probe of electronic correlations</a:t>
            </a:r>
            <a:endParaRPr lang="en-US" dirty="0">
              <a:cs typeface="Arial" charset="0"/>
            </a:endParaRPr>
          </a:p>
        </p:txBody>
      </p:sp>
      <p:sp>
        <p:nvSpPr>
          <p:cNvPr id="46" name="TextBox 25"/>
          <p:cNvSpPr txBox="1">
            <a:spLocks noChangeArrowheads="1"/>
          </p:cNvSpPr>
          <p:nvPr/>
        </p:nvSpPr>
        <p:spPr bwMode="auto">
          <a:xfrm>
            <a:off x="0" y="6324600"/>
            <a:ext cx="9458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 dirty="0"/>
              <a:t>M.Qazilbash J</a:t>
            </a:r>
            <a:r>
              <a:rPr lang="en-US" sz="1200" i="1" dirty="0" smtClean="0"/>
              <a:t>. </a:t>
            </a:r>
            <a:r>
              <a:rPr lang="en-US" sz="1200" i="1" dirty="0"/>
              <a:t>Hamlin, R. E. </a:t>
            </a:r>
            <a:r>
              <a:rPr lang="en-US" sz="1200" i="1" dirty="0" err="1"/>
              <a:t>Baumbach</a:t>
            </a:r>
            <a:r>
              <a:rPr lang="en-US" sz="1200" i="1" dirty="0"/>
              <a:t>, </a:t>
            </a:r>
            <a:r>
              <a:rPr lang="en-US" sz="1200" i="1" dirty="0" smtClean="0"/>
              <a:t>L. </a:t>
            </a:r>
            <a:r>
              <a:rPr lang="en-US" sz="1200" i="1" dirty="0"/>
              <a:t>Zhang, </a:t>
            </a:r>
            <a:r>
              <a:rPr lang="en-US" sz="1200" i="1" dirty="0" smtClean="0"/>
              <a:t>D.J</a:t>
            </a:r>
            <a:r>
              <a:rPr lang="en-US" sz="1200" i="1" dirty="0"/>
              <a:t>. Singh, </a:t>
            </a:r>
            <a:r>
              <a:rPr lang="en-US" sz="1200" i="1" dirty="0" smtClean="0"/>
              <a:t>M.B</a:t>
            </a:r>
            <a:r>
              <a:rPr lang="en-US" sz="1200" i="1" dirty="0"/>
              <a:t>. Maple,  and </a:t>
            </a:r>
            <a:r>
              <a:rPr lang="en-US" sz="1200" i="1" dirty="0" smtClean="0"/>
              <a:t>D.N</a:t>
            </a:r>
            <a:r>
              <a:rPr lang="en-US" sz="1200" i="1" dirty="0"/>
              <a:t>. Basov </a:t>
            </a:r>
            <a:r>
              <a:rPr lang="en-US" sz="1200" i="1" dirty="0" smtClean="0"/>
              <a:t>et </a:t>
            </a:r>
            <a:r>
              <a:rPr lang="en-US" sz="1200" i="1" dirty="0"/>
              <a:t>al. Nature-Physics 5, 647 (2009)</a:t>
            </a:r>
          </a:p>
          <a:p>
            <a:r>
              <a:rPr lang="en-US" sz="1200" i="1" dirty="0"/>
              <a:t>A.J. Millis et al. PRB 72, 224517 (2005)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0574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0163" y="1295400"/>
            <a:ext cx="5059363" cy="1958975"/>
            <a:chOff x="4541996" y="1676401"/>
            <a:chExt cx="5059204" cy="1958226"/>
          </a:xfrm>
        </p:grpSpPr>
        <p:sp>
          <p:nvSpPr>
            <p:cNvPr id="115739" name="Rectangle 14"/>
            <p:cNvSpPr>
              <a:spLocks noChangeArrowheads="1"/>
            </p:cNvSpPr>
            <p:nvPr/>
          </p:nvSpPr>
          <p:spPr bwMode="auto">
            <a:xfrm>
              <a:off x="5352114" y="1875168"/>
              <a:ext cx="2286234" cy="1192604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E7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5740" name="Rectangle 3"/>
            <p:cNvSpPr>
              <a:spLocks noChangeArrowheads="1"/>
            </p:cNvSpPr>
            <p:nvPr/>
          </p:nvSpPr>
          <p:spPr bwMode="auto">
            <a:xfrm>
              <a:off x="5111457" y="1875168"/>
              <a:ext cx="240656" cy="1177880"/>
            </a:xfrm>
            <a:prstGeom prst="rect">
              <a:avLst/>
            </a:prstGeom>
            <a:solidFill>
              <a:srgbClr val="F0E1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5741" name="Line 15"/>
            <p:cNvSpPr>
              <a:spLocks noChangeShapeType="1"/>
            </p:cNvSpPr>
            <p:nvPr/>
          </p:nvSpPr>
          <p:spPr bwMode="auto">
            <a:xfrm flipH="1">
              <a:off x="6645641" y="2780664"/>
              <a:ext cx="36098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42" name="Line 16"/>
            <p:cNvSpPr>
              <a:spLocks noChangeShapeType="1"/>
            </p:cNvSpPr>
            <p:nvPr/>
          </p:nvSpPr>
          <p:spPr bwMode="auto">
            <a:xfrm>
              <a:off x="6645641" y="2721770"/>
              <a:ext cx="0" cy="1177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43" name="Line 17"/>
            <p:cNvSpPr>
              <a:spLocks noChangeShapeType="1"/>
            </p:cNvSpPr>
            <p:nvPr/>
          </p:nvSpPr>
          <p:spPr bwMode="auto">
            <a:xfrm>
              <a:off x="6292177" y="2780664"/>
              <a:ext cx="18049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44" name="Line 18"/>
            <p:cNvSpPr>
              <a:spLocks noChangeShapeType="1"/>
            </p:cNvSpPr>
            <p:nvPr/>
          </p:nvSpPr>
          <p:spPr bwMode="auto">
            <a:xfrm>
              <a:off x="6472669" y="2721770"/>
              <a:ext cx="0" cy="1177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45" name="Line 19"/>
            <p:cNvSpPr>
              <a:spLocks noChangeShapeType="1"/>
            </p:cNvSpPr>
            <p:nvPr/>
          </p:nvSpPr>
          <p:spPr bwMode="auto">
            <a:xfrm flipH="1">
              <a:off x="6066562" y="2780664"/>
              <a:ext cx="12032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46" name="Line 21"/>
            <p:cNvSpPr>
              <a:spLocks noChangeShapeType="1"/>
            </p:cNvSpPr>
            <p:nvPr/>
          </p:nvSpPr>
          <p:spPr bwMode="auto">
            <a:xfrm>
              <a:off x="6066562" y="2729132"/>
              <a:ext cx="0" cy="1177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5747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7085" t="59505" r="12201" b="5037"/>
            <a:stretch>
              <a:fillRect/>
            </a:stretch>
          </p:blipFill>
          <p:spPr bwMode="auto">
            <a:xfrm>
              <a:off x="4705350" y="1884473"/>
              <a:ext cx="4895850" cy="1750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48" name="Text Box 6"/>
            <p:cNvSpPr txBox="1">
              <a:spLocks noChangeArrowheads="1"/>
            </p:cNvSpPr>
            <p:nvPr/>
          </p:nvSpPr>
          <p:spPr bwMode="auto">
            <a:xfrm>
              <a:off x="7487938" y="1850629"/>
              <a:ext cx="15041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latin typeface="Calibri" charset="0"/>
                </a:rPr>
                <a:t>Conventional Metals</a:t>
              </a:r>
            </a:p>
          </p:txBody>
        </p:sp>
        <p:sp>
          <p:nvSpPr>
            <p:cNvPr id="115749" name="Rectangle 4"/>
            <p:cNvSpPr>
              <a:spLocks noChangeArrowheads="1"/>
            </p:cNvSpPr>
            <p:nvPr/>
          </p:nvSpPr>
          <p:spPr bwMode="auto">
            <a:xfrm>
              <a:off x="5314511" y="1875168"/>
              <a:ext cx="2316316" cy="294470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E7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5750" name="Text Box 5"/>
            <p:cNvSpPr txBox="1">
              <a:spLocks noChangeArrowheads="1"/>
            </p:cNvSpPr>
            <p:nvPr/>
          </p:nvSpPr>
          <p:spPr bwMode="auto">
            <a:xfrm>
              <a:off x="5382196" y="1867807"/>
              <a:ext cx="21057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latin typeface="Calibri" charset="0"/>
                </a:rPr>
                <a:t>Correlated Metals</a:t>
              </a:r>
            </a:p>
          </p:txBody>
        </p:sp>
        <p:sp>
          <p:nvSpPr>
            <p:cNvPr id="115751" name="Rectangle 13"/>
            <p:cNvSpPr>
              <a:spLocks noChangeArrowheads="1"/>
            </p:cNvSpPr>
            <p:nvPr/>
          </p:nvSpPr>
          <p:spPr bwMode="auto">
            <a:xfrm>
              <a:off x="5111457" y="1875168"/>
              <a:ext cx="240656" cy="294470"/>
            </a:xfrm>
            <a:prstGeom prst="rect">
              <a:avLst/>
            </a:prstGeom>
            <a:solidFill>
              <a:srgbClr val="F0E1FF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15752" name="Line 8"/>
            <p:cNvSpPr>
              <a:spLocks noChangeShapeType="1"/>
            </p:cNvSpPr>
            <p:nvPr/>
          </p:nvSpPr>
          <p:spPr bwMode="auto">
            <a:xfrm>
              <a:off x="5111457" y="1875168"/>
              <a:ext cx="37903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53" name="Text Box 2"/>
            <p:cNvSpPr txBox="1">
              <a:spLocks noChangeArrowheads="1"/>
            </p:cNvSpPr>
            <p:nvPr/>
          </p:nvSpPr>
          <p:spPr bwMode="auto">
            <a:xfrm rot="-5400000">
              <a:off x="4133894" y="2084503"/>
              <a:ext cx="146253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9900FF"/>
                  </a:solidFill>
                  <a:latin typeface="Calibri" charset="0"/>
                </a:rPr>
                <a:t>Mott Insulators</a:t>
              </a:r>
            </a:p>
          </p:txBody>
        </p:sp>
      </p:grpSp>
      <p:sp>
        <p:nvSpPr>
          <p:cNvPr id="115714" name="Text Box 29"/>
          <p:cNvSpPr txBox="1">
            <a:spLocks noChangeArrowheads="1"/>
          </p:cNvSpPr>
          <p:nvPr/>
        </p:nvSpPr>
        <p:spPr bwMode="auto">
          <a:xfrm>
            <a:off x="0" y="-762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latin typeface="Calibri" charset="0"/>
              </a:rPr>
              <a:t>Electronic correlations in pnictides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114800" y="1752600"/>
            <a:ext cx="747713" cy="461963"/>
            <a:chOff x="4114800" y="1752600"/>
            <a:chExt cx="747435" cy="461665"/>
          </a:xfrm>
        </p:grpSpPr>
        <p:sp>
          <p:nvSpPr>
            <p:cNvPr id="22" name="Oval 21"/>
            <p:cNvSpPr/>
            <p:nvPr/>
          </p:nvSpPr>
          <p:spPr>
            <a:xfrm>
              <a:off x="4114800" y="1981053"/>
              <a:ext cx="228515" cy="22845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5738" name="TextBox 22"/>
            <p:cNvSpPr txBox="1">
              <a:spLocks noChangeArrowheads="1"/>
            </p:cNvSpPr>
            <p:nvPr/>
          </p:nvSpPr>
          <p:spPr bwMode="auto">
            <a:xfrm>
              <a:off x="4267200" y="1752600"/>
              <a:ext cx="5950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FF0000"/>
                  </a:solidFill>
                  <a:cs typeface="Arial" charset="0"/>
                </a:rPr>
                <a:t>Cu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114800" y="2281238"/>
            <a:ext cx="747713" cy="461962"/>
            <a:chOff x="4114800" y="2281535"/>
            <a:chExt cx="747436" cy="461665"/>
          </a:xfrm>
        </p:grpSpPr>
        <p:sp>
          <p:nvSpPr>
            <p:cNvPr id="24" name="Oval 23"/>
            <p:cNvSpPr/>
            <p:nvPr/>
          </p:nvSpPr>
          <p:spPr>
            <a:xfrm>
              <a:off x="4114800" y="2286294"/>
              <a:ext cx="228515" cy="22845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5736" name="TextBox 25"/>
            <p:cNvSpPr txBox="1">
              <a:spLocks noChangeArrowheads="1"/>
            </p:cNvSpPr>
            <p:nvPr/>
          </p:nvSpPr>
          <p:spPr bwMode="auto">
            <a:xfrm>
              <a:off x="4267200" y="2281535"/>
              <a:ext cx="5950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00FF"/>
                  </a:solidFill>
                  <a:cs typeface="Arial" charset="0"/>
                </a:rPr>
                <a:t>Ag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0" y="304800"/>
            <a:ext cx="1471613" cy="2133600"/>
            <a:chOff x="0" y="304800"/>
            <a:chExt cx="1471878" cy="2133600"/>
          </a:xfrm>
        </p:grpSpPr>
        <p:sp>
          <p:nvSpPr>
            <p:cNvPr id="27" name="Oval 26"/>
            <p:cNvSpPr/>
            <p:nvPr/>
          </p:nvSpPr>
          <p:spPr>
            <a:xfrm>
              <a:off x="533496" y="2209800"/>
              <a:ext cx="228641" cy="228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33496" y="1981200"/>
              <a:ext cx="228641" cy="228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33496" y="1752600"/>
              <a:ext cx="228641" cy="228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5734" name="TextBox 29"/>
            <p:cNvSpPr txBox="1">
              <a:spLocks noChangeArrowheads="1"/>
            </p:cNvSpPr>
            <p:nvPr/>
          </p:nvSpPr>
          <p:spPr bwMode="auto">
            <a:xfrm>
              <a:off x="0" y="304800"/>
              <a:ext cx="147187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B050"/>
                  </a:solidFill>
                  <a:cs typeface="Arial" charset="0"/>
                </a:rPr>
                <a:t>NiO</a:t>
              </a:r>
            </a:p>
            <a:p>
              <a:pPr algn="ctr"/>
              <a:r>
                <a:rPr lang="en-US" sz="2400">
                  <a:solidFill>
                    <a:srgbClr val="00B050"/>
                  </a:solidFill>
                  <a:cs typeface="Arial" charset="0"/>
                </a:rPr>
                <a:t>La</a:t>
              </a:r>
              <a:r>
                <a:rPr lang="en-US" sz="2400" baseline="-25000">
                  <a:solidFill>
                    <a:srgbClr val="00B050"/>
                  </a:solidFill>
                  <a:cs typeface="Arial" charset="0"/>
                </a:rPr>
                <a:t>2</a:t>
              </a:r>
              <a:r>
                <a:rPr lang="en-US" sz="2400">
                  <a:solidFill>
                    <a:srgbClr val="00B050"/>
                  </a:solidFill>
                  <a:cs typeface="Arial" charset="0"/>
                </a:rPr>
                <a:t>CuO</a:t>
              </a:r>
              <a:r>
                <a:rPr lang="en-US" sz="2400" baseline="-25000">
                  <a:solidFill>
                    <a:srgbClr val="00B050"/>
                  </a:solidFill>
                  <a:cs typeface="Arial" charset="0"/>
                </a:rPr>
                <a:t>4</a:t>
              </a:r>
            </a:p>
            <a:p>
              <a:pPr algn="ctr"/>
              <a:r>
                <a:rPr lang="en-US" sz="2400">
                  <a:solidFill>
                    <a:srgbClr val="00B050"/>
                  </a:solidFill>
                  <a:cs typeface="Arial" charset="0"/>
                </a:rPr>
                <a:t>Nd</a:t>
              </a:r>
              <a:r>
                <a:rPr lang="en-US" sz="2400" baseline="-25000">
                  <a:solidFill>
                    <a:srgbClr val="00B050"/>
                  </a:solidFill>
                  <a:cs typeface="Arial" charset="0"/>
                </a:rPr>
                <a:t>2</a:t>
              </a:r>
              <a:r>
                <a:rPr lang="en-US" sz="2400">
                  <a:solidFill>
                    <a:srgbClr val="00B050"/>
                  </a:solidFill>
                  <a:cs typeface="Arial" charset="0"/>
                </a:rPr>
                <a:t>CuO</a:t>
              </a:r>
              <a:r>
                <a:rPr lang="en-US" sz="2400" baseline="-25000">
                  <a:solidFill>
                    <a:srgbClr val="00B050"/>
                  </a:solidFill>
                  <a:cs typeface="Arial" charset="0"/>
                </a:rPr>
                <a:t>4</a:t>
              </a:r>
            </a:p>
          </p:txBody>
        </p:sp>
      </p:grpSp>
      <p:pic>
        <p:nvPicPr>
          <p:cNvPr id="11572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85" t="10245" r="12201" b="34711"/>
          <a:stretch>
            <a:fillRect/>
          </a:stretch>
        </p:blipFill>
        <p:spPr bwMode="auto">
          <a:xfrm>
            <a:off x="84773" y="3962400"/>
            <a:ext cx="4723765" cy="267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3505200" y="2286000"/>
            <a:ext cx="228600" cy="2286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657600" y="3195638"/>
            <a:ext cx="965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cs typeface="Arial" charset="0"/>
              </a:rPr>
              <a:t>MgB</a:t>
            </a:r>
            <a:r>
              <a:rPr lang="en-US" sz="2400" baseline="-25000">
                <a:solidFill>
                  <a:srgbClr val="7030A0"/>
                </a:solidFill>
                <a:cs typeface="Arial" charset="0"/>
              </a:rPr>
              <a:t>2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114800" y="1676400"/>
            <a:ext cx="228600" cy="228600"/>
          </a:xfrm>
          <a:prstGeom prst="rect">
            <a:avLst/>
          </a:prstGeom>
          <a:solidFill>
            <a:srgbClr val="00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3752850" y="985838"/>
            <a:ext cx="97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66FF"/>
                </a:solidFill>
                <a:cs typeface="Arial" charset="0"/>
              </a:rPr>
              <a:t>A</a:t>
            </a:r>
            <a:r>
              <a:rPr lang="en-US" sz="2400" baseline="-25000">
                <a:solidFill>
                  <a:srgbClr val="0066FF"/>
                </a:solidFill>
                <a:cs typeface="Arial" charset="0"/>
              </a:rPr>
              <a:t>3</a:t>
            </a:r>
            <a:r>
              <a:rPr lang="en-US" sz="2400">
                <a:solidFill>
                  <a:srgbClr val="0066FF"/>
                </a:solidFill>
                <a:cs typeface="Arial" charset="0"/>
              </a:rPr>
              <a:t>C</a:t>
            </a:r>
            <a:r>
              <a:rPr lang="en-US" sz="2400" baseline="-25000">
                <a:solidFill>
                  <a:srgbClr val="0066FF"/>
                </a:solidFill>
                <a:cs typeface="Arial" charset="0"/>
              </a:rPr>
              <a:t>60</a:t>
            </a:r>
          </a:p>
        </p:txBody>
      </p:sp>
      <p:grpSp>
        <p:nvGrpSpPr>
          <p:cNvPr id="6" name="Group 42"/>
          <p:cNvGrpSpPr/>
          <p:nvPr/>
        </p:nvGrpSpPr>
        <p:grpSpPr>
          <a:xfrm>
            <a:off x="1524000" y="2133600"/>
            <a:ext cx="1066800" cy="502920"/>
            <a:chOff x="1524000" y="2133600"/>
            <a:chExt cx="1066800" cy="502920"/>
          </a:xfrm>
        </p:grpSpPr>
        <p:sp>
          <p:nvSpPr>
            <p:cNvPr id="46" name="Isosceles Triangle 45"/>
            <p:cNvSpPr/>
            <p:nvPr/>
          </p:nvSpPr>
          <p:spPr bwMode="auto">
            <a:xfrm>
              <a:off x="2362200" y="2286000"/>
              <a:ext cx="228600" cy="228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7" name="Regular Pentagon 46"/>
            <p:cNvSpPr/>
            <p:nvPr/>
          </p:nvSpPr>
          <p:spPr bwMode="auto">
            <a:xfrm>
              <a:off x="1524000" y="2209800"/>
              <a:ext cx="274320" cy="274320"/>
            </a:xfrm>
            <a:prstGeom prst="pent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gular Pentagon 47"/>
            <p:cNvSpPr/>
            <p:nvPr/>
          </p:nvSpPr>
          <p:spPr bwMode="auto">
            <a:xfrm>
              <a:off x="1935480" y="2362200"/>
              <a:ext cx="274320" cy="274320"/>
            </a:xfrm>
            <a:prstGeom prst="pent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gular Pentagon 48"/>
            <p:cNvSpPr/>
            <p:nvPr/>
          </p:nvSpPr>
          <p:spPr bwMode="auto">
            <a:xfrm>
              <a:off x="2164080" y="2133600"/>
              <a:ext cx="274320" cy="274320"/>
            </a:xfrm>
            <a:prstGeom prst="pent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563880" y="3124200"/>
            <a:ext cx="3169920" cy="677108"/>
            <a:chOff x="563880" y="3124200"/>
            <a:chExt cx="3169920" cy="677108"/>
          </a:xfrm>
        </p:grpSpPr>
        <p:sp>
          <p:nvSpPr>
            <p:cNvPr id="51" name="TextBox 39"/>
            <p:cNvSpPr txBox="1">
              <a:spLocks noChangeArrowheads="1"/>
            </p:cNvSpPr>
            <p:nvPr/>
          </p:nvSpPr>
          <p:spPr bwMode="auto">
            <a:xfrm>
              <a:off x="2386956" y="3196132"/>
              <a:ext cx="1346844" cy="461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 err="1">
                  <a:solidFill>
                    <a:srgbClr val="FF0000"/>
                  </a:solidFill>
                  <a:cs typeface="Arial" charset="0"/>
                </a:rPr>
                <a:t>LaFePO</a:t>
              </a:r>
              <a:endParaRPr lang="en-US" sz="24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2" name="TextBox 41"/>
            <p:cNvSpPr txBox="1">
              <a:spLocks noChangeArrowheads="1"/>
            </p:cNvSpPr>
            <p:nvPr/>
          </p:nvSpPr>
          <p:spPr bwMode="auto">
            <a:xfrm>
              <a:off x="680549" y="3124200"/>
              <a:ext cx="1261621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 smtClean="0">
                  <a:solidFill>
                    <a:srgbClr val="FF0000"/>
                  </a:solidFill>
                  <a:cs typeface="Arial" charset="0"/>
                </a:rPr>
                <a:t>Ba122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  <a:cs typeface="Arial" charset="0"/>
                </a:rPr>
                <a:t>Co-,K-doped</a:t>
              </a:r>
              <a:endParaRPr lang="en-US" sz="1400" baseline="-25000" dirty="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53" name="Regular Pentagon 52"/>
            <p:cNvSpPr/>
            <p:nvPr/>
          </p:nvSpPr>
          <p:spPr bwMode="auto">
            <a:xfrm>
              <a:off x="563880" y="3200400"/>
              <a:ext cx="274320" cy="274320"/>
            </a:xfrm>
            <a:prstGeom prst="pentago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Isosceles Triangle 53"/>
            <p:cNvSpPr/>
            <p:nvPr/>
          </p:nvSpPr>
          <p:spPr bwMode="auto">
            <a:xfrm>
              <a:off x="2209800" y="3352800"/>
              <a:ext cx="228600" cy="228600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5" name="TextBox 25"/>
          <p:cNvSpPr txBox="1">
            <a:spLocks noChangeArrowheads="1"/>
          </p:cNvSpPr>
          <p:nvPr/>
        </p:nvSpPr>
        <p:spPr bwMode="auto">
          <a:xfrm>
            <a:off x="0" y="6324600"/>
            <a:ext cx="9458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 dirty="0"/>
              <a:t>M.Qazilbash J</a:t>
            </a:r>
            <a:r>
              <a:rPr lang="en-US" sz="1200" i="1" dirty="0" smtClean="0"/>
              <a:t>. </a:t>
            </a:r>
            <a:r>
              <a:rPr lang="en-US" sz="1200" i="1" dirty="0"/>
              <a:t>Hamlin, R. E. </a:t>
            </a:r>
            <a:r>
              <a:rPr lang="en-US" sz="1200" i="1" dirty="0" err="1"/>
              <a:t>Baumbach</a:t>
            </a:r>
            <a:r>
              <a:rPr lang="en-US" sz="1200" i="1" dirty="0"/>
              <a:t>, </a:t>
            </a:r>
            <a:r>
              <a:rPr lang="en-US" sz="1200" i="1" dirty="0" smtClean="0"/>
              <a:t>L. </a:t>
            </a:r>
            <a:r>
              <a:rPr lang="en-US" sz="1200" i="1" dirty="0"/>
              <a:t>Zhang, </a:t>
            </a:r>
            <a:r>
              <a:rPr lang="en-US" sz="1200" i="1" dirty="0" smtClean="0"/>
              <a:t>D.J</a:t>
            </a:r>
            <a:r>
              <a:rPr lang="en-US" sz="1200" i="1" dirty="0"/>
              <a:t>. Singh, </a:t>
            </a:r>
            <a:r>
              <a:rPr lang="en-US" sz="1200" i="1" dirty="0" smtClean="0"/>
              <a:t>M.B</a:t>
            </a:r>
            <a:r>
              <a:rPr lang="en-US" sz="1200" i="1" dirty="0"/>
              <a:t>. Maple,  and </a:t>
            </a:r>
            <a:r>
              <a:rPr lang="en-US" sz="1200" i="1" dirty="0" smtClean="0"/>
              <a:t>D.N</a:t>
            </a:r>
            <a:r>
              <a:rPr lang="en-US" sz="1200" i="1" dirty="0"/>
              <a:t>. Basov </a:t>
            </a:r>
            <a:r>
              <a:rPr lang="en-US" sz="1200" i="1" dirty="0" smtClean="0"/>
              <a:t>et </a:t>
            </a:r>
            <a:r>
              <a:rPr lang="en-US" sz="1200" i="1" dirty="0"/>
              <a:t>al. Nature-Physics 5, 647 (2009)</a:t>
            </a:r>
          </a:p>
          <a:p>
            <a:r>
              <a:rPr lang="en-US" sz="1200" i="1" dirty="0"/>
              <a:t>A.J. Millis et al. PRB 72, 224517 (2005)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921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0" grpId="0" animBg="1"/>
      <p:bldP spid="4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20" y="614182"/>
            <a:ext cx="8449636" cy="6401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New materials ⇒ new phenomena, enhanced properties (“materials driven physics”) 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Chemical substitution, high pressure, high magnetic field studies of known materials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Is there a more general theory that could account for the nearly universal NFL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characteristics found in a wide variety of chemically substituted and </a:t>
            </a:r>
            <a:r>
              <a:rPr lang="en-US" dirty="0" err="1" smtClean="0">
                <a:solidFill>
                  <a:srgbClr val="000090"/>
                </a:solidFill>
              </a:rPr>
              <a:t>stoichiometric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err="1" smtClean="0">
                <a:solidFill>
                  <a:srgbClr val="000090"/>
                </a:solidFill>
              </a:rPr>
              <a:t>f</a:t>
            </a:r>
            <a:r>
              <a:rPr lang="en-US" dirty="0" smtClean="0">
                <a:solidFill>
                  <a:srgbClr val="000090"/>
                </a:solidFill>
              </a:rPr>
              <a:t>-electron materials in disparate situations (different types of, or unidentifiable, QCP)? 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Can the multichannel Kondo effect be generalized to include interactions and applied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to concentrated </a:t>
            </a:r>
            <a:r>
              <a:rPr lang="en-US" dirty="0" err="1" smtClean="0">
                <a:solidFill>
                  <a:srgbClr val="000090"/>
                </a:solidFill>
              </a:rPr>
              <a:t>f</a:t>
            </a:r>
            <a:r>
              <a:rPr lang="en-US" dirty="0" smtClean="0">
                <a:solidFill>
                  <a:srgbClr val="000090"/>
                </a:solidFill>
              </a:rPr>
              <a:t>-electron materials?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SC is found in the proximity of different types of ordered phases (e.g., AFM, FM, SDW,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CDW, </a:t>
            </a:r>
            <a:r>
              <a:rPr lang="en-US" dirty="0" err="1" smtClean="0">
                <a:solidFill>
                  <a:srgbClr val="000090"/>
                </a:solidFill>
              </a:rPr>
              <a:t>quadrupolar</a:t>
            </a:r>
            <a:r>
              <a:rPr lang="en-US" dirty="0" smtClean="0">
                <a:solidFill>
                  <a:srgbClr val="000090"/>
                </a:solidFill>
              </a:rPr>
              <a:t>, insulating).  What is the role of the ordered phase in these cases?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Does the suppression of the ordered phase “liberate” SC or provide excitations that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mediate </a:t>
            </a:r>
            <a:r>
              <a:rPr lang="en-US" dirty="0" err="1" smtClean="0">
                <a:solidFill>
                  <a:srgbClr val="000090"/>
                </a:solidFill>
              </a:rPr>
              <a:t>SCing</a:t>
            </a:r>
            <a:r>
              <a:rPr lang="en-US" dirty="0" smtClean="0">
                <a:solidFill>
                  <a:srgbClr val="000090"/>
                </a:solidFill>
              </a:rPr>
              <a:t> electron pairing?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Detailed studies of the interplay of SC and spin or charge ordered phases (transport,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thermal, magnetic, spectroscopic measurements)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  <a:tabLst>
                <a:tab pos="119063" algn="l"/>
              </a:tabLst>
            </a:pPr>
            <a:r>
              <a:rPr lang="en-US" dirty="0" smtClean="0">
                <a:solidFill>
                  <a:srgbClr val="000090"/>
                </a:solidFill>
              </a:rPr>
              <a:t>More investigations of quantum phase transitions in FM systems, particularly in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connection with quantum criticality and SC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Studies of SC in </a:t>
            </a:r>
            <a:r>
              <a:rPr lang="en-US" dirty="0" err="1" smtClean="0">
                <a:solidFill>
                  <a:srgbClr val="000090"/>
                </a:solidFill>
              </a:rPr>
              <a:t>f</a:t>
            </a:r>
            <a:r>
              <a:rPr lang="en-US" dirty="0" smtClean="0">
                <a:solidFill>
                  <a:srgbClr val="000090"/>
                </a:solidFill>
              </a:rPr>
              <a:t>-electron compounds that exhibit weak FM (triplet SC or phase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separated regions of singlet SC and FM?)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General theories that provide qualitative understanding of phenomena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Sophisticated electronic structure calculations that incorporate electronic correlations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92" y="85725"/>
            <a:ext cx="663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Some thoughts, questions, and directions for future research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42900" y="561439"/>
            <a:ext cx="84582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356262" y="1069415"/>
            <a:ext cx="2315225" cy="264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Alexander Ellington</a:t>
            </a: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James </a:t>
            </a:r>
            <a:r>
              <a:rPr lang="en-US" sz="1600" dirty="0">
                <a:solidFill>
                  <a:srgbClr val="000090"/>
                </a:solidFill>
              </a:rPr>
              <a:t>Hamlin</a:t>
            </a:r>
            <a:endParaRPr lang="en-US" sz="1600" dirty="0" smtClean="0">
              <a:solidFill>
                <a:srgbClr val="000090"/>
              </a:solidFill>
            </a:endParaRP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err="1" smtClean="0">
                <a:solidFill>
                  <a:srgbClr val="000090"/>
                </a:solidFill>
              </a:rPr>
              <a:t>Yoonho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Heo</a:t>
            </a:r>
            <a:r>
              <a:rPr lang="en-US" sz="1600" dirty="0" smtClean="0">
                <a:solidFill>
                  <a:srgbClr val="000090"/>
                </a:solidFill>
              </a:rPr>
              <a:t/>
            </a:r>
            <a:br>
              <a:rPr lang="en-US" sz="1600" dirty="0" smtClean="0">
                <a:solidFill>
                  <a:srgbClr val="000090"/>
                </a:solidFill>
              </a:rPr>
            </a:br>
            <a:r>
              <a:rPr lang="en-US" sz="1600" dirty="0" smtClean="0">
                <a:solidFill>
                  <a:srgbClr val="000090"/>
                </a:solidFill>
              </a:rPr>
              <a:t>Kevin </a:t>
            </a:r>
            <a:r>
              <a:rPr lang="en-US" sz="1600" dirty="0">
                <a:solidFill>
                  <a:srgbClr val="000090"/>
                </a:solidFill>
              </a:rPr>
              <a:t>Huang</a:t>
            </a:r>
            <a:endParaRPr lang="en-US" sz="1600" dirty="0" smtClean="0">
              <a:solidFill>
                <a:srgbClr val="000090"/>
              </a:solidFill>
            </a:endParaRP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err="1" smtClean="0">
                <a:solidFill>
                  <a:srgbClr val="000090"/>
                </a:solidFill>
              </a:rPr>
              <a:t>Sooyoung</a:t>
            </a:r>
            <a:r>
              <a:rPr lang="en-US" sz="1600" dirty="0" smtClean="0">
                <a:solidFill>
                  <a:srgbClr val="000090"/>
                </a:solidFill>
              </a:rPr>
              <a:t> Jang</a:t>
            </a: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>
                <a:solidFill>
                  <a:srgbClr val="000090"/>
                </a:solidFill>
              </a:rPr>
              <a:t>Nor </a:t>
            </a:r>
            <a:r>
              <a:rPr lang="en-US" sz="1600" dirty="0" err="1">
                <a:solidFill>
                  <a:srgbClr val="000090"/>
                </a:solidFill>
              </a:rPr>
              <a:t>Kanchanavatee</a:t>
            </a:r>
            <a:endParaRPr lang="en-US" sz="1600" dirty="0">
              <a:solidFill>
                <a:srgbClr val="000090"/>
              </a:solidFill>
            </a:endParaRP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>
                <a:solidFill>
                  <a:srgbClr val="000090"/>
                </a:solidFill>
              </a:rPr>
              <a:t>Ivy </a:t>
            </a:r>
            <a:r>
              <a:rPr lang="en-US" sz="1600" dirty="0" err="1">
                <a:solidFill>
                  <a:srgbClr val="000090"/>
                </a:solidFill>
              </a:rPr>
              <a:t>Lum</a:t>
            </a:r>
            <a:endParaRPr lang="en-US" sz="1600" dirty="0">
              <a:solidFill>
                <a:srgbClr val="000090"/>
              </a:solidFill>
            </a:endParaRP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>
                <a:solidFill>
                  <a:srgbClr val="000090"/>
                </a:solidFill>
              </a:rPr>
              <a:t>Colin </a:t>
            </a:r>
            <a:r>
              <a:rPr lang="en-US" sz="1600" dirty="0" smtClean="0">
                <a:solidFill>
                  <a:srgbClr val="000090"/>
                </a:solidFill>
              </a:rPr>
              <a:t>McElroy</a:t>
            </a: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err="1" smtClean="0">
                <a:solidFill>
                  <a:srgbClr val="000090"/>
                </a:solidFill>
              </a:rPr>
              <a:t>Duygu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Yazici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Tütün</a:t>
            </a:r>
            <a:endParaRPr lang="en-US" sz="1600" dirty="0" smtClean="0">
              <a:solidFill>
                <a:srgbClr val="000090"/>
              </a:solidFill>
            </a:endParaRP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Christine Coffey (Assistant)</a:t>
            </a:r>
          </a:p>
          <a:p>
            <a:pPr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Camus (“</a:t>
            </a:r>
            <a:r>
              <a:rPr lang="en-US" sz="1600" dirty="0" err="1" smtClean="0">
                <a:solidFill>
                  <a:srgbClr val="000090"/>
                </a:solidFill>
              </a:rPr>
              <a:t>Lab”radoodle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5300" y="78579"/>
            <a:ext cx="8153400" cy="4572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457200" indent="-457200" algn="ctr">
              <a:defRPr/>
            </a:pPr>
            <a:r>
              <a:rPr lang="en-US" sz="2000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UCSD RESEARCH GROUP</a:t>
            </a:r>
          </a:p>
        </p:txBody>
      </p:sp>
      <p:sp>
        <p:nvSpPr>
          <p:cNvPr id="17412" name="Rectangle 22"/>
          <p:cNvSpPr>
            <a:spLocks noChangeArrowheads="1"/>
          </p:cNvSpPr>
          <p:nvPr/>
        </p:nvSpPr>
        <p:spPr bwMode="auto">
          <a:xfrm>
            <a:off x="8353425" y="6696075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/>
              <a:t>Page </a:t>
            </a:r>
            <a:fld id="{33E16A93-843E-A647-9020-8459D7826CC3}" type="slidenum">
              <a:rPr lang="en-US" sz="1000"/>
              <a:pPr algn="r"/>
              <a:t>67</a:t>
            </a:fld>
            <a:r>
              <a:rPr lang="en-US" sz="1000"/>
              <a:t> of 21 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3733800"/>
            <a:ext cx="3124200" cy="152400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457200">
              <a:lnSpc>
                <a:spcPct val="200000"/>
              </a:lnSpc>
              <a:buClr>
                <a:schemeClr val="accent6"/>
              </a:buClr>
              <a:buFont typeface="Wingdings" pitchFamily="2" charset="2"/>
              <a:buChar char="q"/>
              <a:defRPr/>
            </a:pPr>
            <a:endParaRPr lang="en-US" sz="1600" dirty="0">
              <a:latin typeface="Calibri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7415" name="Line 47"/>
          <p:cNvSpPr>
            <a:spLocks noChangeShapeType="1"/>
          </p:cNvSpPr>
          <p:nvPr/>
        </p:nvSpPr>
        <p:spPr bwMode="auto">
          <a:xfrm>
            <a:off x="381000" y="525838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249619" y="4185634"/>
            <a:ext cx="3258792" cy="240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Ryan </a:t>
            </a:r>
            <a:r>
              <a:rPr lang="en-US" sz="1600" dirty="0" err="1" smtClean="0">
                <a:solidFill>
                  <a:srgbClr val="000090"/>
                </a:solidFill>
              </a:rPr>
              <a:t>Baumbach</a:t>
            </a:r>
            <a:r>
              <a:rPr lang="en-US" sz="1600" dirty="0" smtClean="0">
                <a:solidFill>
                  <a:srgbClr val="000090"/>
                </a:solidFill>
              </a:rPr>
              <a:t> (LANL)</a:t>
            </a:r>
          </a:p>
          <a:p>
            <a:pPr marL="457200" indent="-457200"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Nick </a:t>
            </a:r>
            <a:r>
              <a:rPr lang="en-US" sz="1600" dirty="0">
                <a:solidFill>
                  <a:srgbClr val="000090"/>
                </a:solidFill>
              </a:rPr>
              <a:t>Butch </a:t>
            </a:r>
            <a:r>
              <a:rPr lang="en-US" sz="1600" dirty="0" smtClean="0">
                <a:solidFill>
                  <a:srgbClr val="000090"/>
                </a:solidFill>
              </a:rPr>
              <a:t>(LLNL)</a:t>
            </a:r>
            <a:endParaRPr lang="en-US" sz="1600" dirty="0">
              <a:solidFill>
                <a:srgbClr val="000090"/>
              </a:solidFill>
            </a:endParaRPr>
          </a:p>
          <a:p>
            <a:pPr marL="457200" indent="-457200"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>
                <a:solidFill>
                  <a:srgbClr val="000090"/>
                </a:solidFill>
              </a:rPr>
              <a:t>Pei-Chun Ho (CSU, Fresno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</a:p>
          <a:p>
            <a:pPr marL="457200" indent="-457200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Marc </a:t>
            </a:r>
            <a:r>
              <a:rPr lang="en-US" sz="1600" dirty="0" err="1" smtClean="0">
                <a:solidFill>
                  <a:srgbClr val="000090"/>
                </a:solidFill>
              </a:rPr>
              <a:t>Janoschek</a:t>
            </a:r>
            <a:r>
              <a:rPr lang="en-US" sz="1600" dirty="0" smtClean="0">
                <a:solidFill>
                  <a:srgbClr val="000090"/>
                </a:solidFill>
              </a:rPr>
              <a:t> (LANL)</a:t>
            </a:r>
          </a:p>
          <a:p>
            <a:pPr marL="457200" indent="-457200"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>
                <a:solidFill>
                  <a:srgbClr val="000090"/>
                </a:solidFill>
              </a:rPr>
              <a:t>Jason Jeffries (LLNL)</a:t>
            </a:r>
            <a:endParaRPr lang="en-US" sz="1600" dirty="0" smtClean="0">
              <a:solidFill>
                <a:srgbClr val="000090"/>
              </a:solidFill>
            </a:endParaRPr>
          </a:p>
          <a:p>
            <a:pPr marL="457200" indent="-457200"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err="1" smtClean="0">
                <a:solidFill>
                  <a:srgbClr val="000090"/>
                </a:solidFill>
              </a:rPr>
              <a:t>Johnpierre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</a:rPr>
              <a:t>Paglioni</a:t>
            </a:r>
            <a:r>
              <a:rPr lang="en-US" sz="1600" dirty="0" smtClean="0">
                <a:solidFill>
                  <a:srgbClr val="000090"/>
                </a:solidFill>
              </a:rPr>
              <a:t> (U. Maryland)</a:t>
            </a:r>
          </a:p>
          <a:p>
            <a:pPr marL="457200" indent="-457200"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Todd </a:t>
            </a:r>
            <a:r>
              <a:rPr lang="en-US" sz="1600" dirty="0">
                <a:solidFill>
                  <a:srgbClr val="000090"/>
                </a:solidFill>
              </a:rPr>
              <a:t>Sayles (Quantum Design)</a:t>
            </a:r>
            <a:endParaRPr lang="en-US" sz="1600" dirty="0" smtClean="0">
              <a:solidFill>
                <a:srgbClr val="000090"/>
              </a:solidFill>
            </a:endParaRPr>
          </a:p>
          <a:p>
            <a:pPr marL="457200" indent="-457200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Lei </a:t>
            </a:r>
            <a:r>
              <a:rPr lang="en-US" sz="1600" dirty="0" err="1" smtClean="0">
                <a:solidFill>
                  <a:srgbClr val="000090"/>
                </a:solidFill>
              </a:rPr>
              <a:t>Shu</a:t>
            </a:r>
            <a:r>
              <a:rPr lang="en-US" sz="1600" dirty="0" smtClean="0">
                <a:solidFill>
                  <a:srgbClr val="000090"/>
                </a:solidFill>
              </a:rPr>
              <a:t> (</a:t>
            </a:r>
            <a:r>
              <a:rPr lang="en-US" sz="1600" dirty="0" err="1" smtClean="0">
                <a:solidFill>
                  <a:srgbClr val="000090"/>
                </a:solidFill>
              </a:rPr>
              <a:t>Fudan</a:t>
            </a:r>
            <a:r>
              <a:rPr lang="en-US" sz="1600" dirty="0" smtClean="0">
                <a:solidFill>
                  <a:srgbClr val="000090"/>
                </a:solidFill>
              </a:rPr>
              <a:t> U., China)</a:t>
            </a:r>
          </a:p>
          <a:p>
            <a:pPr marL="457200" indent="-457200" algn="l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Ben </a:t>
            </a:r>
            <a:r>
              <a:rPr lang="en-US" sz="1600" dirty="0">
                <a:solidFill>
                  <a:srgbClr val="000090"/>
                </a:solidFill>
              </a:rPr>
              <a:t>Taylor (SPAWAR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</a:p>
          <a:p>
            <a:pPr marL="457200" indent="-457200">
              <a:lnSpc>
                <a:spcPts val="1800"/>
              </a:lnSpc>
              <a:buClr>
                <a:srgbClr val="2D2D8A"/>
              </a:buClr>
            </a:pPr>
            <a:r>
              <a:rPr lang="en-US" sz="1600" dirty="0" smtClean="0">
                <a:solidFill>
                  <a:srgbClr val="000090"/>
                </a:solidFill>
              </a:rPr>
              <a:t>Diego </a:t>
            </a:r>
            <a:r>
              <a:rPr lang="en-US" sz="1600" dirty="0" err="1" smtClean="0">
                <a:solidFill>
                  <a:srgbClr val="000090"/>
                </a:solidFill>
              </a:rPr>
              <a:t>Zocco</a:t>
            </a:r>
            <a:r>
              <a:rPr lang="en-US" sz="1600" dirty="0" smtClean="0">
                <a:solidFill>
                  <a:srgbClr val="000090"/>
                </a:solidFill>
              </a:rPr>
              <a:t> (KIT, Germany)</a:t>
            </a:r>
            <a:endParaRPr lang="en-US" sz="1600" dirty="0"/>
          </a:p>
        </p:txBody>
      </p:sp>
      <p:pic>
        <p:nvPicPr>
          <p:cNvPr id="9" name="Picture 8" descr="group_photo_August_201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487" y="1087110"/>
            <a:ext cx="6137791" cy="39669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333" y="663463"/>
            <a:ext cx="1639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90"/>
                </a:solidFill>
              </a:rPr>
              <a:t>CURRENT GROUP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7867" y="3830901"/>
            <a:ext cx="2232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90"/>
                </a:solidFill>
              </a:rPr>
              <a:t>RECENT GROUP ALUMNI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0119" y="3022101"/>
            <a:ext cx="797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</a:rPr>
              <a:t>END</a:t>
            </a:r>
            <a:endParaRPr lang="en-US" sz="2400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548237"/>
            <a:ext cx="7864989" cy="3400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700"/>
              </a:spcAft>
              <a:buFont typeface="Times" pitchFamily="-110" charset="0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Emergence of other phases near the QCP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Envelop and “protect” QCP (remove degeneracy)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Exotic types of magnetic order (e.g., </a:t>
            </a:r>
            <a:r>
              <a:rPr lang="en-US" dirty="0" err="1" smtClean="0"/>
              <a:t>MnSi</a:t>
            </a:r>
            <a:r>
              <a:rPr lang="en-US" dirty="0" smtClean="0"/>
              <a:t>)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Unconventional superconductivity (e.g., CeIn</a:t>
            </a:r>
            <a:r>
              <a:rPr lang="en-US" baseline="-25000" dirty="0" smtClean="0"/>
              <a:t>3</a:t>
            </a:r>
            <a:r>
              <a:rPr lang="en-US" dirty="0" smtClean="0"/>
              <a:t>, CeRhIn</a:t>
            </a:r>
            <a:r>
              <a:rPr lang="en-US" baseline="-25000" dirty="0" smtClean="0"/>
              <a:t>5</a:t>
            </a:r>
            <a:r>
              <a:rPr lang="en-US" dirty="0" smtClean="0"/>
              <a:t>)</a:t>
            </a:r>
          </a:p>
          <a:p>
            <a:pPr lvl="1" indent="-279400">
              <a:spcAft>
                <a:spcPts val="700"/>
              </a:spcAft>
              <a:buFont typeface="Lucida Grande"/>
              <a:buChar char="−"/>
            </a:pPr>
            <a:r>
              <a:rPr lang="en-US" dirty="0" smtClean="0"/>
              <a:t>Two viewpoints: </a:t>
            </a:r>
          </a:p>
          <a:p>
            <a:pPr marL="679450" lvl="2" indent="-222250">
              <a:spcAft>
                <a:spcPts val="700"/>
              </a:spcAft>
              <a:buFont typeface="Wingdings" charset="2"/>
              <a:buChar char="§"/>
            </a:pPr>
            <a:r>
              <a:rPr lang="en-US" dirty="0" smtClean="0"/>
              <a:t>Cooperation between ordered phase and SC: </a:t>
            </a:r>
            <a:br>
              <a:rPr lang="en-US" dirty="0" smtClean="0"/>
            </a:br>
            <a:r>
              <a:rPr lang="en-US" dirty="0" err="1" smtClean="0"/>
              <a:t>SC’ing</a:t>
            </a:r>
            <a:r>
              <a:rPr lang="en-US" dirty="0" smtClean="0"/>
              <a:t> electron pairing mediated by OP fluctuations near QCP </a:t>
            </a:r>
            <a:br>
              <a:rPr lang="en-US" dirty="0" smtClean="0"/>
            </a:br>
            <a:r>
              <a:rPr lang="en-US" dirty="0" smtClean="0"/>
              <a:t>(e.g., spin fluctuations, </a:t>
            </a:r>
            <a:r>
              <a:rPr lang="en-US" dirty="0" err="1" smtClean="0"/>
              <a:t>quadrupolar</a:t>
            </a:r>
            <a:r>
              <a:rPr lang="en-US" dirty="0" smtClean="0"/>
              <a:t> fluctuations)</a:t>
            </a:r>
          </a:p>
          <a:p>
            <a:pPr marL="679450" lvl="2" indent="-222250">
              <a:spcAft>
                <a:spcPts val="700"/>
              </a:spcAft>
              <a:buFont typeface="Wingdings" charset="2"/>
              <a:buChar char="§"/>
            </a:pPr>
            <a:r>
              <a:rPr lang="en-US" dirty="0" smtClean="0"/>
              <a:t>Competition between ordered phase and SC: </a:t>
            </a:r>
            <a:br>
              <a:rPr lang="en-US" dirty="0" smtClean="0"/>
            </a:br>
            <a:r>
              <a:rPr lang="en-US" dirty="0" smtClean="0"/>
              <a:t>SC is “liberated” by suppression of ordered phase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099281"/>
            <a:ext cx="703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Interplay of superconductivity, spin or charge order, and NFL behavior</a:t>
            </a:r>
            <a:endParaRPr lang="en-US" i="1" dirty="0"/>
          </a:p>
        </p:txBody>
      </p:sp>
      <p:sp>
        <p:nvSpPr>
          <p:cNvPr id="7" name="Line 47"/>
          <p:cNvSpPr>
            <a:spLocks noChangeShapeType="1"/>
          </p:cNvSpPr>
          <p:nvPr/>
        </p:nvSpPr>
        <p:spPr bwMode="auto">
          <a:xfrm>
            <a:off x="381000" y="522916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38235" y="58399"/>
            <a:ext cx="448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Quantum phase transitions and criticality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05381" y="736600"/>
            <a:ext cx="784060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lnSpc>
                <a:spcPts val="2200"/>
              </a:lnSpc>
              <a:spcAft>
                <a:spcPts val="600"/>
              </a:spcAft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NFL characteristics</a:t>
            </a:r>
          </a:p>
          <a:p>
            <a:pPr lvl="1" indent="-279400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</a:pPr>
            <a:r>
              <a:rPr lang="en-US" dirty="0" smtClean="0">
                <a:solidFill>
                  <a:srgbClr val="800000"/>
                </a:solidFill>
              </a:rPr>
              <a:t>Nearly universal!</a:t>
            </a:r>
          </a:p>
          <a:p>
            <a:pPr lvl="1" indent="-279400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</a:pPr>
            <a:r>
              <a:rPr lang="en-US" dirty="0" smtClean="0">
                <a:solidFill>
                  <a:srgbClr val="800000"/>
                </a:solidFill>
              </a:rPr>
              <a:t>Found in both chemically substituted systems and </a:t>
            </a:r>
            <a:r>
              <a:rPr lang="en-US" dirty="0" err="1" smtClean="0">
                <a:solidFill>
                  <a:srgbClr val="800000"/>
                </a:solidFill>
              </a:rPr>
              <a:t>stoichiometric</a:t>
            </a:r>
            <a:r>
              <a:rPr lang="en-US" dirty="0" smtClean="0">
                <a:solidFill>
                  <a:srgbClr val="800000"/>
                </a:solidFill>
              </a:rPr>
              <a:t> compounds</a:t>
            </a:r>
          </a:p>
          <a:p>
            <a:pPr lvl="1" indent="-279400">
              <a:lnSpc>
                <a:spcPts val="2200"/>
              </a:lnSpc>
              <a:spcAft>
                <a:spcPts val="600"/>
              </a:spcAft>
              <a:buFont typeface="Lucida Grande"/>
              <a:buChar char="−"/>
            </a:pPr>
            <a:r>
              <a:rPr lang="en-US" dirty="0" smtClean="0">
                <a:solidFill>
                  <a:srgbClr val="800000"/>
                </a:solidFill>
              </a:rPr>
              <a:t>Observed near different types of </a:t>
            </a:r>
            <a:r>
              <a:rPr lang="en-US" dirty="0" err="1" smtClean="0">
                <a:solidFill>
                  <a:srgbClr val="800000"/>
                </a:solidFill>
              </a:rPr>
              <a:t>QCPs</a:t>
            </a:r>
            <a:r>
              <a:rPr lang="en-US" dirty="0" smtClean="0">
                <a:solidFill>
                  <a:srgbClr val="800000"/>
                </a:solidFill>
              </a:rPr>
              <a:t> (e.g., AFM, FM, SG) and sometimes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in the absence of any readily identifiable QCP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1227066" y="0"/>
            <a:ext cx="6487200" cy="44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de-DE" sz="2000" i="1" dirty="0" err="1" smtClean="0">
                <a:solidFill>
                  <a:srgbClr val="000090"/>
                </a:solidFill>
              </a:rPr>
              <a:t>Classical</a:t>
            </a:r>
            <a:r>
              <a:rPr lang="de-DE" sz="2000" i="1" dirty="0" smtClean="0">
                <a:solidFill>
                  <a:srgbClr val="000090"/>
                </a:solidFill>
              </a:rPr>
              <a:t> </a:t>
            </a:r>
            <a:r>
              <a:rPr lang="de-DE" sz="2000" i="1" dirty="0" err="1" smtClean="0">
                <a:solidFill>
                  <a:srgbClr val="000090"/>
                </a:solidFill>
              </a:rPr>
              <a:t>quantum</a:t>
            </a:r>
            <a:r>
              <a:rPr lang="de-DE" sz="2000" i="1" dirty="0" smtClean="0">
                <a:solidFill>
                  <a:srgbClr val="000090"/>
                </a:solidFill>
              </a:rPr>
              <a:t> </a:t>
            </a:r>
            <a:r>
              <a:rPr lang="de-DE" sz="2000" i="1" dirty="0" err="1">
                <a:solidFill>
                  <a:srgbClr val="000090"/>
                </a:solidFill>
              </a:rPr>
              <a:t>critical</a:t>
            </a:r>
            <a:r>
              <a:rPr lang="de-DE" sz="2000" i="1" dirty="0">
                <a:solidFill>
                  <a:srgbClr val="000090"/>
                </a:solidFill>
              </a:rPr>
              <a:t> point (QCP</a:t>
            </a:r>
            <a:r>
              <a:rPr lang="de-DE" sz="2000" i="1" dirty="0" smtClean="0">
                <a:solidFill>
                  <a:srgbClr val="000090"/>
                </a:solidFill>
              </a:rPr>
              <a:t>) </a:t>
            </a:r>
            <a:r>
              <a:rPr lang="de-DE" sz="2000" i="1" dirty="0" err="1" smtClean="0">
                <a:solidFill>
                  <a:srgbClr val="000090"/>
                </a:solidFill>
              </a:rPr>
              <a:t>scenario</a:t>
            </a:r>
            <a:endParaRPr lang="de-DE" sz="2000" i="1" dirty="0">
              <a:solidFill>
                <a:srgbClr val="000090"/>
              </a:solidFill>
            </a:endParaRPr>
          </a:p>
        </p:txBody>
      </p:sp>
      <p:sp>
        <p:nvSpPr>
          <p:cNvPr id="25615" name="Text Box 17"/>
          <p:cNvSpPr txBox="1">
            <a:spLocks noChangeArrowheads="1"/>
          </p:cNvSpPr>
          <p:nvPr/>
        </p:nvSpPr>
        <p:spPr bwMode="auto">
          <a:xfrm>
            <a:off x="5760238" y="806936"/>
            <a:ext cx="2911627" cy="786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spcAft>
                <a:spcPts val="1200"/>
              </a:spcAft>
              <a:tabLst>
                <a:tab pos="656650" algn="l"/>
              </a:tabLst>
            </a:pPr>
            <a:r>
              <a:rPr lang="de-DE" dirty="0" err="1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External</a:t>
            </a:r>
            <a:r>
              <a:rPr lang="de-DE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control</a:t>
            </a:r>
            <a:r>
              <a:rPr lang="de-DE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parameter</a:t>
            </a:r>
            <a:r>
              <a:rPr lang="de-DE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:</a:t>
            </a:r>
          </a:p>
          <a:p>
            <a:pPr>
              <a:spcAft>
                <a:spcPts val="1200"/>
              </a:spcAft>
              <a:tabLst>
                <a:tab pos="656650" algn="l"/>
              </a:tabLst>
            </a:pPr>
            <a:r>
              <a:rPr lang="de-DE" dirty="0" smtClean="0">
                <a:solidFill>
                  <a:srgbClr val="000000"/>
                </a:solidFill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t>       δ </a:t>
            </a:r>
            <a:r>
              <a:rPr lang="de-DE" dirty="0">
                <a:solidFill>
                  <a:srgbClr val="0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=</a:t>
            </a:r>
            <a:r>
              <a:rPr lang="de-DE" dirty="0" smtClean="0">
                <a:solidFill>
                  <a:srgbClr val="0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x, P, H</a:t>
            </a:r>
            <a:endParaRPr lang="de-DE" dirty="0">
              <a:solidFill>
                <a:srgbClr val="00000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 flipH="1">
            <a:off x="341136" y="5320286"/>
            <a:ext cx="8520729" cy="1304397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7967" tIns="74748" rIns="97967" bIns="57147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Heavy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fermion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materials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: </a:t>
            </a:r>
            <a:r>
              <a:rPr lang="de-DE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δ </a:t>
            </a:r>
            <a:r>
              <a:rPr lang="de-DE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tunes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competition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between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(1) RKKY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interaction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(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ordering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of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f-electron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localized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moments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) and </a:t>
            </a:r>
            <a:b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</a:b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(2)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Kondo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interaction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or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valence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fluctuations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(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demagnetize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f-electron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shell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); </a:t>
            </a:r>
            <a:b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</a:b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e.g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.,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Doniach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“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Kondo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necklace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“ </a:t>
            </a:r>
            <a:r>
              <a:rPr lang="de-DE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model</a:t>
            </a:r>
            <a:r>
              <a:rPr lang="de-DE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–  </a:t>
            </a:r>
            <a:r>
              <a:rPr lang="en-US" i="1" dirty="0" err="1" smtClean="0">
                <a:solidFill>
                  <a:srgbClr val="008000"/>
                </a:solidFill>
              </a:rPr>
              <a:t>Doniach</a:t>
            </a:r>
            <a:r>
              <a:rPr lang="en-US" i="1" dirty="0" smtClean="0">
                <a:solidFill>
                  <a:srgbClr val="008000"/>
                </a:solidFill>
              </a:rPr>
              <a:t>, </a:t>
            </a:r>
            <a:r>
              <a:rPr lang="en-US" i="1" dirty="0" err="1" smtClean="0">
                <a:solidFill>
                  <a:srgbClr val="008000"/>
                </a:solidFill>
              </a:rPr>
              <a:t>Physica</a:t>
            </a:r>
            <a:r>
              <a:rPr lang="en-US" i="1" dirty="0" smtClean="0">
                <a:solidFill>
                  <a:srgbClr val="008000"/>
                </a:solidFill>
              </a:rPr>
              <a:t> B </a:t>
            </a:r>
            <a:r>
              <a:rPr lang="en-US" b="1" i="1" dirty="0" smtClean="0">
                <a:solidFill>
                  <a:srgbClr val="008000"/>
                </a:solidFill>
              </a:rPr>
              <a:t>91</a:t>
            </a:r>
            <a:r>
              <a:rPr lang="en-US" i="1" dirty="0" smtClean="0">
                <a:solidFill>
                  <a:srgbClr val="008000"/>
                </a:solidFill>
              </a:rPr>
              <a:t>, 231 (1977)</a:t>
            </a:r>
            <a:endParaRPr lang="de-DE" sz="2000" dirty="0">
              <a:solidFill>
                <a:srgbClr val="00009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5618" name="Text Box 20"/>
          <p:cNvSpPr txBox="1">
            <a:spLocks noChangeArrowheads="1"/>
          </p:cNvSpPr>
          <p:nvPr/>
        </p:nvSpPr>
        <p:spPr bwMode="auto">
          <a:xfrm>
            <a:off x="5805207" y="1166995"/>
            <a:ext cx="164873" cy="36273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5620" name="Text Box 22"/>
          <p:cNvSpPr txBox="1">
            <a:spLocks noChangeArrowheads="1"/>
          </p:cNvSpPr>
          <p:nvPr/>
        </p:nvSpPr>
        <p:spPr bwMode="auto">
          <a:xfrm>
            <a:off x="5760238" y="1730540"/>
            <a:ext cx="2313210" cy="826594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7967" tIns="58780" rIns="97967" bIns="58780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90"/>
                </a:solidFill>
              </a:rPr>
              <a:t>Quantum </a:t>
            </a:r>
            <a:r>
              <a:rPr lang="en-US" dirty="0" smtClean="0">
                <a:solidFill>
                  <a:srgbClr val="000090"/>
                </a:solidFill>
              </a:rPr>
              <a:t>fluctuations: </a:t>
            </a:r>
          </a:p>
          <a:p>
            <a:pPr>
              <a:spcAft>
                <a:spcPts val="1200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ea typeface="Arial" pitchFamily="29" charset="0"/>
                <a:cs typeface="Arial" pitchFamily="29" charset="0"/>
              </a:rPr>
              <a:t>        </a:t>
            </a:r>
            <a:r>
              <a:rPr lang="en-US" dirty="0" err="1" smtClean="0">
                <a:ea typeface="Arial" pitchFamily="29" charset="0"/>
                <a:cs typeface="Arial" pitchFamily="29" charset="0"/>
              </a:rPr>
              <a:t>ħΓ</a:t>
            </a:r>
            <a:r>
              <a:rPr lang="en-US" dirty="0" smtClean="0">
                <a:ea typeface="Arial" pitchFamily="29" charset="0"/>
                <a:cs typeface="Arial" pitchFamily="29" charset="0"/>
              </a:rPr>
              <a:t> </a:t>
            </a:r>
            <a:r>
              <a:rPr lang="en-US" dirty="0">
                <a:ea typeface="Arial" pitchFamily="29" charset="0"/>
                <a:cs typeface="Arial" pitchFamily="29" charset="0"/>
              </a:rPr>
              <a:t>&gt;&gt; </a:t>
            </a:r>
            <a:r>
              <a:rPr lang="en-US" dirty="0" err="1">
                <a:ea typeface="Arial" pitchFamily="29" charset="0"/>
                <a:cs typeface="Arial" pitchFamily="29" charset="0"/>
              </a:rPr>
              <a:t>k</a:t>
            </a:r>
            <a:r>
              <a:rPr lang="en-US" baseline="-33000" dirty="0" err="1">
                <a:ea typeface="Arial" pitchFamily="29" charset="0"/>
                <a:cs typeface="Arial" pitchFamily="29" charset="0"/>
              </a:rPr>
              <a:t>B</a:t>
            </a:r>
            <a:r>
              <a:rPr lang="en-US" dirty="0" err="1">
                <a:ea typeface="Arial" pitchFamily="29" charset="0"/>
                <a:cs typeface="Arial" pitchFamily="29" charset="0"/>
              </a:rPr>
              <a:t>T</a:t>
            </a:r>
            <a:endParaRPr lang="en-US" dirty="0">
              <a:ea typeface="Arial" pitchFamily="29" charset="0"/>
              <a:cs typeface="Arial" pitchFamily="29" charset="0"/>
            </a:endParaRP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6118846" y="4335003"/>
            <a:ext cx="1056815" cy="395707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7967" tIns="58780" rIns="97967" bIns="58780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tabLst>
                <a:tab pos="656650" algn="l"/>
                <a:tab pos="1313299" algn="l"/>
                <a:tab pos="1969949" algn="l"/>
              </a:tabLst>
            </a:pPr>
            <a:endParaRPr lang="en-US" dirty="0">
              <a:latin typeface="Bitstream Charter" pitchFamily="16" charset="0"/>
              <a:ea typeface="Arial" pitchFamily="29" charset="0"/>
              <a:cs typeface="Arial" pitchFamily="29" charset="0"/>
            </a:endParaRPr>
          </a:p>
        </p:txBody>
      </p:sp>
      <p:sp>
        <p:nvSpPr>
          <p:cNvPr id="26" name="Line 1028"/>
          <p:cNvSpPr>
            <a:spLocks noChangeShapeType="1"/>
          </p:cNvSpPr>
          <p:nvPr/>
        </p:nvSpPr>
        <p:spPr bwMode="auto">
          <a:xfrm>
            <a:off x="419100" y="490072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611518" y="1592955"/>
            <a:ext cx="4815359" cy="3611899"/>
            <a:chOff x="1693084" y="725054"/>
            <a:chExt cx="4815359" cy="3611899"/>
          </a:xfrm>
        </p:grpSpPr>
        <p:sp>
          <p:nvSpPr>
            <p:cNvPr id="25604" name="AutoShape 2"/>
            <p:cNvSpPr>
              <a:spLocks noChangeArrowheads="1"/>
            </p:cNvSpPr>
            <p:nvPr/>
          </p:nvSpPr>
          <p:spPr bwMode="auto">
            <a:xfrm>
              <a:off x="2161615" y="1558609"/>
              <a:ext cx="2175840" cy="2115582"/>
            </a:xfrm>
            <a:prstGeom prst="rtTriangle">
              <a:avLst/>
            </a:prstGeom>
            <a:solidFill>
              <a:srgbClr val="99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606" name="Line 8"/>
            <p:cNvSpPr>
              <a:spLocks noChangeShapeType="1"/>
            </p:cNvSpPr>
            <p:nvPr/>
          </p:nvSpPr>
          <p:spPr bwMode="auto">
            <a:xfrm>
              <a:off x="2194918" y="1583091"/>
              <a:ext cx="2125440" cy="2066617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6"/>
            <p:cNvGrpSpPr/>
            <p:nvPr/>
          </p:nvGrpSpPr>
          <p:grpSpPr>
            <a:xfrm>
              <a:off x="1693084" y="725054"/>
              <a:ext cx="4815359" cy="3611899"/>
              <a:chOff x="1663202" y="607744"/>
              <a:chExt cx="4815359" cy="3611899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1663202" y="607744"/>
                <a:ext cx="4762080" cy="3142410"/>
                <a:chOff x="1211" y="422"/>
                <a:chExt cx="3307" cy="2182"/>
              </a:xfrm>
            </p:grpSpPr>
            <p:sp>
              <p:nvSpPr>
                <p:cNvPr id="25622" name="Line 4"/>
                <p:cNvSpPr>
                  <a:spLocks noChangeShapeType="1"/>
                </p:cNvSpPr>
                <p:nvPr/>
              </p:nvSpPr>
              <p:spPr bwMode="auto">
                <a:xfrm>
                  <a:off x="1558" y="2449"/>
                  <a:ext cx="2758" cy="1"/>
                </a:xfrm>
                <a:prstGeom prst="line">
                  <a:avLst/>
                </a:prstGeom>
                <a:noFill/>
                <a:ln w="180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3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549" y="551"/>
                  <a:ext cx="1" cy="1895"/>
                </a:xfrm>
                <a:prstGeom prst="line">
                  <a:avLst/>
                </a:prstGeom>
                <a:noFill/>
                <a:ln w="180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01" y="2326"/>
                  <a:ext cx="217" cy="27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64403" rIns="90000" bIns="45000">
                  <a:prstTxWarp prst="textNoShape">
                    <a:avLst/>
                  </a:prstTxWarp>
                </a:bodyPr>
                <a:lstStyle/>
                <a:p>
                  <a:r>
                    <a:rPr lang="de-DE" sz="2000" b="1" dirty="0">
                      <a:solidFill>
                        <a:srgbClr val="000000"/>
                      </a:solidFill>
                      <a:latin typeface="Times New Roman" pitchFamily="29" charset="0"/>
                      <a:ea typeface="Times New Roman" pitchFamily="29" charset="0"/>
                      <a:cs typeface="Times New Roman" pitchFamily="29" charset="0"/>
                    </a:rPr>
                    <a:t>δ</a:t>
                  </a:r>
                </a:p>
              </p:txBody>
            </p:sp>
            <p:sp>
              <p:nvSpPr>
                <p:cNvPr id="2562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211" y="422"/>
                  <a:ext cx="234" cy="27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lIns="90000" tIns="64403" rIns="90000" bIns="45000">
                  <a:prstTxWarp prst="textNoShape">
                    <a:avLst/>
                  </a:prstTxWarp>
                </a:bodyPr>
                <a:lstStyle/>
                <a:p>
                  <a:r>
                    <a:rPr lang="de-DE" sz="2000" b="1" i="1" dirty="0">
                      <a:solidFill>
                        <a:srgbClr val="000000"/>
                      </a:solidFill>
                      <a:latin typeface="+mj-lt"/>
                      <a:ea typeface="Times New Roman" pitchFamily="29" charset="0"/>
                      <a:cs typeface="Times New Roman" pitchFamily="29" charset="0"/>
                    </a:rPr>
                    <a:t>T</a:t>
                  </a:r>
                </a:p>
              </p:txBody>
            </p:sp>
          </p:grpSp>
          <p:sp>
            <p:nvSpPr>
              <p:cNvPr id="25607" name="Text Box 9"/>
              <p:cNvSpPr txBox="1">
                <a:spLocks noChangeArrowheads="1"/>
              </p:cNvSpPr>
              <p:nvPr/>
            </p:nvSpPr>
            <p:spPr bwMode="auto">
              <a:xfrm>
                <a:off x="2154241" y="2505864"/>
                <a:ext cx="1036800" cy="60198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5221" rIns="81639" bIns="40820">
                <a:prstTxWarp prst="textNoShape">
                  <a:avLst/>
                </a:prstTxWarp>
              </a:bodyPr>
              <a:lstStyle/>
              <a:p>
                <a:pPr>
                  <a:tabLst>
                    <a:tab pos="656650" algn="l"/>
                  </a:tabLst>
                </a:pPr>
                <a:r>
                  <a:rPr lang="de-DE" dirty="0" smtClean="0">
                    <a:solidFill>
                      <a:srgbClr val="000000"/>
                    </a:solidFill>
                  </a:rPr>
                  <a:t/>
                </a:r>
                <a:br>
                  <a:rPr lang="de-DE" dirty="0" smtClean="0">
                    <a:solidFill>
                      <a:srgbClr val="000000"/>
                    </a:solidFill>
                  </a:rPr>
                </a:br>
                <a:r>
                  <a:rPr lang="de-DE" sz="2000" dirty="0" err="1">
                    <a:solidFill>
                      <a:srgbClr val="000000"/>
                    </a:solidFill>
                  </a:rPr>
                  <a:t>O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rdered</a:t>
                </a:r>
                <a:endParaRPr lang="de-DE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08" name="Line 10"/>
              <p:cNvSpPr>
                <a:spLocks noChangeShapeType="1"/>
              </p:cNvSpPr>
              <p:nvPr/>
            </p:nvSpPr>
            <p:spPr bwMode="auto">
              <a:xfrm flipV="1">
                <a:off x="4296962" y="1664815"/>
                <a:ext cx="1933920" cy="1854915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prstDash val="sysDashDotDot"/>
                <a:round/>
                <a:headEnd/>
                <a:tailEnd/>
              </a:ln>
              <a:effectLst/>
            </p:spPr>
            <p:txBody>
              <a:bodyPr lIns="82945" tIns="41473" rIns="82945" bIns="41473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09" name="Text Box 11"/>
              <p:cNvSpPr txBox="1">
                <a:spLocks noChangeArrowheads="1"/>
              </p:cNvSpPr>
              <p:nvPr/>
            </p:nvSpPr>
            <p:spPr bwMode="auto">
              <a:xfrm>
                <a:off x="5276161" y="2766532"/>
                <a:ext cx="473760" cy="36579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r>
                  <a:rPr lang="de-DE" sz="2000" b="1" dirty="0">
                    <a:solidFill>
                      <a:srgbClr val="000000"/>
                    </a:solidFill>
                  </a:rPr>
                  <a:t>FL</a:t>
                </a:r>
              </a:p>
            </p:txBody>
          </p:sp>
          <p:sp>
            <p:nvSpPr>
              <p:cNvPr id="25610" name="Text Box 12"/>
              <p:cNvSpPr txBox="1">
                <a:spLocks noChangeArrowheads="1"/>
              </p:cNvSpPr>
              <p:nvPr/>
            </p:nvSpPr>
            <p:spPr bwMode="auto">
              <a:xfrm>
                <a:off x="4028369" y="2371135"/>
                <a:ext cx="656640" cy="36579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pPr>
                  <a:tabLst>
                    <a:tab pos="656650" algn="l"/>
                  </a:tabLst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NFL</a:t>
                </a:r>
              </a:p>
            </p:txBody>
          </p:sp>
          <p:sp>
            <p:nvSpPr>
              <p:cNvPr id="25611" name="Text Box 13"/>
              <p:cNvSpPr txBox="1">
                <a:spLocks noChangeArrowheads="1"/>
              </p:cNvSpPr>
              <p:nvPr/>
            </p:nvSpPr>
            <p:spPr bwMode="auto">
              <a:xfrm>
                <a:off x="3866402" y="3853845"/>
                <a:ext cx="711360" cy="36579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pPr>
                  <a:tabLst>
                    <a:tab pos="656650" algn="l"/>
                  </a:tabLst>
                </a:pPr>
                <a:r>
                  <a:rPr lang="de-DE" sz="2000" b="1" dirty="0">
                    <a:solidFill>
                      <a:srgbClr val="000000"/>
                    </a:solidFill>
                  </a:rPr>
                  <a:t>QCP</a:t>
                </a:r>
              </a:p>
            </p:txBody>
          </p:sp>
          <p:sp>
            <p:nvSpPr>
              <p:cNvPr id="25612" name="Text Box 14"/>
              <p:cNvSpPr txBox="1">
                <a:spLocks noChangeArrowheads="1"/>
              </p:cNvSpPr>
              <p:nvPr/>
            </p:nvSpPr>
            <p:spPr bwMode="auto">
              <a:xfrm>
                <a:off x="4082402" y="3490927"/>
                <a:ext cx="360000" cy="42340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r>
                  <a:rPr lang="de-DE" sz="2000" b="1" dirty="0" err="1">
                    <a:solidFill>
                      <a:srgbClr val="000000"/>
                    </a:solidFill>
                    <a:latin typeface="Times New Roman" pitchFamily="29" charset="0"/>
                    <a:ea typeface="Times New Roman" pitchFamily="29" charset="0"/>
                    <a:cs typeface="Times New Roman" pitchFamily="29" charset="0"/>
                  </a:rPr>
                  <a:t>δ</a:t>
                </a:r>
                <a:r>
                  <a:rPr lang="de-DE" sz="2000" b="1" baseline="-33000" dirty="0" err="1">
                    <a:solidFill>
                      <a:srgbClr val="000000"/>
                    </a:solidFill>
                    <a:latin typeface="Times New Roman" pitchFamily="29" charset="0"/>
                    <a:ea typeface="Times New Roman" pitchFamily="29" charset="0"/>
                    <a:cs typeface="Times New Roman" pitchFamily="29" charset="0"/>
                  </a:rPr>
                  <a:t>c</a:t>
                </a:r>
                <a:endParaRPr lang="de-DE" sz="2000" b="1" baseline="-33000" dirty="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endParaRPr>
              </a:p>
            </p:txBody>
          </p:sp>
          <p:sp>
            <p:nvSpPr>
              <p:cNvPr id="25613" name="Text Box 15"/>
              <p:cNvSpPr txBox="1">
                <a:spLocks noChangeArrowheads="1"/>
              </p:cNvSpPr>
              <p:nvPr/>
            </p:nvSpPr>
            <p:spPr bwMode="auto">
              <a:xfrm>
                <a:off x="2417761" y="1248612"/>
                <a:ext cx="1261440" cy="42340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pPr>
                  <a:tabLst>
                    <a:tab pos="656650" algn="l"/>
                  </a:tabLst>
                </a:pPr>
                <a:r>
                  <a:rPr lang="de-DE" sz="2000" b="1" i="1" dirty="0">
                    <a:solidFill>
                      <a:srgbClr val="000000"/>
                    </a:solidFill>
                    <a:latin typeface="+mj-lt"/>
                  </a:rPr>
                  <a:t>T</a:t>
                </a:r>
                <a:r>
                  <a:rPr lang="de-DE" sz="2000" b="1" i="1" baseline="-33000" dirty="0">
                    <a:solidFill>
                      <a:srgbClr val="000000"/>
                    </a:solidFill>
                    <a:latin typeface="+mj-lt"/>
                  </a:rPr>
                  <a:t>N </a:t>
                </a:r>
                <a:r>
                  <a:rPr lang="de-DE" sz="2000" b="1" i="1" dirty="0">
                    <a:solidFill>
                      <a:srgbClr val="000000"/>
                    </a:solidFill>
                    <a:latin typeface="+mj-lt"/>
                  </a:rPr>
                  <a:t>, T</a:t>
                </a:r>
                <a:r>
                  <a:rPr lang="de-DE" sz="2000" b="1" i="1" baseline="-33000" dirty="0">
                    <a:solidFill>
                      <a:srgbClr val="000000"/>
                    </a:solidFill>
                    <a:latin typeface="+mj-lt"/>
                  </a:rPr>
                  <a:t>C </a:t>
                </a:r>
                <a:r>
                  <a:rPr lang="de-DE" sz="2000" b="1" i="1" dirty="0">
                    <a:solidFill>
                      <a:srgbClr val="000000"/>
                    </a:solidFill>
                    <a:latin typeface="+mj-lt"/>
                  </a:rPr>
                  <a:t>, ... </a:t>
                </a:r>
              </a:p>
            </p:txBody>
          </p:sp>
          <p:sp>
            <p:nvSpPr>
              <p:cNvPr id="25614" name="Text Box 16"/>
              <p:cNvSpPr txBox="1">
                <a:spLocks noChangeArrowheads="1"/>
              </p:cNvSpPr>
              <p:nvPr/>
            </p:nvSpPr>
            <p:spPr bwMode="auto">
              <a:xfrm>
                <a:off x="5971681" y="979303"/>
                <a:ext cx="506880" cy="42340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r>
                  <a:rPr lang="de-DE" sz="2000" b="1" i="1" dirty="0">
                    <a:solidFill>
                      <a:srgbClr val="000000"/>
                    </a:solidFill>
                    <a:latin typeface="+mj-lt"/>
                  </a:rPr>
                  <a:t>T</a:t>
                </a:r>
                <a:r>
                  <a:rPr lang="de-DE" sz="2000" b="1" i="1" baseline="-33000" dirty="0">
                    <a:solidFill>
                      <a:srgbClr val="000000"/>
                    </a:solidFill>
                    <a:latin typeface="+mj-lt"/>
                  </a:rPr>
                  <a:t>FL</a:t>
                </a:r>
              </a:p>
            </p:txBody>
          </p:sp>
          <p:sp>
            <p:nvSpPr>
              <p:cNvPr id="25617" name="Text Box 19"/>
              <p:cNvSpPr txBox="1">
                <a:spLocks noChangeArrowheads="1"/>
              </p:cNvSpPr>
              <p:nvPr/>
            </p:nvSpPr>
            <p:spPr bwMode="auto">
              <a:xfrm>
                <a:off x="2216163" y="2422335"/>
                <a:ext cx="642240" cy="36579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81639" tIns="58420" rIns="81639" bIns="40820">
                <a:prstTxWarp prst="textNoShape">
                  <a:avLst/>
                </a:prstTxWarp>
              </a:bodyPr>
              <a:lstStyle/>
              <a:p>
                <a:r>
                  <a:rPr lang="de-DE" sz="2000" b="1" dirty="0">
                    <a:solidFill>
                      <a:srgbClr val="000000"/>
                    </a:solidFill>
                  </a:rPr>
                  <a:t>(FL)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696131" y="1986377"/>
              <a:ext cx="14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Disordered</a:t>
              </a:r>
              <a:endParaRPr lang="en-US" sz="20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191836" y="3122827"/>
            <a:ext cx="9136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 smtClean="0">
                <a:ea typeface="Arial" pitchFamily="29" charset="0"/>
                <a:cs typeface="Arial" pitchFamily="29" charset="0"/>
              </a:rPr>
              <a:t>ρ</a:t>
            </a:r>
            <a:r>
              <a:rPr lang="en-US" dirty="0" smtClean="0">
                <a:ea typeface="Arial" pitchFamily="29" charset="0"/>
                <a:cs typeface="Arial" pitchFamily="29" charset="0"/>
              </a:rPr>
              <a:t> ~ T²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ea typeface="Arial" pitchFamily="29" charset="0"/>
                <a:cs typeface="Arial" pitchFamily="29" charset="0"/>
              </a:rPr>
              <a:t>C/T =</a:t>
            </a:r>
            <a:r>
              <a:rPr lang="en-US" dirty="0" smtClean="0">
                <a:latin typeface="Symbol" charset="2"/>
                <a:ea typeface="Arial" pitchFamily="29" charset="0"/>
                <a:cs typeface="Symbol" charset="2"/>
              </a:rPr>
              <a:t> g</a:t>
            </a:r>
            <a:r>
              <a:rPr lang="en-US" baseline="-25000" dirty="0" smtClean="0">
                <a:latin typeface="Symbol" charset="2"/>
                <a:ea typeface="Arial" pitchFamily="29" charset="0"/>
                <a:cs typeface="Symbol" charset="2"/>
              </a:rPr>
              <a:t>o</a:t>
            </a:r>
          </a:p>
          <a:p>
            <a:pPr>
              <a:spcAft>
                <a:spcPts val="1200"/>
              </a:spcAft>
            </a:pPr>
            <a:r>
              <a:rPr lang="en-US" dirty="0" err="1" smtClean="0">
                <a:latin typeface="Symbol" pitchFamily="29" charset="2"/>
                <a:ea typeface="Arial" pitchFamily="29" charset="0"/>
                <a:cs typeface="Arial" pitchFamily="29" charset="0"/>
              </a:rPr>
              <a:t>c</a:t>
            </a:r>
            <a:r>
              <a:rPr lang="en-US" dirty="0" smtClean="0">
                <a:latin typeface="Bitstream Charter" pitchFamily="16" charset="0"/>
                <a:ea typeface="Arial" pitchFamily="29" charset="0"/>
                <a:cs typeface="Arial" pitchFamily="29" charset="0"/>
              </a:rPr>
              <a:t> = </a:t>
            </a:r>
            <a:r>
              <a:rPr lang="en-US" dirty="0" smtClean="0">
                <a:latin typeface="Symbol" pitchFamily="29" charset="2"/>
                <a:ea typeface="Arial" pitchFamily="29" charset="0"/>
                <a:cs typeface="Arial" pitchFamily="29" charset="0"/>
              </a:rPr>
              <a:t>c</a:t>
            </a:r>
            <a:r>
              <a:rPr lang="en-US" baseline="-33000" dirty="0" smtClean="0">
                <a:latin typeface="Bitstream Charter" pitchFamily="16" charset="0"/>
                <a:ea typeface="Arial" pitchFamily="29" charset="0"/>
                <a:cs typeface="Arial" pitchFamily="29" charset="0"/>
              </a:rPr>
              <a:t>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23255" y="3751743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aseline="-25000" dirty="0" smtClean="0">
              <a:latin typeface="Symbol" charset="2"/>
              <a:ea typeface="Arial" pitchFamily="29" charset="0"/>
              <a:cs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60238" y="2662503"/>
            <a:ext cx="3162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NFL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crosses over to FL behavior:</a:t>
            </a:r>
          </a:p>
          <a:p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1232" y="750378"/>
            <a:ext cx="430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NFL behavior confined to “V” shaped region </a:t>
            </a:r>
            <a:br>
              <a:rPr lang="en-US" dirty="0" smtClean="0"/>
            </a:br>
            <a:r>
              <a:rPr lang="en-US" dirty="0" smtClean="0"/>
              <a:t>emanating from QCP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702850" y="0"/>
            <a:ext cx="7711200" cy="4421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de-DE" sz="2000" i="1" dirty="0">
                <a:solidFill>
                  <a:srgbClr val="000090"/>
                </a:solidFill>
              </a:rPr>
              <a:t>Quantum </a:t>
            </a:r>
            <a:r>
              <a:rPr lang="de-DE" sz="2000" i="1" dirty="0" err="1">
                <a:solidFill>
                  <a:srgbClr val="000090"/>
                </a:solidFill>
              </a:rPr>
              <a:t>criticality</a:t>
            </a:r>
            <a:r>
              <a:rPr lang="de-DE" sz="2000" i="1" dirty="0">
                <a:solidFill>
                  <a:srgbClr val="000090"/>
                </a:solidFill>
              </a:rPr>
              <a:t> (QC) in </a:t>
            </a:r>
            <a:r>
              <a:rPr lang="de-DE" sz="2000" i="1" dirty="0" err="1">
                <a:solidFill>
                  <a:srgbClr val="000090"/>
                </a:solidFill>
              </a:rPr>
              <a:t>heavy</a:t>
            </a:r>
            <a:r>
              <a:rPr lang="de-DE" sz="2000" i="1" dirty="0">
                <a:solidFill>
                  <a:srgbClr val="000090"/>
                </a:solidFill>
              </a:rPr>
              <a:t> </a:t>
            </a:r>
            <a:r>
              <a:rPr lang="de-DE" sz="2000" i="1" dirty="0" err="1" smtClean="0">
                <a:solidFill>
                  <a:srgbClr val="000090"/>
                </a:solidFill>
              </a:rPr>
              <a:t>fermion</a:t>
            </a:r>
            <a:r>
              <a:rPr lang="de-DE" sz="2000" i="1" dirty="0" smtClean="0">
                <a:solidFill>
                  <a:srgbClr val="000090"/>
                </a:solidFill>
              </a:rPr>
              <a:t> (HF) </a:t>
            </a:r>
            <a:r>
              <a:rPr lang="de-DE" sz="2000" i="1" dirty="0" err="1" smtClean="0">
                <a:solidFill>
                  <a:srgbClr val="000090"/>
                </a:solidFill>
              </a:rPr>
              <a:t>systems</a:t>
            </a:r>
            <a:r>
              <a:rPr lang="de-DE" sz="2000" i="1" dirty="0" smtClean="0">
                <a:solidFill>
                  <a:srgbClr val="000090"/>
                </a:solidFill>
              </a:rPr>
              <a:t> </a:t>
            </a:r>
            <a:endParaRPr lang="de-DE" sz="2000" i="1" dirty="0">
              <a:solidFill>
                <a:srgbClr val="000090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851840" y="2793231"/>
            <a:ext cx="613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dirty="0">
                <a:solidFill>
                  <a:srgbClr val="000000"/>
                </a:solidFill>
              </a:rPr>
              <a:t>QCP</a:t>
            </a:r>
          </a:p>
        </p:txBody>
      </p:sp>
      <p:sp>
        <p:nvSpPr>
          <p:cNvPr id="26629" name="AutoShape 3"/>
          <p:cNvSpPr>
            <a:spLocks noChangeArrowheads="1"/>
          </p:cNvSpPr>
          <p:nvPr/>
        </p:nvSpPr>
        <p:spPr bwMode="auto">
          <a:xfrm>
            <a:off x="5604480" y="1044110"/>
            <a:ext cx="1504800" cy="1463194"/>
          </a:xfrm>
          <a:prstGeom prst="rtTriangle">
            <a:avLst/>
          </a:prstGeom>
          <a:solidFill>
            <a:srgbClr val="999999"/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263200" y="476691"/>
            <a:ext cx="3358080" cy="2256716"/>
            <a:chOff x="3655" y="331"/>
            <a:chExt cx="2332" cy="1567"/>
          </a:xfrm>
        </p:grpSpPr>
        <p:sp>
          <p:nvSpPr>
            <p:cNvPr id="26672" name="Line 5"/>
            <p:cNvSpPr>
              <a:spLocks noChangeShapeType="1"/>
            </p:cNvSpPr>
            <p:nvPr/>
          </p:nvSpPr>
          <p:spPr bwMode="auto">
            <a:xfrm>
              <a:off x="3895" y="1733"/>
              <a:ext cx="1907" cy="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3" name="Line 6"/>
            <p:cNvSpPr>
              <a:spLocks noChangeShapeType="1"/>
            </p:cNvSpPr>
            <p:nvPr/>
          </p:nvSpPr>
          <p:spPr bwMode="auto">
            <a:xfrm flipV="1">
              <a:off x="3889" y="420"/>
              <a:ext cx="1" cy="1311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Text Box 7"/>
            <p:cNvSpPr txBox="1">
              <a:spLocks noChangeArrowheads="1"/>
            </p:cNvSpPr>
            <p:nvPr/>
          </p:nvSpPr>
          <p:spPr bwMode="auto">
            <a:xfrm>
              <a:off x="5792" y="1648"/>
              <a:ext cx="196" cy="2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4403" rIns="90000" bIns="45000">
              <a:prstTxWarp prst="textNoShape">
                <a:avLst/>
              </a:prstTxWarp>
            </a:bodyPr>
            <a:lstStyle/>
            <a:p>
              <a:r>
                <a:rPr lang="de-DE" sz="2000" dirty="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δ</a:t>
              </a:r>
            </a:p>
          </p:txBody>
        </p:sp>
        <p:sp>
          <p:nvSpPr>
            <p:cNvPr id="26675" name="Text Box 8"/>
            <p:cNvSpPr txBox="1">
              <a:spLocks noChangeArrowheads="1"/>
            </p:cNvSpPr>
            <p:nvPr/>
          </p:nvSpPr>
          <p:spPr bwMode="auto">
            <a:xfrm>
              <a:off x="3655" y="331"/>
              <a:ext cx="212" cy="2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4403" rIns="90000" bIns="45000">
              <a:prstTxWarp prst="textNoShape">
                <a:avLst/>
              </a:prstTxWarp>
            </a:bodyPr>
            <a:lstStyle/>
            <a:p>
              <a:r>
                <a:rPr lang="de-DE" sz="2000" i="1" dirty="0">
                  <a:solidFill>
                    <a:srgbClr val="000000"/>
                  </a:solidFill>
                  <a:latin typeface="+mj-lt"/>
                  <a:ea typeface="Times New Roman" pitchFamily="29" charset="0"/>
                  <a:cs typeface="Times New Roman" pitchFamily="29" charset="0"/>
                </a:rPr>
                <a:t>T</a:t>
              </a:r>
            </a:p>
          </p:txBody>
        </p:sp>
      </p:grp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5595840" y="1061392"/>
            <a:ext cx="1468800" cy="142863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5603041" y="1601978"/>
            <a:ext cx="97056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ordered</a:t>
            </a:r>
            <a:r>
              <a:rPr lang="de-DE" dirty="0">
                <a:solidFill>
                  <a:srgbClr val="000000"/>
                </a:solidFill>
              </a:rPr>
              <a:t/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small</a:t>
            </a:r>
            <a:r>
              <a:rPr lang="de-DE" dirty="0">
                <a:solidFill>
                  <a:srgbClr val="000000"/>
                </a:solidFill>
              </a:rPr>
              <a:t> FS</a:t>
            </a:r>
          </a:p>
        </p:txBody>
      </p:sp>
      <p:sp>
        <p:nvSpPr>
          <p:cNvPr id="26633" name="Line 11"/>
          <p:cNvSpPr>
            <a:spLocks noChangeShapeType="1"/>
          </p:cNvSpPr>
          <p:nvPr/>
        </p:nvSpPr>
        <p:spPr bwMode="auto">
          <a:xfrm flipV="1">
            <a:off x="7084800" y="1206847"/>
            <a:ext cx="1337760" cy="1284615"/>
          </a:xfrm>
          <a:prstGeom prst="line">
            <a:avLst/>
          </a:prstGeom>
          <a:noFill/>
          <a:ln w="18000">
            <a:solidFill>
              <a:srgbClr val="000000"/>
            </a:solidFill>
            <a:prstDash val="sysDashDot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7509426" y="1820717"/>
            <a:ext cx="94608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de-DE" dirty="0">
                <a:solidFill>
                  <a:srgbClr val="000000"/>
                </a:solidFill>
              </a:rPr>
              <a:t>FL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large FS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6550561" y="1208288"/>
            <a:ext cx="555840" cy="5213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>
                <a:solidFill>
                  <a:srgbClr val="000000"/>
                </a:solidFill>
              </a:rPr>
              <a:t>NFL</a:t>
            </a:r>
          </a:p>
        </p:txBody>
      </p:sp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6749281" y="2821769"/>
            <a:ext cx="613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dirty="0">
                <a:solidFill>
                  <a:srgbClr val="000000"/>
                </a:solidFill>
              </a:rPr>
              <a:t>QCP</a:t>
            </a:r>
          </a:p>
        </p:txBody>
      </p:sp>
      <p:sp>
        <p:nvSpPr>
          <p:cNvPr id="26637" name="Text Box 15"/>
          <p:cNvSpPr txBox="1">
            <a:spLocks noChangeArrowheads="1"/>
          </p:cNvSpPr>
          <p:nvPr/>
        </p:nvSpPr>
        <p:spPr bwMode="auto">
          <a:xfrm>
            <a:off x="6936480" y="2471300"/>
            <a:ext cx="31680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>
                <a:solidFill>
                  <a:srgbClr val="000000"/>
                </a:solidFill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t>δ</a:t>
            </a:r>
            <a:r>
              <a:rPr lang="de-DE" baseline="-33000">
                <a:solidFill>
                  <a:srgbClr val="000000"/>
                </a:solidFill>
                <a:latin typeface="Times New Roman" pitchFamily="29" charset="0"/>
                <a:ea typeface="Times New Roman" pitchFamily="29" charset="0"/>
                <a:cs typeface="Times New Roman" pitchFamily="29" charset="0"/>
              </a:rPr>
              <a:t>c</a:t>
            </a:r>
          </a:p>
        </p:txBody>
      </p:sp>
      <p:sp>
        <p:nvSpPr>
          <p:cNvPr id="26638" name="Line 16"/>
          <p:cNvSpPr>
            <a:spLocks noChangeShapeType="1"/>
          </p:cNvSpPr>
          <p:nvPr/>
        </p:nvSpPr>
        <p:spPr bwMode="auto">
          <a:xfrm>
            <a:off x="5604480" y="783442"/>
            <a:ext cx="2808000" cy="1441"/>
          </a:xfrm>
          <a:prstGeom prst="line">
            <a:avLst/>
          </a:prstGeom>
          <a:noFill/>
          <a:ln w="36000">
            <a:solidFill>
              <a:srgbClr val="00008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Freeform 17"/>
          <p:cNvSpPr>
            <a:spLocks noChangeArrowheads="1"/>
          </p:cNvSpPr>
          <p:nvPr/>
        </p:nvSpPr>
        <p:spPr bwMode="auto">
          <a:xfrm>
            <a:off x="7073281" y="881373"/>
            <a:ext cx="620640" cy="1600008"/>
          </a:xfrm>
          <a:custGeom>
            <a:avLst/>
            <a:gdLst>
              <a:gd name="T0" fmla="*/ 0 w 1901"/>
              <a:gd name="T1" fmla="*/ 1763353 h 4901"/>
              <a:gd name="T2" fmla="*/ 143969 w 1901"/>
              <a:gd name="T3" fmla="*/ 719736 h 4901"/>
              <a:gd name="T4" fmla="*/ 683853 w 1901"/>
              <a:gd name="T5" fmla="*/ 0 h 49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01" h="4901">
                <a:moveTo>
                  <a:pt x="0" y="4900"/>
                </a:moveTo>
                <a:cubicBezTo>
                  <a:pt x="0" y="3900"/>
                  <a:pt x="122" y="2670"/>
                  <a:pt x="400" y="2000"/>
                </a:cubicBezTo>
                <a:cubicBezTo>
                  <a:pt x="678" y="1330"/>
                  <a:pt x="1400" y="500"/>
                  <a:pt x="1900" y="0"/>
                </a:cubicBez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Text Box 18"/>
          <p:cNvSpPr txBox="1">
            <a:spLocks noChangeArrowheads="1"/>
          </p:cNvSpPr>
          <p:nvPr/>
        </p:nvSpPr>
        <p:spPr bwMode="auto">
          <a:xfrm>
            <a:off x="7649280" y="1010987"/>
            <a:ext cx="37152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FF000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FF0000"/>
                </a:solidFill>
                <a:latin typeface="+mj-lt"/>
              </a:rPr>
              <a:t>K</a:t>
            </a:r>
          </a:p>
        </p:txBody>
      </p:sp>
      <p:sp>
        <p:nvSpPr>
          <p:cNvPr id="26641" name="Text Box 19"/>
          <p:cNvSpPr txBox="1">
            <a:spLocks noChangeArrowheads="1"/>
          </p:cNvSpPr>
          <p:nvPr/>
        </p:nvSpPr>
        <p:spPr bwMode="auto">
          <a:xfrm>
            <a:off x="5755680" y="1010987"/>
            <a:ext cx="378720" cy="361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000000"/>
                </a:solidFill>
                <a:latin typeface="+mj-lt"/>
              </a:rPr>
              <a:t>N</a:t>
            </a:r>
          </a:p>
        </p:txBody>
      </p:sp>
      <p:sp>
        <p:nvSpPr>
          <p:cNvPr id="26642" name="Text Box 20"/>
          <p:cNvSpPr txBox="1">
            <a:spLocks noChangeArrowheads="1"/>
          </p:cNvSpPr>
          <p:nvPr/>
        </p:nvSpPr>
        <p:spPr bwMode="auto">
          <a:xfrm>
            <a:off x="8334720" y="1142041"/>
            <a:ext cx="444960" cy="361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00000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000000"/>
                </a:solidFill>
                <a:latin typeface="+mj-lt"/>
              </a:rPr>
              <a:t>FL</a:t>
            </a:r>
          </a:p>
        </p:txBody>
      </p:sp>
      <p:sp>
        <p:nvSpPr>
          <p:cNvPr id="26643" name="Text Box 21"/>
          <p:cNvSpPr txBox="1">
            <a:spLocks noChangeArrowheads="1"/>
          </p:cNvSpPr>
          <p:nvPr/>
        </p:nvSpPr>
        <p:spPr bwMode="auto">
          <a:xfrm>
            <a:off x="8009280" y="456529"/>
            <a:ext cx="351360" cy="3614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de-DE" b="1" i="1" dirty="0">
                <a:solidFill>
                  <a:srgbClr val="000080"/>
                </a:solidFill>
                <a:latin typeface="+mj-lt"/>
              </a:rPr>
              <a:t>T</a:t>
            </a:r>
            <a:r>
              <a:rPr lang="de-DE" b="1" i="1" baseline="-33000" dirty="0">
                <a:solidFill>
                  <a:srgbClr val="000080"/>
                </a:solidFill>
                <a:latin typeface="Times New Roman" pitchFamily="29" charset="0"/>
              </a:rPr>
              <a:t>0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64321" y="456528"/>
            <a:ext cx="4538880" cy="2376249"/>
            <a:chOff x="253" y="317"/>
            <a:chExt cx="3152" cy="1650"/>
          </a:xfrm>
        </p:grpSpPr>
        <p:sp>
          <p:nvSpPr>
            <p:cNvPr id="26653" name="AutoShape 23"/>
            <p:cNvSpPr>
              <a:spLocks noChangeArrowheads="1"/>
            </p:cNvSpPr>
            <p:nvPr/>
          </p:nvSpPr>
          <p:spPr bwMode="auto">
            <a:xfrm>
              <a:off x="490" y="725"/>
              <a:ext cx="1045" cy="1016"/>
            </a:xfrm>
            <a:prstGeom prst="rtTriangle">
              <a:avLst/>
            </a:prstGeom>
            <a:solidFill>
              <a:srgbClr val="99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253" y="331"/>
              <a:ext cx="2332" cy="1567"/>
              <a:chOff x="253" y="331"/>
              <a:chExt cx="2332" cy="1567"/>
            </a:xfrm>
          </p:grpSpPr>
          <p:sp>
            <p:nvSpPr>
              <p:cNvPr id="26668" name="Line 25"/>
              <p:cNvSpPr>
                <a:spLocks noChangeShapeType="1"/>
              </p:cNvSpPr>
              <p:nvPr/>
            </p:nvSpPr>
            <p:spPr bwMode="auto">
              <a:xfrm>
                <a:off x="493" y="1733"/>
                <a:ext cx="1907" cy="1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9" name="Line 26"/>
              <p:cNvSpPr>
                <a:spLocks noChangeShapeType="1"/>
              </p:cNvSpPr>
              <p:nvPr/>
            </p:nvSpPr>
            <p:spPr bwMode="auto">
              <a:xfrm flipV="1">
                <a:off x="487" y="420"/>
                <a:ext cx="1" cy="1311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0" name="Text Box 27"/>
              <p:cNvSpPr txBox="1">
                <a:spLocks noChangeArrowheads="1"/>
              </p:cNvSpPr>
              <p:nvPr/>
            </p:nvSpPr>
            <p:spPr bwMode="auto">
              <a:xfrm>
                <a:off x="2390" y="1648"/>
                <a:ext cx="196" cy="25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64403" rIns="90000" bIns="45000">
                <a:prstTxWarp prst="textNoShape">
                  <a:avLst/>
                </a:prstTxWarp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Times New Roman" pitchFamily="29" charset="0"/>
                    <a:ea typeface="Times New Roman" pitchFamily="29" charset="0"/>
                    <a:cs typeface="Times New Roman" pitchFamily="29" charset="0"/>
                  </a:rPr>
                  <a:t>δ</a:t>
                </a:r>
              </a:p>
            </p:txBody>
          </p:sp>
          <p:sp>
            <p:nvSpPr>
              <p:cNvPr id="26671" name="Text Box 28"/>
              <p:cNvSpPr txBox="1">
                <a:spLocks noChangeArrowheads="1"/>
              </p:cNvSpPr>
              <p:nvPr/>
            </p:nvSpPr>
            <p:spPr bwMode="auto">
              <a:xfrm>
                <a:off x="253" y="331"/>
                <a:ext cx="212" cy="25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64403" rIns="90000" bIns="45000">
                <a:prstTxWarp prst="textNoShape">
                  <a:avLst/>
                </a:prstTxWarp>
              </a:bodyPr>
              <a:lstStyle/>
              <a:p>
                <a:r>
                  <a:rPr lang="de-DE" sz="2000" i="1" dirty="0">
                    <a:solidFill>
                      <a:srgbClr val="000000"/>
                    </a:solidFill>
                    <a:latin typeface="+mj-lt"/>
                    <a:ea typeface="Times New Roman" pitchFamily="29" charset="0"/>
                    <a:cs typeface="Times New Roman" pitchFamily="29" charset="0"/>
                  </a:rPr>
                  <a:t>T</a:t>
                </a:r>
              </a:p>
            </p:txBody>
          </p:sp>
        </p:grpSp>
        <p:sp>
          <p:nvSpPr>
            <p:cNvPr id="26655" name="Line 29"/>
            <p:cNvSpPr>
              <a:spLocks noChangeShapeType="1"/>
            </p:cNvSpPr>
            <p:nvPr/>
          </p:nvSpPr>
          <p:spPr bwMode="auto">
            <a:xfrm>
              <a:off x="484" y="737"/>
              <a:ext cx="1020" cy="992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6" name="Text Box 30"/>
            <p:cNvSpPr txBox="1">
              <a:spLocks noChangeArrowheads="1"/>
            </p:cNvSpPr>
            <p:nvPr/>
          </p:nvSpPr>
          <p:spPr bwMode="auto">
            <a:xfrm>
              <a:off x="490" y="1222"/>
              <a:ext cx="608" cy="3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de-DE" dirty="0">
                  <a:solidFill>
                    <a:srgbClr val="000000"/>
                  </a:solidFill>
                </a:rPr>
                <a:t/>
              </a:r>
              <a:br>
                <a:rPr lang="de-DE" dirty="0">
                  <a:solidFill>
                    <a:srgbClr val="000000"/>
                  </a:solidFill>
                </a:rPr>
              </a:br>
              <a:r>
                <a:rPr lang="de-DE" dirty="0" err="1">
                  <a:solidFill>
                    <a:srgbClr val="000000"/>
                  </a:solidFill>
                </a:rPr>
                <a:t>ordered</a:t>
              </a:r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26657" name="Line 31"/>
            <p:cNvSpPr>
              <a:spLocks noChangeShapeType="1"/>
            </p:cNvSpPr>
            <p:nvPr/>
          </p:nvSpPr>
          <p:spPr bwMode="auto">
            <a:xfrm flipV="1">
              <a:off x="1518" y="838"/>
              <a:ext cx="929" cy="89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prstDash val="sysDashDot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8" name="Text Box 32"/>
            <p:cNvSpPr txBox="1">
              <a:spLocks noChangeArrowheads="1"/>
            </p:cNvSpPr>
            <p:nvPr/>
          </p:nvSpPr>
          <p:spPr bwMode="auto">
            <a:xfrm>
              <a:off x="1989" y="1368"/>
              <a:ext cx="282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000000"/>
                  </a:solidFill>
                </a:rPr>
                <a:t>FL</a:t>
              </a:r>
            </a:p>
          </p:txBody>
        </p:sp>
        <p:sp>
          <p:nvSpPr>
            <p:cNvPr id="26659" name="Text Box 33"/>
            <p:cNvSpPr txBox="1">
              <a:spLocks noChangeArrowheads="1"/>
            </p:cNvSpPr>
            <p:nvPr/>
          </p:nvSpPr>
          <p:spPr bwMode="auto">
            <a:xfrm>
              <a:off x="1286" y="1096"/>
              <a:ext cx="386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>
                  <a:solidFill>
                    <a:srgbClr val="000000"/>
                  </a:solidFill>
                </a:rPr>
                <a:t>NFL</a:t>
              </a:r>
            </a:p>
          </p:txBody>
        </p:sp>
        <p:sp>
          <p:nvSpPr>
            <p:cNvPr id="26660" name="Text Box 34"/>
            <p:cNvSpPr txBox="1">
              <a:spLocks noChangeArrowheads="1"/>
            </p:cNvSpPr>
            <p:nvPr/>
          </p:nvSpPr>
          <p:spPr bwMode="auto">
            <a:xfrm>
              <a:off x="1415" y="1716"/>
              <a:ext cx="220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dirty="0" err="1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δ</a:t>
              </a:r>
              <a:r>
                <a:rPr lang="de-DE" baseline="-33000" dirty="0" err="1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c</a:t>
              </a:r>
              <a:endParaRPr lang="de-DE" baseline="-33000" dirty="0">
                <a:solidFill>
                  <a:srgbClr val="000000"/>
                </a:solidFill>
                <a:latin typeface="Times New Roman" pitchFamily="29" charset="0"/>
                <a:ea typeface="Times New Roman" pitchFamily="29" charset="0"/>
                <a:cs typeface="Times New Roman" pitchFamily="29" charset="0"/>
              </a:endParaRPr>
            </a:p>
          </p:txBody>
        </p:sp>
        <p:sp>
          <p:nvSpPr>
            <p:cNvPr id="26661" name="Line 35"/>
            <p:cNvSpPr>
              <a:spLocks noChangeShapeType="1"/>
            </p:cNvSpPr>
            <p:nvPr/>
          </p:nvSpPr>
          <p:spPr bwMode="auto">
            <a:xfrm>
              <a:off x="490" y="544"/>
              <a:ext cx="2018" cy="1"/>
            </a:xfrm>
            <a:prstGeom prst="line">
              <a:avLst/>
            </a:prstGeom>
            <a:noFill/>
            <a:ln w="36000">
              <a:solidFill>
                <a:srgbClr val="00008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2" name="Text Box 36"/>
            <p:cNvSpPr txBox="1">
              <a:spLocks noChangeArrowheads="1"/>
            </p:cNvSpPr>
            <p:nvPr/>
          </p:nvSpPr>
          <p:spPr bwMode="auto">
            <a:xfrm>
              <a:off x="1601" y="702"/>
              <a:ext cx="258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FF0000"/>
                  </a:solidFill>
                  <a:latin typeface="+mj-lt"/>
                </a:rPr>
                <a:t>K</a:t>
              </a:r>
            </a:p>
          </p:txBody>
        </p:sp>
        <p:sp>
          <p:nvSpPr>
            <p:cNvPr id="26663" name="Text Box 37"/>
            <p:cNvSpPr txBox="1">
              <a:spLocks noChangeArrowheads="1"/>
            </p:cNvSpPr>
            <p:nvPr/>
          </p:nvSpPr>
          <p:spPr bwMode="auto">
            <a:xfrm>
              <a:off x="663" y="702"/>
              <a:ext cx="263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00000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000000"/>
                  </a:solidFill>
                  <a:latin typeface="+mj-lt"/>
                </a:rPr>
                <a:t>N</a:t>
              </a:r>
            </a:p>
          </p:txBody>
        </p:sp>
        <p:sp>
          <p:nvSpPr>
            <p:cNvPr id="26664" name="Text Box 38"/>
            <p:cNvSpPr txBox="1">
              <a:spLocks noChangeArrowheads="1"/>
            </p:cNvSpPr>
            <p:nvPr/>
          </p:nvSpPr>
          <p:spPr bwMode="auto">
            <a:xfrm>
              <a:off x="2387" y="793"/>
              <a:ext cx="309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00000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000000"/>
                  </a:solidFill>
                  <a:latin typeface="+mj-lt"/>
                </a:rPr>
                <a:t>FL</a:t>
              </a:r>
            </a:p>
          </p:txBody>
        </p:sp>
        <p:sp>
          <p:nvSpPr>
            <p:cNvPr id="26665" name="Text Box 39"/>
            <p:cNvSpPr txBox="1">
              <a:spLocks noChangeArrowheads="1"/>
            </p:cNvSpPr>
            <p:nvPr/>
          </p:nvSpPr>
          <p:spPr bwMode="auto">
            <a:xfrm>
              <a:off x="2228" y="317"/>
              <a:ext cx="244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r>
                <a:rPr lang="de-DE" b="1" i="1" dirty="0">
                  <a:solidFill>
                    <a:srgbClr val="000080"/>
                  </a:solidFill>
                  <a:latin typeface="+mj-lt"/>
                </a:rPr>
                <a:t>T</a:t>
              </a:r>
              <a:r>
                <a:rPr lang="de-DE" b="1" i="1" baseline="-33000" dirty="0">
                  <a:solidFill>
                    <a:srgbClr val="000080"/>
                  </a:solidFill>
                  <a:latin typeface="Times New Roman" pitchFamily="29" charset="0"/>
                </a:rPr>
                <a:t>0</a:t>
              </a:r>
            </a:p>
          </p:txBody>
        </p:sp>
        <p:sp>
          <p:nvSpPr>
            <p:cNvPr id="26666" name="Freeform 40"/>
            <p:cNvSpPr>
              <a:spLocks noChangeArrowheads="1"/>
            </p:cNvSpPr>
            <p:nvPr/>
          </p:nvSpPr>
          <p:spPr bwMode="auto">
            <a:xfrm>
              <a:off x="762" y="680"/>
              <a:ext cx="1021" cy="681"/>
            </a:xfrm>
            <a:custGeom>
              <a:avLst/>
              <a:gdLst>
                <a:gd name="T0" fmla="*/ 0 w 4501"/>
                <a:gd name="T1" fmla="*/ 681 h 3001"/>
                <a:gd name="T2" fmla="*/ 567 w 4501"/>
                <a:gd name="T3" fmla="*/ 227 h 3001"/>
                <a:gd name="T4" fmla="*/ 1021 w 4501"/>
                <a:gd name="T5" fmla="*/ 0 h 30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01" h="3001">
                  <a:moveTo>
                    <a:pt x="0" y="3000"/>
                  </a:moveTo>
                  <a:cubicBezTo>
                    <a:pt x="500" y="2000"/>
                    <a:pt x="1500" y="1500"/>
                    <a:pt x="2500" y="1000"/>
                  </a:cubicBezTo>
                  <a:cubicBezTo>
                    <a:pt x="3500" y="500"/>
                    <a:pt x="3500" y="500"/>
                    <a:pt x="4500" y="0"/>
                  </a:cubicBezTo>
                </a:path>
              </a:pathLst>
            </a:custGeom>
            <a:noFill/>
            <a:ln w="360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7" name="Text Box 41"/>
            <p:cNvSpPr txBox="1">
              <a:spLocks noChangeArrowheads="1"/>
            </p:cNvSpPr>
            <p:nvPr/>
          </p:nvSpPr>
          <p:spPr bwMode="auto">
            <a:xfrm>
              <a:off x="2508" y="1152"/>
              <a:ext cx="897" cy="2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4403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de-DE" sz="2000" dirty="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δ =</a:t>
              </a:r>
              <a:r>
                <a:rPr lang="de-DE" sz="2000" dirty="0" smtClean="0">
                  <a:solidFill>
                    <a:srgbClr val="000000"/>
                  </a:solidFill>
                  <a:latin typeface="Times New Roman" pitchFamily="29" charset="0"/>
                  <a:ea typeface="Times New Roman" pitchFamily="29" charset="0"/>
                  <a:cs typeface="Times New Roman" pitchFamily="29" charset="0"/>
                </a:rPr>
                <a:t> </a:t>
              </a:r>
              <a:r>
                <a:rPr lang="de-DE" sz="2000" dirty="0" smtClean="0">
                  <a:solidFill>
                    <a:srgbClr val="000000"/>
                  </a:solidFill>
                  <a:latin typeface="+mj-lt"/>
                  <a:ea typeface="Times New Roman" pitchFamily="29" charset="0"/>
                  <a:cs typeface="Times New Roman" pitchFamily="29" charset="0"/>
                </a:rPr>
                <a:t>P, B, x</a:t>
              </a:r>
              <a:endParaRPr lang="de-DE" sz="2000" dirty="0">
                <a:solidFill>
                  <a:srgbClr val="000000"/>
                </a:solidFill>
                <a:latin typeface="+mj-lt"/>
                <a:ea typeface="Times New Roman" pitchFamily="29" charset="0"/>
                <a:cs typeface="Times New Roman" pitchFamily="29" charset="0"/>
              </a:endParaRPr>
            </a:p>
          </p:txBody>
        </p:sp>
      </p:grpSp>
      <p:sp>
        <p:nvSpPr>
          <p:cNvPr id="26645" name="Line 42"/>
          <p:cNvSpPr>
            <a:spLocks noChangeShapeType="1"/>
          </p:cNvSpPr>
          <p:nvPr/>
        </p:nvSpPr>
        <p:spPr bwMode="auto">
          <a:xfrm>
            <a:off x="4700440" y="3720918"/>
            <a:ext cx="1440" cy="264555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6" name="Text Box 43"/>
          <p:cNvSpPr txBox="1">
            <a:spLocks noChangeArrowheads="1"/>
          </p:cNvSpPr>
          <p:nvPr/>
        </p:nvSpPr>
        <p:spPr bwMode="auto">
          <a:xfrm>
            <a:off x="1048047" y="3127008"/>
            <a:ext cx="663552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δ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tunes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the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competition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between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RKKY and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Kondo</a:t>
            </a: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interactions</a:t>
            </a:r>
            <a:endParaRPr lang="de-DE" sz="2000" dirty="0">
              <a:solidFill>
                <a:srgbClr val="00009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6647" name="Text Box 44"/>
          <p:cNvSpPr txBox="1">
            <a:spLocks noChangeArrowheads="1"/>
          </p:cNvSpPr>
          <p:nvPr/>
        </p:nvSpPr>
        <p:spPr bwMode="auto">
          <a:xfrm>
            <a:off x="443972" y="3624181"/>
            <a:ext cx="4056632" cy="481010"/>
          </a:xfrm>
          <a:prstGeom prst="rect">
            <a:avLst/>
          </a:prstGeom>
          <a:noFill/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de-DE" sz="20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SDW QCP </a:t>
            </a:r>
            <a:r>
              <a:rPr lang="de-DE" sz="20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scenario</a:t>
            </a:r>
            <a:r>
              <a:rPr lang="de-DE" sz="2000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smtClean="0">
                <a:solidFill>
                  <a:srgbClr val="8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(CeIn</a:t>
            </a:r>
            <a:r>
              <a:rPr lang="de-DE" sz="2000" baseline="-25000" dirty="0" smtClean="0">
                <a:solidFill>
                  <a:srgbClr val="8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3</a:t>
            </a:r>
            <a:r>
              <a:rPr lang="de-DE" sz="2000" dirty="0" smtClean="0">
                <a:solidFill>
                  <a:srgbClr val="8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: T </a:t>
            </a:r>
            <a:r>
              <a:rPr lang="de-DE" sz="2000" dirty="0" err="1" smtClean="0">
                <a:solidFill>
                  <a:srgbClr val="8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vs</a:t>
            </a:r>
            <a:r>
              <a:rPr lang="de-DE" sz="2000" dirty="0" smtClean="0">
                <a:solidFill>
                  <a:srgbClr val="80000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P)</a:t>
            </a:r>
            <a:endParaRPr lang="de-DE" sz="2000" dirty="0">
              <a:solidFill>
                <a:srgbClr val="80000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6648" name="Text Box 45"/>
          <p:cNvSpPr txBox="1">
            <a:spLocks noChangeArrowheads="1"/>
          </p:cNvSpPr>
          <p:nvPr/>
        </p:nvSpPr>
        <p:spPr bwMode="auto">
          <a:xfrm>
            <a:off x="4903200" y="3624181"/>
            <a:ext cx="3974100" cy="48101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de-DE" sz="20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Local</a:t>
            </a:r>
            <a:r>
              <a:rPr lang="de-DE" sz="2000" dirty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QCP </a:t>
            </a:r>
            <a:r>
              <a:rPr lang="de-DE" sz="2000" dirty="0" err="1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scenario</a:t>
            </a:r>
            <a:r>
              <a:rPr lang="de-DE" sz="20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2000" dirty="0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(YbRh</a:t>
            </a:r>
            <a:r>
              <a:rPr lang="de-DE" sz="2000" baseline="-25000" dirty="0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2</a:t>
            </a:r>
            <a:r>
              <a:rPr lang="de-DE" sz="2000" dirty="0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Si</a:t>
            </a:r>
            <a:r>
              <a:rPr lang="de-DE" sz="2000" baseline="-25000" dirty="0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2</a:t>
            </a:r>
            <a:r>
              <a:rPr lang="de-DE" sz="2000" dirty="0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: T </a:t>
            </a:r>
            <a:r>
              <a:rPr lang="de-DE" sz="2000" dirty="0" err="1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vs</a:t>
            </a:r>
            <a:r>
              <a:rPr lang="de-DE" sz="2000" dirty="0" smtClean="0">
                <a:solidFill>
                  <a:srgbClr val="800000"/>
                </a:solidFill>
                <a:ea typeface="Times New Roman" pitchFamily="29" charset="0"/>
                <a:cs typeface="Times New Roman" pitchFamily="29" charset="0"/>
              </a:rPr>
              <a:t> H) </a:t>
            </a:r>
            <a:endParaRPr lang="de-DE" sz="2000" dirty="0">
              <a:solidFill>
                <a:srgbClr val="800000"/>
              </a:solidFill>
              <a:ea typeface="Times New Roman" pitchFamily="29" charset="0"/>
              <a:cs typeface="Times New Roman" pitchFamily="29" charset="0"/>
            </a:endParaRPr>
          </a:p>
        </p:txBody>
      </p:sp>
      <p:sp>
        <p:nvSpPr>
          <p:cNvPr id="26649" name="Text Box 46"/>
          <p:cNvSpPr txBox="1">
            <a:spLocks noChangeArrowheads="1"/>
          </p:cNvSpPr>
          <p:nvPr/>
        </p:nvSpPr>
        <p:spPr bwMode="auto">
          <a:xfrm>
            <a:off x="190684" y="4118107"/>
            <a:ext cx="4309920" cy="142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 marL="165100" indent="-165100">
              <a:spcAft>
                <a:spcPts val="1000"/>
              </a:spcAft>
              <a:buSzPct val="100000"/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sz="1600" dirty="0" err="1" smtClean="0">
                <a:solidFill>
                  <a:srgbClr val="000090"/>
                </a:solidFill>
                <a:latin typeface="+mj-lt"/>
              </a:rPr>
              <a:t>Fluctuations</a:t>
            </a:r>
            <a:r>
              <a:rPr lang="de-DE" sz="1600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de-DE" sz="1600" dirty="0">
                <a:solidFill>
                  <a:srgbClr val="000090"/>
                </a:solidFill>
                <a:latin typeface="+mj-lt"/>
              </a:rPr>
              <a:t>of </a:t>
            </a:r>
            <a:r>
              <a:rPr lang="de-DE" sz="1600" dirty="0" err="1">
                <a:solidFill>
                  <a:srgbClr val="000090"/>
                </a:solidFill>
                <a:latin typeface="+mj-lt"/>
              </a:rPr>
              <a:t>magnetic</a:t>
            </a:r>
            <a:r>
              <a:rPr lang="de-DE" sz="1600" dirty="0">
                <a:solidFill>
                  <a:srgbClr val="000090"/>
                </a:solidFill>
                <a:latin typeface="+mj-lt"/>
              </a:rPr>
              <a:t> order </a:t>
            </a:r>
            <a:r>
              <a:rPr lang="de-DE" sz="1600" dirty="0" err="1" smtClean="0">
                <a:solidFill>
                  <a:srgbClr val="000090"/>
                </a:solidFill>
                <a:latin typeface="+mj-lt"/>
              </a:rPr>
              <a:t>parameter</a:t>
            </a:r>
            <a:endParaRPr lang="de-DE" sz="1600" dirty="0" smtClean="0">
              <a:solidFill>
                <a:srgbClr val="000090"/>
              </a:solidFill>
              <a:latin typeface="+mj-lt"/>
            </a:endParaRPr>
          </a:p>
          <a:p>
            <a:pPr marL="165100" indent="-165100">
              <a:spcAft>
                <a:spcPts val="1000"/>
              </a:spcAft>
              <a:buSzPct val="100000"/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sz="16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Kondo</a:t>
            </a:r>
            <a:r>
              <a:rPr lang="de-DE" sz="1600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screening</a:t>
            </a:r>
            <a:r>
              <a:rPr lang="de-DE" sz="1600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extends</a:t>
            </a:r>
            <a:r>
              <a:rPr lang="de-DE" sz="1600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into</a:t>
            </a:r>
            <a:r>
              <a:rPr lang="de-DE" sz="1600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ordered</a:t>
            </a:r>
            <a:r>
              <a:rPr lang="de-DE" sz="16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phase</a:t>
            </a:r>
            <a:endParaRPr lang="de-DE" sz="1600" baseline="-33000" dirty="0" smtClean="0">
              <a:solidFill>
                <a:srgbClr val="000090"/>
              </a:solidFill>
              <a:latin typeface="+mj-lt"/>
              <a:ea typeface="Times New Roman" pitchFamily="29" charset="0"/>
              <a:cs typeface="Times New Roman" pitchFamily="29" charset="0"/>
            </a:endParaRPr>
          </a:p>
          <a:p>
            <a:pPr marL="165100" indent="-165100">
              <a:spcAft>
                <a:spcPts val="1000"/>
              </a:spcAft>
              <a:buSzPct val="100000"/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sz="16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Dynamical</a:t>
            </a:r>
            <a:r>
              <a:rPr lang="de-DE" sz="1600" dirty="0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scaling</a:t>
            </a:r>
            <a:r>
              <a:rPr lang="de-DE" sz="16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in </a:t>
            </a:r>
            <a:r>
              <a:rPr lang="de-DE" sz="16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dimension</a:t>
            </a:r>
            <a:r>
              <a:rPr lang="de-DE" sz="1600" dirty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d+</a:t>
            </a:r>
            <a:r>
              <a:rPr lang="de-DE" sz="1600" dirty="0" err="1" smtClean="0">
                <a:solidFill>
                  <a:srgbClr val="000090"/>
                </a:solidFill>
                <a:latin typeface="+mj-lt"/>
                <a:ea typeface="Times New Roman" pitchFamily="29" charset="0"/>
                <a:cs typeface="Times New Roman" pitchFamily="29" charset="0"/>
              </a:rPr>
              <a:t>z</a:t>
            </a:r>
            <a:endParaRPr lang="de-DE" sz="16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6650" name="Text Box 47"/>
          <p:cNvSpPr txBox="1">
            <a:spLocks noChangeArrowheads="1"/>
          </p:cNvSpPr>
          <p:nvPr/>
        </p:nvSpPr>
        <p:spPr bwMode="auto">
          <a:xfrm>
            <a:off x="443972" y="5250244"/>
            <a:ext cx="3649162" cy="30117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400" i="1" dirty="0">
                <a:solidFill>
                  <a:srgbClr val="008000"/>
                </a:solidFill>
              </a:rPr>
              <a:t>Hertz, </a:t>
            </a:r>
            <a:r>
              <a:rPr lang="en-US" sz="1400" i="1" dirty="0" smtClean="0">
                <a:solidFill>
                  <a:srgbClr val="008000"/>
                </a:solidFill>
              </a:rPr>
              <a:t>Millis, </a:t>
            </a:r>
            <a:r>
              <a:rPr lang="en-US" sz="1400" i="1" dirty="0">
                <a:solidFill>
                  <a:srgbClr val="008000"/>
                </a:solidFill>
              </a:rPr>
              <a:t>Moriya,</a:t>
            </a:r>
            <a:r>
              <a:rPr lang="en-US" sz="1400" i="1" dirty="0" smtClean="0">
                <a:solidFill>
                  <a:srgbClr val="008000"/>
                </a:solidFill>
              </a:rPr>
              <a:t> </a:t>
            </a:r>
            <a:r>
              <a:rPr lang="en-US" sz="1400" i="1" dirty="0" err="1" smtClean="0">
                <a:solidFill>
                  <a:srgbClr val="008000"/>
                </a:solidFill>
              </a:rPr>
              <a:t>Contenintino</a:t>
            </a:r>
            <a:r>
              <a:rPr lang="en-US" sz="1400" i="1" dirty="0" smtClean="0">
                <a:solidFill>
                  <a:srgbClr val="008000"/>
                </a:solidFill>
              </a:rPr>
              <a:t>, </a:t>
            </a:r>
            <a:r>
              <a:rPr lang="en-US" sz="1400" i="1" dirty="0" err="1" smtClean="0">
                <a:solidFill>
                  <a:srgbClr val="008000"/>
                </a:solidFill>
              </a:rPr>
              <a:t>Rosch</a:t>
            </a:r>
            <a:r>
              <a:rPr lang="en-US" sz="1400" i="1" dirty="0" smtClean="0">
                <a:solidFill>
                  <a:srgbClr val="008000"/>
                </a:solidFill>
              </a:rPr>
              <a:t>, </a:t>
            </a:r>
            <a:r>
              <a:rPr lang="en-US" sz="1400" i="1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26651" name="Text Box 48"/>
          <p:cNvSpPr txBox="1">
            <a:spLocks noChangeArrowheads="1"/>
          </p:cNvSpPr>
          <p:nvPr/>
        </p:nvSpPr>
        <p:spPr bwMode="auto">
          <a:xfrm>
            <a:off x="5068392" y="6454836"/>
            <a:ext cx="1988370" cy="30117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400" i="1" dirty="0">
                <a:solidFill>
                  <a:srgbClr val="008000"/>
                </a:solidFill>
              </a:rPr>
              <a:t>Si, Coleman, </a:t>
            </a:r>
            <a:r>
              <a:rPr lang="en-US" sz="1400" i="1" dirty="0" smtClean="0">
                <a:solidFill>
                  <a:srgbClr val="008000"/>
                </a:solidFill>
              </a:rPr>
              <a:t>Pepin, </a:t>
            </a:r>
            <a:r>
              <a:rPr lang="en-US" sz="1400" i="1" dirty="0">
                <a:solidFill>
                  <a:srgbClr val="008000"/>
                </a:solidFill>
              </a:rPr>
              <a:t>et al</a:t>
            </a:r>
            <a:r>
              <a:rPr lang="en-US" sz="1300" i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26652" name="Text Box 49"/>
          <p:cNvSpPr txBox="1">
            <a:spLocks noChangeArrowheads="1"/>
          </p:cNvSpPr>
          <p:nvPr/>
        </p:nvSpPr>
        <p:spPr bwMode="auto">
          <a:xfrm>
            <a:off x="4865761" y="4116667"/>
            <a:ext cx="4079520" cy="25029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 marL="165100" indent="-165100">
              <a:spcAft>
                <a:spcPts val="1000"/>
              </a:spcAft>
              <a:buSzPct val="100000"/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sz="1600" dirty="0" err="1" smtClean="0">
                <a:solidFill>
                  <a:srgbClr val="000090"/>
                </a:solidFill>
              </a:rPr>
              <a:t>Local</a:t>
            </a:r>
            <a:r>
              <a:rPr lang="de-DE" sz="1600" dirty="0" smtClean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magnetic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moment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 smtClean="0">
                <a:solidFill>
                  <a:srgbClr val="000090"/>
                </a:solidFill>
              </a:rPr>
              <a:t>scenario</a:t>
            </a:r>
            <a:endParaRPr lang="de-DE" sz="1600" dirty="0" smtClean="0">
              <a:solidFill>
                <a:srgbClr val="000090"/>
              </a:solidFill>
            </a:endParaRPr>
          </a:p>
          <a:p>
            <a:pPr marL="165100" indent="-165100">
              <a:spcAft>
                <a:spcPts val="1000"/>
              </a:spcAft>
              <a:buSzPct val="100000"/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sz="1600" dirty="0" err="1" smtClean="0">
                <a:solidFill>
                  <a:srgbClr val="000090"/>
                </a:solidFill>
              </a:rPr>
              <a:t>Fluctuations</a:t>
            </a:r>
            <a:r>
              <a:rPr lang="de-DE" sz="1600" dirty="0" smtClean="0">
                <a:solidFill>
                  <a:srgbClr val="000090"/>
                </a:solidFill>
              </a:rPr>
              <a:t> </a:t>
            </a:r>
            <a:r>
              <a:rPr lang="de-DE" sz="1600" dirty="0">
                <a:solidFill>
                  <a:srgbClr val="000090"/>
                </a:solidFill>
              </a:rPr>
              <a:t>of </a:t>
            </a:r>
            <a:r>
              <a:rPr lang="de-DE" sz="1600" dirty="0" err="1">
                <a:solidFill>
                  <a:srgbClr val="000090"/>
                </a:solidFill>
              </a:rPr>
              <a:t>magnetic</a:t>
            </a:r>
            <a:r>
              <a:rPr lang="de-DE" sz="1600" dirty="0">
                <a:solidFill>
                  <a:srgbClr val="000090"/>
                </a:solidFill>
              </a:rPr>
              <a:t> order </a:t>
            </a:r>
            <a:r>
              <a:rPr lang="de-DE" sz="1600" dirty="0" err="1" smtClean="0">
                <a:solidFill>
                  <a:srgbClr val="000090"/>
                </a:solidFill>
              </a:rPr>
              <a:t>parameter</a:t>
            </a:r>
            <a:r>
              <a:rPr lang="de-DE" sz="1600" dirty="0" smtClean="0">
                <a:solidFill>
                  <a:srgbClr val="000090"/>
                </a:solidFill>
              </a:rPr>
              <a:t/>
            </a:r>
            <a:br>
              <a:rPr lang="de-DE" sz="1600" dirty="0" smtClean="0">
                <a:solidFill>
                  <a:srgbClr val="000090"/>
                </a:solidFill>
              </a:rPr>
            </a:br>
            <a:r>
              <a:rPr lang="de-DE" sz="1600" b="1" dirty="0" smtClean="0">
                <a:solidFill>
                  <a:srgbClr val="000090"/>
                </a:solidFill>
              </a:rPr>
              <a:t>AND</a:t>
            </a:r>
            <a:r>
              <a:rPr lang="de-DE" sz="1600" dirty="0" smtClean="0">
                <a:solidFill>
                  <a:srgbClr val="000090"/>
                </a:solidFill>
              </a:rPr>
              <a:t> </a:t>
            </a:r>
            <a:r>
              <a:rPr lang="de-DE" sz="1600" dirty="0">
                <a:solidFill>
                  <a:srgbClr val="000090"/>
                </a:solidFill>
              </a:rPr>
              <a:t>additional </a:t>
            </a:r>
            <a:r>
              <a:rPr lang="de-DE" sz="1600" dirty="0" err="1">
                <a:solidFill>
                  <a:srgbClr val="000090"/>
                </a:solidFill>
              </a:rPr>
              <a:t>quantum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fluctuations</a:t>
            </a:r>
            <a:r>
              <a:rPr lang="de-DE" sz="1600" dirty="0" smtClean="0">
                <a:solidFill>
                  <a:srgbClr val="000090"/>
                </a:solidFill>
              </a:rPr>
              <a:t/>
            </a:r>
            <a:br>
              <a:rPr lang="de-DE" sz="1600" dirty="0" smtClean="0">
                <a:solidFill>
                  <a:srgbClr val="000090"/>
                </a:solidFill>
              </a:rPr>
            </a:br>
            <a:r>
              <a:rPr lang="de-DE" sz="1600" dirty="0" smtClean="0">
                <a:solidFill>
                  <a:srgbClr val="000090"/>
                </a:solidFill>
              </a:rPr>
              <a:t>⇒ </a:t>
            </a:r>
            <a:r>
              <a:rPr lang="de-DE" sz="1600" dirty="0" err="1">
                <a:solidFill>
                  <a:srgbClr val="000090"/>
                </a:solidFill>
              </a:rPr>
              <a:t>destruction</a:t>
            </a:r>
            <a:r>
              <a:rPr lang="de-DE" sz="1600" dirty="0">
                <a:solidFill>
                  <a:srgbClr val="000090"/>
                </a:solidFill>
              </a:rPr>
              <a:t> of </a:t>
            </a:r>
            <a:r>
              <a:rPr lang="de-DE" sz="1600" dirty="0" err="1">
                <a:solidFill>
                  <a:srgbClr val="000090"/>
                </a:solidFill>
              </a:rPr>
              <a:t>Kondo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singlets</a:t>
            </a:r>
            <a:r>
              <a:rPr lang="de-DE" sz="1600" dirty="0" smtClean="0">
                <a:solidFill>
                  <a:srgbClr val="000090"/>
                </a:solidFill>
              </a:rPr>
              <a:t> </a:t>
            </a:r>
          </a:p>
          <a:p>
            <a:pPr marL="165100" indent="-165100">
              <a:spcAft>
                <a:spcPts val="1000"/>
              </a:spcAft>
              <a:buSzPct val="100000"/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de-DE" sz="1600" dirty="0" err="1" smtClean="0">
                <a:solidFill>
                  <a:srgbClr val="000090"/>
                </a:solidFill>
              </a:rPr>
              <a:t>Breakdown</a:t>
            </a:r>
            <a:r>
              <a:rPr lang="de-DE" sz="1600" dirty="0" smtClean="0">
                <a:solidFill>
                  <a:srgbClr val="000090"/>
                </a:solidFill>
              </a:rPr>
              <a:t> </a:t>
            </a:r>
            <a:r>
              <a:rPr lang="de-DE" sz="1600" dirty="0">
                <a:solidFill>
                  <a:srgbClr val="000090"/>
                </a:solidFill>
              </a:rPr>
              <a:t>of </a:t>
            </a:r>
            <a:r>
              <a:rPr lang="de-DE" sz="1600" dirty="0" err="1">
                <a:solidFill>
                  <a:srgbClr val="000090"/>
                </a:solidFill>
              </a:rPr>
              <a:t>Kondo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screening</a:t>
            </a:r>
            <a:r>
              <a:rPr lang="de-DE" sz="1600" dirty="0">
                <a:solidFill>
                  <a:srgbClr val="000090"/>
                </a:solidFill>
              </a:rPr>
              <a:t> at </a:t>
            </a:r>
            <a:r>
              <a:rPr lang="de-DE" sz="16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δ</a:t>
            </a:r>
            <a:r>
              <a:rPr lang="de-DE" sz="1600" baseline="-330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c</a:t>
            </a:r>
            <a:r>
              <a:rPr lang="de-DE" sz="1600" baseline="-330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/>
            </a:r>
            <a:br>
              <a:rPr lang="de-DE" sz="1600" baseline="-330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</a:br>
            <a:r>
              <a:rPr lang="de-DE" sz="1600" dirty="0" smtClean="0">
                <a:solidFill>
                  <a:srgbClr val="000090"/>
                </a:solidFill>
              </a:rPr>
              <a:t>⇒</a:t>
            </a:r>
            <a: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breakdown</a:t>
            </a:r>
            <a:r>
              <a:rPr lang="de-DE" sz="1600" dirty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of </a:t>
            </a:r>
            <a:r>
              <a:rPr lang="de-DE" sz="16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heavy</a:t>
            </a:r>
            <a:r>
              <a:rPr lang="de-DE" sz="1600" dirty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FL</a:t>
            </a:r>
            <a:b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</a:br>
            <a:r>
              <a:rPr lang="de-DE" sz="1600" dirty="0" smtClean="0">
                <a:solidFill>
                  <a:srgbClr val="000090"/>
                </a:solidFill>
              </a:rPr>
              <a:t>⇒</a:t>
            </a:r>
            <a: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localization</a:t>
            </a:r>
            <a:r>
              <a:rPr lang="de-DE" sz="1600" dirty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of </a:t>
            </a:r>
            <a:r>
              <a:rPr lang="de-DE" sz="1600" dirty="0" err="1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f-electron</a:t>
            </a:r>
            <a: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/>
            </a:r>
            <a:b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</a:br>
            <a:r>
              <a:rPr lang="de-DE" sz="1600" dirty="0" smtClean="0">
                <a:solidFill>
                  <a:srgbClr val="000090"/>
                </a:solidFill>
              </a:rPr>
              <a:t>⇒</a:t>
            </a:r>
            <a:r>
              <a:rPr lang="de-DE" sz="1600" dirty="0" smtClean="0">
                <a:solidFill>
                  <a:srgbClr val="000090"/>
                </a:solidFill>
                <a:ea typeface="Times New Roman" pitchFamily="29" charset="0"/>
                <a:cs typeface="Times New Roman" pitchFamily="29" charset="0"/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jump</a:t>
            </a:r>
            <a:r>
              <a:rPr lang="de-DE" sz="1600" dirty="0" smtClean="0">
                <a:solidFill>
                  <a:srgbClr val="000090"/>
                </a:solidFill>
              </a:rPr>
              <a:t> in </a:t>
            </a:r>
            <a:r>
              <a:rPr lang="de-DE" sz="1600" dirty="0" err="1">
                <a:solidFill>
                  <a:srgbClr val="000090"/>
                </a:solidFill>
              </a:rPr>
              <a:t>Fermi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surface</a:t>
            </a:r>
            <a:r>
              <a:rPr lang="de-DE" sz="1600" dirty="0">
                <a:solidFill>
                  <a:srgbClr val="000090"/>
                </a:solidFill>
              </a:rPr>
              <a:t> </a:t>
            </a:r>
            <a:r>
              <a:rPr lang="de-DE" sz="1600" dirty="0" err="1">
                <a:solidFill>
                  <a:srgbClr val="000090"/>
                </a:solidFill>
              </a:rPr>
              <a:t>volume</a:t>
            </a:r>
            <a:endParaRPr lang="de-DE" sz="1600" dirty="0">
              <a:solidFill>
                <a:srgbClr val="000090"/>
              </a:solidFill>
            </a:endParaRPr>
          </a:p>
        </p:txBody>
      </p:sp>
      <p:sp>
        <p:nvSpPr>
          <p:cNvPr id="52" name="Line 1028"/>
          <p:cNvSpPr>
            <a:spLocks noChangeShapeType="1"/>
          </p:cNvSpPr>
          <p:nvPr/>
        </p:nvSpPr>
        <p:spPr bwMode="auto">
          <a:xfrm>
            <a:off x="419100" y="475131"/>
            <a:ext cx="8458200" cy="0"/>
          </a:xfrm>
          <a:prstGeom prst="lin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7525</TotalTime>
  <Words>6504</Words>
  <Application>Microsoft Macintosh PowerPoint</Application>
  <PresentationFormat>On-screen Show (4:3)</PresentationFormat>
  <Paragraphs>637</Paragraphs>
  <Slides>68</Slides>
  <Notes>31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Office Theme</vt:lpstr>
      <vt:lpstr>Image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Inelastic neutron scattering: w/T scaling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Models for “hidden order” HO phase in URu2Si2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Physics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UCSD Physics</dc:creator>
  <cp:lastModifiedBy>UCSD Physics</cp:lastModifiedBy>
  <cp:revision>197</cp:revision>
  <dcterms:created xsi:type="dcterms:W3CDTF">2012-01-07T00:30:16Z</dcterms:created>
  <dcterms:modified xsi:type="dcterms:W3CDTF">2012-01-07T02:46:23Z</dcterms:modified>
</cp:coreProperties>
</file>